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3.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2" r:id="rId2"/>
    <p:sldMasterId id="2147483656" r:id="rId3"/>
    <p:sldMasterId id="2147483659" r:id="rId4"/>
  </p:sldMasterIdLst>
  <p:notesMasterIdLst>
    <p:notesMasterId r:id="rId3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Lst>
  <p:sldSz cx="12192000" cy="6858000"/>
  <p:notesSz cx="6858000" cy="9144000"/>
  <p:embeddedFontLst>
    <p:embeddedFont>
      <p:font typeface="Calibri" panose="020F0502020204030204" pitchFamily="34" charset="0"/>
      <p:regular r:id="rId35"/>
      <p:bold r:id="rId36"/>
      <p:italic r:id="rId37"/>
      <p:boldItalic r:id="rId38"/>
    </p:embeddedFont>
    <p:embeddedFont>
      <p:font typeface="Open Sans" panose="020B0604020202020204" charset="0"/>
      <p:regular r:id="rId39"/>
      <p:bold r:id="rId40"/>
      <p:italic r:id="rId41"/>
      <p:boldItalic r:id="rId42"/>
    </p:embeddedFont>
    <p:embeddedFont>
      <p:font typeface="Roboto" panose="020B0604020202020204" charset="0"/>
      <p:regular r:id="rId43"/>
      <p:bold r:id="rId44"/>
      <p:italic r:id="rId45"/>
      <p:boldItalic r:id="rId4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47" roundtripDataSignature="AMtx7mjHAj9IJGWiJTp2Gdp7TBwc4wCpdQ=="/>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5190" autoAdjust="0"/>
  </p:normalViewPr>
  <p:slideViewPr>
    <p:cSldViewPr snapToGrid="0">
      <p:cViewPr>
        <p:scale>
          <a:sx n="80" d="100"/>
          <a:sy n="80" d="100"/>
        </p:scale>
        <p:origin x="682" y="-4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5.fntdata"/><Relationship Id="rId21" Type="http://schemas.openxmlformats.org/officeDocument/2006/relationships/slide" Target="slides/slide17.xml"/><Relationship Id="rId34" Type="http://schemas.openxmlformats.org/officeDocument/2006/relationships/notesMaster" Target="notesMasters/notesMaster1.xml"/><Relationship Id="rId42" Type="http://schemas.openxmlformats.org/officeDocument/2006/relationships/font" Target="fonts/font8.fntdata"/><Relationship Id="rId47" Type="http://customschemas.google.com/relationships/presentationmetadata" Target="metadata"/><Relationship Id="rId50"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font" Target="fonts/font11.fnt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2.fntdata"/><Relationship Id="rId49"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font" Target="fonts/font10.fntdata"/><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font" Target="fonts/font1.fntdata"/><Relationship Id="rId43" Type="http://schemas.openxmlformats.org/officeDocument/2006/relationships/font" Target="fonts/font9.fntdata"/><Relationship Id="rId4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font" Target="fonts/font4.fntdata"/><Relationship Id="rId46" Type="http://schemas.openxmlformats.org/officeDocument/2006/relationships/font" Target="fonts/font12.fntdata"/><Relationship Id="rId20" Type="http://schemas.openxmlformats.org/officeDocument/2006/relationships/slide" Target="slides/slide16.xml"/><Relationship Id="rId41"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‹N›</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publications.jrc.ec.europa.eu/repository/handle/JRC128415"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g355c8411588_0_3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28" name="Google Shape;128;g355c8411588_0_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329f623bc3f_0_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1000"/>
              </a:spcBef>
              <a:spcAft>
                <a:spcPts val="1000"/>
              </a:spcAft>
              <a:buSzPts val="1100"/>
              <a:buNone/>
            </a:pPr>
            <a:r>
              <a:rPr lang="it-IT" sz="1100" dirty="0">
                <a:solidFill>
                  <a:srgbClr val="1D1D1B"/>
                </a:solidFill>
              </a:rPr>
              <a:t>Questa diapositiva serve a introdurre brevemente il contesto in cui è nato il Piano d’azione. Illustra il contesto politico che ha portato all’istituzione dello Spazio europeo dell’Istruzione e della nuova agenda delle competenze che pone l’accento sullo sviluppo delle competenze digitali. Un elemento chiave di questo processo è il </a:t>
            </a:r>
            <a:r>
              <a:rPr lang="it-IT" sz="1100" b="1" dirty="0">
                <a:solidFill>
                  <a:srgbClr val="1D1D1B"/>
                </a:solidFill>
              </a:rPr>
              <a:t>Piano d’azione per l’istruzione digitale </a:t>
            </a:r>
            <a:r>
              <a:rPr lang="it-IT" sz="1100" b="0" dirty="0">
                <a:solidFill>
                  <a:srgbClr val="1D1D1B"/>
                </a:solidFill>
              </a:rPr>
              <a:t>che stabilisce delle iniziative volte a potenziale le competenze e l’alfabetizzazione digitale in Europa. È in linea con il </a:t>
            </a:r>
            <a:r>
              <a:rPr lang="it-IT" sz="1100" b="1" dirty="0">
                <a:solidFill>
                  <a:srgbClr val="1D1D1B"/>
                </a:solidFill>
              </a:rPr>
              <a:t>Quadro europeo delle competenze digitali (</a:t>
            </a:r>
            <a:r>
              <a:rPr lang="it-IT" sz="1100" b="1" dirty="0" err="1">
                <a:solidFill>
                  <a:srgbClr val="1D1D1B"/>
                </a:solidFill>
              </a:rPr>
              <a:t>DigComp</a:t>
            </a:r>
            <a:r>
              <a:rPr lang="it-IT" sz="1100" b="1" dirty="0">
                <a:solidFill>
                  <a:srgbClr val="1D1D1B"/>
                </a:solidFill>
              </a:rPr>
              <a:t>)</a:t>
            </a:r>
            <a:r>
              <a:rPr lang="it-IT" sz="1100" b="0" dirty="0">
                <a:solidFill>
                  <a:srgbClr val="1D1D1B"/>
                </a:solidFill>
              </a:rPr>
              <a:t>,</a:t>
            </a:r>
            <a:r>
              <a:rPr lang="it-IT" sz="1100" b="1" dirty="0">
                <a:solidFill>
                  <a:srgbClr val="1D1D1B"/>
                </a:solidFill>
              </a:rPr>
              <a:t> </a:t>
            </a:r>
            <a:r>
              <a:rPr lang="it-IT" sz="1100" b="0" dirty="0">
                <a:solidFill>
                  <a:srgbClr val="1D1D1B"/>
                </a:solidFill>
              </a:rPr>
              <a:t>che fornisce un approccio strutturato all’integrazione delle competenze digitali nei sistemi educativo e della formazione. Inoltre, il piano di ripresa </a:t>
            </a:r>
            <a:r>
              <a:rPr lang="it-IT" sz="1100" b="1" dirty="0">
                <a:solidFill>
                  <a:srgbClr val="1D1D1B"/>
                </a:solidFill>
              </a:rPr>
              <a:t>Next Generation EU </a:t>
            </a:r>
            <a:r>
              <a:rPr lang="it-IT" sz="1100" b="0" dirty="0">
                <a:solidFill>
                  <a:srgbClr val="1D1D1B"/>
                </a:solidFill>
              </a:rPr>
              <a:t>svolge un ruolo cruciale nel sostenere questi sforzi. Con i fondi allocati alla trasformazione digitale, il piano aiuta i Paesi a investire in infrastrutture per l’istruzione digitale la formazione del personale docente e lo sviluppo di programmi in linea con </a:t>
            </a:r>
            <a:r>
              <a:rPr lang="it-IT" sz="1100" b="0" dirty="0" err="1">
                <a:solidFill>
                  <a:srgbClr val="1D1D1B"/>
                </a:solidFill>
              </a:rPr>
              <a:t>DigComp</a:t>
            </a:r>
            <a:r>
              <a:rPr lang="it-IT" sz="1100" b="0" dirty="0">
                <a:solidFill>
                  <a:srgbClr val="1D1D1B"/>
                </a:solidFill>
              </a:rPr>
              <a:t>. Tutto ciò assicura che le e i discenti acquisiscano le competenze necessarie per vivere al meglio in una società e un mercato del lavoro sempre più digitalizzati. </a:t>
            </a:r>
          </a:p>
          <a:p>
            <a:pPr marL="0" lvl="0" indent="0" algn="l" rtl="0">
              <a:lnSpc>
                <a:spcPct val="100000"/>
              </a:lnSpc>
              <a:spcBef>
                <a:spcPts val="1000"/>
              </a:spcBef>
              <a:spcAft>
                <a:spcPts val="1000"/>
              </a:spcAft>
              <a:buSzPts val="1100"/>
              <a:buNone/>
            </a:pPr>
            <a:r>
              <a:rPr lang="it-IT" sz="1100" b="0" dirty="0">
                <a:solidFill>
                  <a:srgbClr val="1D1D1B"/>
                </a:solidFill>
              </a:rPr>
              <a:t>Rafforzando le competenze digitali a tutti i livelli, queste politiche lavorano insieme per creare uno Spazio europeo dell’istruzione più inclusivo e pronto al futuro fornendo a studenti e lavoratrici e lavoratori gli strumenti di cui hanno bisogno nell’era digitale. La Nuova agenda delle competenze costituisce un elemento fondamentale in tal senso, poiché è incentrata sull’apprendimento permanente, le competenze digitali e verdi e l’adattabilità della forza lavoro. Migliorando le politiche educative, l’Unione europea mira a incentivare l’occupabilità, l’innovazione e la coesione sociale, assicurando che le persone e le economie rimangano competitive in un mondo in rapida evoluzione. </a:t>
            </a:r>
            <a:r>
              <a:rPr lang="it-IT" sz="1100" b="1" dirty="0">
                <a:solidFill>
                  <a:srgbClr val="1D1D1B"/>
                </a:solidFill>
              </a:rPr>
              <a:t> </a:t>
            </a:r>
            <a:endParaRPr sz="1100" dirty="0">
              <a:solidFill>
                <a:srgbClr val="1D1D1B"/>
              </a:solidFill>
            </a:endParaRPr>
          </a:p>
        </p:txBody>
      </p:sp>
      <p:sp>
        <p:nvSpPr>
          <p:cNvPr id="193" name="Google Shape;193;g329f623bc3f_0_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algn="just"/>
            <a:r>
              <a:rPr lang="it-IT" sz="1200" b="0" i="0" u="none" strike="noStrike" cap="none" dirty="0">
                <a:solidFill>
                  <a:schemeClr val="dk1"/>
                </a:solidFill>
                <a:effectLst/>
                <a:latin typeface="Calibri"/>
                <a:ea typeface="Calibri"/>
                <a:cs typeface="Calibri"/>
                <a:sym typeface="Calibri"/>
              </a:rPr>
              <a:t>La diapositiva riassume gli approcci chiave dell’Unione Europea rispetto alle competenze e all’educazione digitale. </a:t>
            </a:r>
          </a:p>
          <a:p>
            <a:pPr algn="just"/>
            <a:endParaRPr lang="it-IT" sz="1200" b="0" i="0" u="none" strike="noStrike" cap="none" dirty="0">
              <a:solidFill>
                <a:schemeClr val="dk1"/>
              </a:solidFill>
              <a:effectLst/>
              <a:latin typeface="Calibri"/>
              <a:ea typeface="Calibri"/>
              <a:cs typeface="Calibri"/>
              <a:sym typeface="Calibri"/>
            </a:endParaRPr>
          </a:p>
          <a:p>
            <a:pPr algn="just"/>
            <a:r>
              <a:rPr lang="it-IT" sz="1200" b="0" i="0" u="none" strike="noStrike" cap="none" dirty="0">
                <a:solidFill>
                  <a:schemeClr val="dk1"/>
                </a:solidFill>
                <a:effectLst/>
                <a:latin typeface="Calibri"/>
                <a:ea typeface="Calibri"/>
                <a:cs typeface="Calibri"/>
                <a:sym typeface="Calibri"/>
              </a:rPr>
              <a:t>L’Unione Europea adotta un </a:t>
            </a:r>
            <a:r>
              <a:rPr lang="it-IT" sz="1200" b="1" i="0" u="none" strike="noStrike" cap="none" dirty="0">
                <a:solidFill>
                  <a:schemeClr val="dk1"/>
                </a:solidFill>
                <a:effectLst/>
                <a:latin typeface="Calibri"/>
                <a:ea typeface="Calibri"/>
                <a:cs typeface="Calibri"/>
                <a:sym typeface="Calibri"/>
              </a:rPr>
              <a:t>approccio integrato </a:t>
            </a:r>
            <a:r>
              <a:rPr lang="it-IT" sz="1200" b="0" i="0" u="none" strike="noStrike" cap="none" dirty="0">
                <a:solidFill>
                  <a:schemeClr val="dk1"/>
                </a:solidFill>
                <a:effectLst/>
                <a:latin typeface="Calibri"/>
                <a:ea typeface="Calibri"/>
                <a:cs typeface="Calibri"/>
                <a:sym typeface="Calibri"/>
              </a:rPr>
              <a:t>all’uso della tecnologia nel settore dell’istruzione, garantendo che gli strumenti digitali siano efficacemente inseriti nell’attività didattica, allo scopo di potenziare le competenze digitali in tutti i gradi di istruzione. </a:t>
            </a:r>
          </a:p>
          <a:p>
            <a:pPr algn="just"/>
            <a:endParaRPr lang="it-IT" sz="1200" b="0" i="0" u="none" strike="noStrike" cap="none" dirty="0">
              <a:solidFill>
                <a:schemeClr val="dk1"/>
              </a:solidFill>
              <a:effectLst/>
              <a:latin typeface="Calibri"/>
              <a:ea typeface="Calibri"/>
              <a:cs typeface="Calibri"/>
              <a:sym typeface="Calibri"/>
            </a:endParaRPr>
          </a:p>
          <a:p>
            <a:pPr algn="just"/>
            <a:r>
              <a:rPr lang="it-IT" sz="1200" b="0" i="0" u="none" strike="noStrike" cap="none" dirty="0">
                <a:solidFill>
                  <a:schemeClr val="dk1"/>
                </a:solidFill>
                <a:effectLst/>
                <a:latin typeface="Calibri"/>
                <a:ea typeface="Calibri"/>
                <a:cs typeface="Calibri"/>
                <a:sym typeface="Calibri"/>
              </a:rPr>
              <a:t>L’istruzione digitale interessa un ambito molto più ampio che va al di là dei limiti del sistema scolastico formale ed abbraccia l’apprendimento permanente in quanto le competenze digitali sono essenziali lungo tutto il corso della vita. </a:t>
            </a:r>
          </a:p>
          <a:p>
            <a:pPr algn="just"/>
            <a:r>
              <a:rPr lang="it-IT" sz="1200" b="0" i="0" u="none" strike="noStrike" cap="none" dirty="0">
                <a:solidFill>
                  <a:schemeClr val="dk1"/>
                </a:solidFill>
                <a:effectLst/>
                <a:latin typeface="Calibri"/>
                <a:ea typeface="Calibri"/>
                <a:cs typeface="Calibri"/>
                <a:sym typeface="Calibri"/>
              </a:rPr>
              <a:t>Si tratta di una strategia a </a:t>
            </a:r>
            <a:r>
              <a:rPr lang="it-IT" sz="1200" b="1" i="0" u="none" strike="noStrike" cap="none" dirty="0">
                <a:solidFill>
                  <a:schemeClr val="dk1"/>
                </a:solidFill>
                <a:effectLst/>
                <a:latin typeface="Calibri"/>
                <a:ea typeface="Calibri"/>
                <a:cs typeface="Calibri"/>
                <a:sym typeface="Calibri"/>
              </a:rPr>
              <a:t>lungo termine, </a:t>
            </a:r>
            <a:r>
              <a:rPr lang="it-IT" sz="1200" b="0" i="0" u="none" strike="noStrike" cap="none" dirty="0">
                <a:solidFill>
                  <a:schemeClr val="dk1"/>
                </a:solidFill>
                <a:effectLst/>
                <a:latin typeface="Calibri"/>
                <a:ea typeface="Calibri"/>
                <a:cs typeface="Calibri"/>
                <a:sym typeface="Calibri"/>
              </a:rPr>
              <a:t>che riguarda il periodo </a:t>
            </a:r>
            <a:r>
              <a:rPr lang="it-IT" sz="1200" b="1" i="0" u="none" strike="noStrike" cap="none" dirty="0">
                <a:solidFill>
                  <a:schemeClr val="dk1"/>
                </a:solidFill>
                <a:effectLst/>
                <a:latin typeface="Calibri"/>
                <a:ea typeface="Calibri"/>
                <a:cs typeface="Calibri"/>
                <a:sym typeface="Calibri"/>
              </a:rPr>
              <a:t>2021-2027, </a:t>
            </a:r>
            <a:r>
              <a:rPr lang="it-IT" sz="1200" b="0" i="0" u="none" strike="noStrike" cap="none" dirty="0">
                <a:solidFill>
                  <a:schemeClr val="dk1"/>
                </a:solidFill>
                <a:effectLst/>
                <a:latin typeface="Calibri"/>
                <a:ea typeface="Calibri"/>
                <a:cs typeface="Calibri"/>
                <a:sym typeface="Calibri"/>
              </a:rPr>
              <a:t>in linea con il periodo coperto dal quadro finanziario pluriennale. </a:t>
            </a:r>
          </a:p>
          <a:p>
            <a:pPr algn="just"/>
            <a:endParaRPr lang="it-IT" sz="1200" b="0" i="0" u="none" strike="noStrike" cap="none" dirty="0">
              <a:solidFill>
                <a:schemeClr val="dk1"/>
              </a:solidFill>
              <a:effectLst/>
              <a:latin typeface="Calibri"/>
              <a:ea typeface="Calibri"/>
              <a:cs typeface="Calibri"/>
              <a:sym typeface="Calibri"/>
            </a:endParaRPr>
          </a:p>
          <a:p>
            <a:pPr algn="just"/>
            <a:r>
              <a:rPr lang="it-IT" sz="1200" b="0" i="0" u="none" strike="noStrike" cap="none" dirty="0">
                <a:solidFill>
                  <a:schemeClr val="dk1"/>
                </a:solidFill>
                <a:effectLst/>
                <a:latin typeface="Calibri"/>
                <a:ea typeface="Calibri"/>
                <a:cs typeface="Calibri"/>
                <a:sym typeface="Calibri"/>
              </a:rPr>
              <a:t>L’istruzione digitale è riconosciuta come una </a:t>
            </a:r>
            <a:r>
              <a:rPr lang="it-IT" sz="1200" b="1" i="0" u="none" strike="noStrike" cap="none" dirty="0">
                <a:solidFill>
                  <a:schemeClr val="dk1"/>
                </a:solidFill>
                <a:effectLst/>
                <a:latin typeface="Calibri"/>
                <a:ea typeface="Calibri"/>
                <a:cs typeface="Calibri"/>
                <a:sym typeface="Calibri"/>
              </a:rPr>
              <a:t>priorità strategica </a:t>
            </a:r>
            <a:r>
              <a:rPr lang="it-IT" sz="1200" b="0" i="0" u="none" strike="noStrike" cap="none" dirty="0">
                <a:solidFill>
                  <a:schemeClr val="dk1"/>
                </a:solidFill>
                <a:effectLst/>
                <a:latin typeface="Calibri"/>
                <a:ea typeface="Calibri"/>
                <a:cs typeface="Calibri"/>
                <a:sym typeface="Calibri"/>
              </a:rPr>
              <a:t>ai fini della costruzione di un’Europa pronta per l’era digitale, in grado di garantire che le proprie cittadine e i propri cittadini abbiano le competenze necessarie per lavorare, studiare e interagire nel mondo digitale. </a:t>
            </a:r>
          </a:p>
          <a:p>
            <a:pPr algn="just"/>
            <a:endParaRPr lang="it-IT" sz="1200" b="0" i="0" u="none" strike="noStrike" cap="none" dirty="0">
              <a:solidFill>
                <a:schemeClr val="dk1"/>
              </a:solidFill>
              <a:effectLst/>
              <a:latin typeface="Calibri"/>
              <a:ea typeface="Calibri"/>
              <a:cs typeface="Calibri"/>
              <a:sym typeface="Calibri"/>
            </a:endParaRPr>
          </a:p>
          <a:p>
            <a:pPr algn="just"/>
            <a:r>
              <a:rPr lang="it-IT" sz="1200" b="0" i="0" u="none" strike="noStrike" cap="none" dirty="0">
                <a:solidFill>
                  <a:schemeClr val="dk1"/>
                </a:solidFill>
                <a:effectLst/>
                <a:latin typeface="Calibri"/>
                <a:ea typeface="Calibri"/>
                <a:cs typeface="Calibri"/>
                <a:sym typeface="Calibri"/>
              </a:rPr>
              <a:t>Inoltre, è doveroso ricordare che l’istruzione digitale svolge un ruolo cardine nei piani di ripresa e resilienza degli Stati Membri, aiutandoli ad affrontare le sfide della trasformazione digitale e a portare avanti delle iniziative per la ripresa economica. </a:t>
            </a:r>
          </a:p>
          <a:p>
            <a:pPr algn="just"/>
            <a:endParaRPr lang="it-IT" sz="1200" b="0" i="0" u="none" strike="noStrike" cap="none" dirty="0">
              <a:solidFill>
                <a:schemeClr val="dk1"/>
              </a:solidFill>
              <a:effectLst/>
              <a:latin typeface="Calibri"/>
              <a:ea typeface="Calibri"/>
              <a:cs typeface="Calibri"/>
              <a:sym typeface="Calibri"/>
            </a:endParaRPr>
          </a:p>
          <a:p>
            <a:pPr algn="just"/>
            <a:r>
              <a:rPr lang="it-IT" sz="1200" b="0" i="0" u="none" strike="noStrike" cap="none" dirty="0">
                <a:solidFill>
                  <a:schemeClr val="dk1"/>
                </a:solidFill>
                <a:effectLst/>
                <a:latin typeface="Calibri"/>
                <a:ea typeface="Calibri"/>
                <a:cs typeface="Calibri"/>
                <a:sym typeface="Calibri"/>
              </a:rPr>
              <a:t>Per sostenere tali sforzi, l’Unione europea sta lavorando per </a:t>
            </a:r>
            <a:r>
              <a:rPr lang="it-IT" sz="1200" b="1" i="0" u="none" strike="noStrike" cap="none" dirty="0">
                <a:solidFill>
                  <a:schemeClr val="dk1"/>
                </a:solidFill>
                <a:effectLst/>
                <a:latin typeface="Calibri"/>
                <a:ea typeface="Calibri"/>
                <a:cs typeface="Calibri"/>
                <a:sym typeface="Calibri"/>
              </a:rPr>
              <a:t>coordinate meglio gli strumenti di finanziamento, </a:t>
            </a:r>
            <a:r>
              <a:rPr lang="it-IT" sz="1200" b="0" i="0" u="none" strike="noStrike" cap="none" dirty="0">
                <a:solidFill>
                  <a:schemeClr val="dk1"/>
                </a:solidFill>
                <a:effectLst/>
                <a:latin typeface="Calibri"/>
                <a:ea typeface="Calibri"/>
                <a:cs typeface="Calibri"/>
                <a:sym typeface="Calibri"/>
              </a:rPr>
              <a:t>tra cui i programmi Erasmus+, Horizon Europe, Digital Europe Programme, ESF, ERDF, </a:t>
            </a:r>
            <a:r>
              <a:rPr lang="it-IT" sz="1200" b="0" i="0" u="none" strike="noStrike" cap="none" dirty="0" err="1">
                <a:solidFill>
                  <a:schemeClr val="dk1"/>
                </a:solidFill>
                <a:effectLst/>
                <a:latin typeface="Calibri"/>
                <a:ea typeface="Calibri"/>
                <a:cs typeface="Calibri"/>
                <a:sym typeface="Calibri"/>
              </a:rPr>
              <a:t>InvestEU</a:t>
            </a:r>
            <a:r>
              <a:rPr lang="it-IT" sz="1200" b="0" i="0" u="none" strike="noStrike" cap="none" dirty="0">
                <a:solidFill>
                  <a:schemeClr val="dk1"/>
                </a:solidFill>
                <a:effectLst/>
                <a:latin typeface="Calibri"/>
                <a:ea typeface="Calibri"/>
                <a:cs typeface="Calibri"/>
                <a:sym typeface="Calibri"/>
              </a:rPr>
              <a:t>, e il Recovery Fund. In questo modo si garantisce che le risorse siano utilizzate in maniera efficiente e che lo sviluppo delle competenze rimanga al centro delle numerose iniziative europee. </a:t>
            </a:r>
          </a:p>
          <a:p>
            <a:r>
              <a:rPr lang="en-GB" sz="1200" b="0" i="0" u="none" strike="noStrike" cap="none" dirty="0">
                <a:solidFill>
                  <a:schemeClr val="dk1"/>
                </a:solidFill>
                <a:effectLst/>
                <a:latin typeface="Calibri"/>
                <a:ea typeface="Calibri"/>
                <a:cs typeface="Calibri"/>
                <a:sym typeface="Calibri"/>
              </a:rPr>
              <a:t> </a:t>
            </a:r>
            <a:endParaRPr lang="it-IT" sz="1200" b="0" i="0" u="none" strike="noStrike" cap="none" dirty="0">
              <a:solidFill>
                <a:schemeClr val="dk1"/>
              </a:solidFill>
              <a:effectLst/>
              <a:latin typeface="Calibri"/>
              <a:ea typeface="Calibri"/>
              <a:cs typeface="Calibri"/>
              <a:sym typeface="Calibri"/>
            </a:endParaRPr>
          </a:p>
          <a:p>
            <a:pPr marL="0" lvl="0" indent="0" algn="l" rtl="0">
              <a:lnSpc>
                <a:spcPct val="100000"/>
              </a:lnSpc>
              <a:spcBef>
                <a:spcPts val="1200"/>
              </a:spcBef>
              <a:spcAft>
                <a:spcPts val="0"/>
              </a:spcAft>
              <a:buSzPts val="1400"/>
              <a:buNone/>
            </a:pPr>
            <a:endParaRPr dirty="0"/>
          </a:p>
        </p:txBody>
      </p:sp>
      <p:sp>
        <p:nvSpPr>
          <p:cNvPr id="200" name="Google Shape;200;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329f623bc3f_0_2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r>
              <a:rPr lang="it-IT" sz="1200" b="0" i="0" u="none" strike="noStrike" cap="none" dirty="0">
                <a:solidFill>
                  <a:schemeClr val="dk1"/>
                </a:solidFill>
                <a:effectLst/>
                <a:latin typeface="Calibri"/>
                <a:ea typeface="Calibri"/>
                <a:cs typeface="Calibri"/>
                <a:sym typeface="Calibri"/>
              </a:rPr>
              <a:t>La diapositiva delinea i principi chiave del </a:t>
            </a:r>
            <a:r>
              <a:rPr lang="it-IT" sz="1200" b="1" i="0" u="none" strike="noStrike" cap="none" dirty="0">
                <a:solidFill>
                  <a:schemeClr val="dk1"/>
                </a:solidFill>
                <a:effectLst/>
                <a:latin typeface="Calibri"/>
                <a:ea typeface="Calibri"/>
                <a:cs typeface="Calibri"/>
                <a:sym typeface="Calibri"/>
              </a:rPr>
              <a:t>Piano d’azione per le competenze digitali </a:t>
            </a:r>
            <a:r>
              <a:rPr lang="it-IT" sz="1200" b="0" i="0" u="none" strike="noStrike" cap="none" dirty="0">
                <a:solidFill>
                  <a:schemeClr val="dk1"/>
                </a:solidFill>
                <a:effectLst/>
                <a:latin typeface="Calibri"/>
                <a:ea typeface="Calibri"/>
                <a:cs typeface="Calibri"/>
                <a:sym typeface="Calibri"/>
              </a:rPr>
              <a:t>dell’Unione europea, che mira a garantire un’</a:t>
            </a:r>
            <a:r>
              <a:rPr lang="it-IT" sz="1200" b="1" i="0" u="none" strike="noStrike" cap="none" dirty="0">
                <a:solidFill>
                  <a:schemeClr val="dk1"/>
                </a:solidFill>
                <a:effectLst/>
                <a:latin typeface="Calibri"/>
                <a:ea typeface="Calibri"/>
                <a:cs typeface="Calibri"/>
                <a:sym typeface="Calibri"/>
              </a:rPr>
              <a:t>istruzione inclusiva e di alta qualità </a:t>
            </a:r>
            <a:r>
              <a:rPr lang="it-IT" sz="1200" b="0" i="0" u="none" strike="noStrike" cap="none" dirty="0">
                <a:solidFill>
                  <a:schemeClr val="dk1"/>
                </a:solidFill>
                <a:effectLst/>
                <a:latin typeface="Calibri"/>
                <a:ea typeface="Calibri"/>
                <a:cs typeface="Calibri"/>
                <a:sym typeface="Calibri"/>
              </a:rPr>
              <a:t>a tutti i livelli nel campo. In questo frangente occorre adottare un approccio in grado di coinvolgere l’intera società – la trasformazione del settore dell’istruzione per l’era digitale richiede la collaborazione tra governi, docenti, istituzioni e industria. </a:t>
            </a:r>
          </a:p>
          <a:p>
            <a:r>
              <a:rPr lang="it-IT" sz="1200" b="1" i="0" u="none" strike="noStrike" cap="none" dirty="0">
                <a:solidFill>
                  <a:schemeClr val="dk1"/>
                </a:solidFill>
                <a:effectLst/>
                <a:latin typeface="Calibri"/>
                <a:ea typeface="Calibri"/>
                <a:cs typeface="Calibri"/>
                <a:sym typeface="Calibri"/>
              </a:rPr>
              <a:t>Uguaglianza, accessibilità e inclusività </a:t>
            </a:r>
            <a:r>
              <a:rPr lang="it-IT" sz="1200" b="0" i="0" u="none" strike="noStrike" cap="none" dirty="0">
                <a:solidFill>
                  <a:schemeClr val="dk1"/>
                </a:solidFill>
                <a:effectLst/>
                <a:latin typeface="Calibri"/>
                <a:ea typeface="Calibri"/>
                <a:cs typeface="Calibri"/>
                <a:sym typeface="Calibri"/>
              </a:rPr>
              <a:t>sono principi fondamentali, in grado di garantire a ogni discente la possibilità di accedere all’istruzione digitale, a prescindere dal proprio background. Tuttavia, tale obiettivo può essere raggiunto unicamente attraverso una </a:t>
            </a:r>
            <a:r>
              <a:rPr lang="it-IT" sz="1200" b="1" i="0" u="none" strike="noStrike" cap="none" dirty="0">
                <a:solidFill>
                  <a:schemeClr val="dk1"/>
                </a:solidFill>
                <a:effectLst/>
                <a:latin typeface="Calibri"/>
                <a:ea typeface="Calibri"/>
                <a:cs typeface="Calibri"/>
                <a:sym typeface="Calibri"/>
              </a:rPr>
              <a:t>forte connettività, attrezzature adeguate e una preparazione adeguata dell’intero sistema, </a:t>
            </a:r>
            <a:r>
              <a:rPr lang="it-IT" sz="1200" b="0" i="0" u="none" strike="noStrike" cap="none" dirty="0">
                <a:solidFill>
                  <a:schemeClr val="dk1"/>
                </a:solidFill>
                <a:effectLst/>
                <a:latin typeface="Calibri"/>
                <a:ea typeface="Calibri"/>
                <a:cs typeface="Calibri"/>
                <a:sym typeface="Calibri"/>
              </a:rPr>
              <a:t>nonché competenze digitali giuste. </a:t>
            </a:r>
            <a:r>
              <a:rPr lang="it-IT" sz="1200" b="1" i="0" u="none" strike="noStrike" cap="none" dirty="0">
                <a:solidFill>
                  <a:schemeClr val="dk1"/>
                </a:solidFill>
                <a:effectLst/>
                <a:latin typeface="Calibri"/>
                <a:ea typeface="Calibri"/>
                <a:cs typeface="Calibri"/>
                <a:sym typeface="Calibri"/>
              </a:rPr>
              <a:t>Insegnanti, educatrici ed educatori svolgono un ruolo chiave </a:t>
            </a:r>
            <a:r>
              <a:rPr lang="it-IT" sz="1200" b="0" i="0" u="none" strike="noStrike" cap="none" dirty="0">
                <a:solidFill>
                  <a:schemeClr val="dk1"/>
                </a:solidFill>
                <a:effectLst/>
                <a:latin typeface="Calibri"/>
                <a:ea typeface="Calibri"/>
                <a:cs typeface="Calibri"/>
                <a:sym typeface="Calibri"/>
              </a:rPr>
              <a:t>e devono essere </a:t>
            </a:r>
            <a:r>
              <a:rPr lang="it-IT" sz="1200" b="1" i="0" u="none" strike="noStrike" cap="none" dirty="0">
                <a:solidFill>
                  <a:schemeClr val="dk1"/>
                </a:solidFill>
                <a:effectLst/>
                <a:latin typeface="Calibri"/>
                <a:ea typeface="Calibri"/>
                <a:cs typeface="Calibri"/>
                <a:sym typeface="Calibri"/>
              </a:rPr>
              <a:t>sia competenti che sicuri </a:t>
            </a:r>
            <a:r>
              <a:rPr lang="it-IT" sz="1200" b="0" i="0" u="none" strike="noStrike" cap="none" dirty="0">
                <a:solidFill>
                  <a:schemeClr val="dk1"/>
                </a:solidFill>
                <a:effectLst/>
                <a:latin typeface="Calibri"/>
                <a:ea typeface="Calibri"/>
                <a:cs typeface="Calibri"/>
                <a:sym typeface="Calibri"/>
              </a:rPr>
              <a:t>nell’utilizzare efficacemente le tecnologie digitali nel corso dell’attività didattica. Chi occupa ruoli apicali nel settore dell’istruzione svolge una funzione fondamentale nel sostenere la trasformazione digitale nelle scuole e all’interno delle istituzioni. Allo stesso tempo, </a:t>
            </a:r>
            <a:r>
              <a:rPr lang="it-IT" sz="1200" b="1" i="0" u="none" strike="noStrike" cap="none" dirty="0">
                <a:solidFill>
                  <a:schemeClr val="dk1"/>
                </a:solidFill>
                <a:effectLst/>
                <a:latin typeface="Calibri"/>
                <a:ea typeface="Calibri"/>
                <a:cs typeface="Calibri"/>
                <a:sym typeface="Calibri"/>
              </a:rPr>
              <a:t>l’alfabetizzazione digitale è essenziale – </a:t>
            </a:r>
            <a:r>
              <a:rPr lang="it-IT" sz="1200" b="0" i="0" u="none" strike="noStrike" cap="none" dirty="0">
                <a:solidFill>
                  <a:schemeClr val="dk1"/>
                </a:solidFill>
                <a:effectLst/>
                <a:latin typeface="Calibri"/>
                <a:ea typeface="Calibri"/>
                <a:cs typeface="Calibri"/>
                <a:sym typeface="Calibri"/>
              </a:rPr>
              <a:t>le competenze digitali di base costituiscono oggi una necessità sia sul lavoro che nella vita privata, mentre </a:t>
            </a:r>
            <a:r>
              <a:rPr lang="it-IT" sz="1200" b="1" i="0" u="none" strike="noStrike" cap="none" dirty="0">
                <a:solidFill>
                  <a:schemeClr val="dk1"/>
                </a:solidFill>
                <a:effectLst/>
                <a:latin typeface="Calibri"/>
                <a:ea typeface="Calibri"/>
                <a:cs typeface="Calibri"/>
                <a:sym typeface="Calibri"/>
              </a:rPr>
              <a:t>le competenze digitali avanzate </a:t>
            </a:r>
            <a:r>
              <a:rPr lang="it-IT" sz="1200" b="0" i="0" u="none" strike="noStrike" cap="none" dirty="0">
                <a:solidFill>
                  <a:schemeClr val="dk1"/>
                </a:solidFill>
                <a:effectLst/>
                <a:latin typeface="Calibri"/>
                <a:ea typeface="Calibri"/>
                <a:cs typeface="Calibri"/>
                <a:sym typeface="Calibri"/>
              </a:rPr>
              <a:t>sono cruciali per la trasformazione digitale dell’economia e della società. Infine, garantire </a:t>
            </a:r>
            <a:r>
              <a:rPr lang="it-IT" sz="1200" b="1" i="0" u="none" strike="noStrike" cap="none" dirty="0">
                <a:solidFill>
                  <a:schemeClr val="dk1"/>
                </a:solidFill>
                <a:effectLst/>
                <a:latin typeface="Calibri"/>
                <a:ea typeface="Calibri"/>
                <a:cs typeface="Calibri"/>
                <a:sym typeface="Calibri"/>
              </a:rPr>
              <a:t>dei contenuti didattici di qualità </a:t>
            </a:r>
            <a:r>
              <a:rPr lang="it-IT" sz="1200" b="0" i="0" u="none" strike="noStrike" cap="none" dirty="0">
                <a:solidFill>
                  <a:schemeClr val="dk1"/>
                </a:solidFill>
                <a:effectLst/>
                <a:latin typeface="Calibri"/>
                <a:ea typeface="Calibri"/>
                <a:cs typeface="Calibri"/>
                <a:sym typeface="Calibri"/>
              </a:rPr>
              <a:t>è cruciale per rendere l’apprendimento più rilevante, coinvolgente e inclusivo, in grado di sostenere studenti e insegnanti nel processo di adattamento all’era digitale. </a:t>
            </a:r>
          </a:p>
          <a:p>
            <a:pPr marL="0" lvl="0" indent="0" algn="l" rtl="0">
              <a:lnSpc>
                <a:spcPct val="100000"/>
              </a:lnSpc>
              <a:spcBef>
                <a:spcPts val="1200"/>
              </a:spcBef>
              <a:spcAft>
                <a:spcPts val="0"/>
              </a:spcAft>
              <a:buSzPts val="1400"/>
              <a:buNone/>
            </a:pPr>
            <a:endParaRPr dirty="0"/>
          </a:p>
        </p:txBody>
      </p:sp>
      <p:sp>
        <p:nvSpPr>
          <p:cNvPr id="206" name="Google Shape;206;g329f623bc3f_0_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329f623bc3f_0_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12" name="Google Shape;212;g329f623bc3f_0_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329f623bc3f_0_37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1200"/>
              </a:spcAft>
              <a:buSzPts val="1100"/>
              <a:buNone/>
            </a:pPr>
            <a:r>
              <a:rPr lang="en-US" sz="1100" dirty="0">
                <a:latin typeface="Arial"/>
                <a:ea typeface="Arial"/>
                <a:cs typeface="Arial"/>
                <a:sym typeface="Arial"/>
              </a:rPr>
              <a:t>This </a:t>
            </a:r>
            <a:r>
              <a:rPr lang="en-US" sz="1100" dirty="0" err="1">
                <a:latin typeface="Arial"/>
                <a:ea typeface="Arial"/>
                <a:cs typeface="Arial"/>
                <a:sym typeface="Arial"/>
              </a:rPr>
              <a:t>Diapositiva</a:t>
            </a:r>
            <a:r>
              <a:rPr lang="en-US" sz="1100" dirty="0">
                <a:latin typeface="Arial"/>
                <a:ea typeface="Arial"/>
                <a:cs typeface="Arial"/>
                <a:sym typeface="Arial"/>
              </a:rPr>
              <a:t> focuses on </a:t>
            </a:r>
            <a:r>
              <a:rPr lang="en-US" sz="1100" b="1" dirty="0">
                <a:latin typeface="Arial"/>
                <a:ea typeface="Arial"/>
                <a:cs typeface="Arial"/>
                <a:sym typeface="Arial"/>
              </a:rPr>
              <a:t>Priority 2: Enhancing digital skills and competences for the digital transformation</a:t>
            </a:r>
            <a:r>
              <a:rPr lang="en-US" sz="1100" dirty="0">
                <a:latin typeface="Arial"/>
                <a:ea typeface="Arial"/>
                <a:cs typeface="Arial"/>
                <a:sym typeface="Arial"/>
              </a:rPr>
              <a:t>. The EU is taking several key actions to equip citizens with the necessary digital skills, from basic literacy to advanced technological expertise.</a:t>
            </a:r>
            <a:br>
              <a:rPr lang="en-US" sz="1100" dirty="0">
                <a:latin typeface="Arial"/>
                <a:ea typeface="Arial"/>
                <a:cs typeface="Arial"/>
                <a:sym typeface="Arial"/>
              </a:rPr>
            </a:br>
            <a:r>
              <a:rPr lang="en-US" sz="1100" dirty="0">
                <a:latin typeface="Arial"/>
                <a:ea typeface="Arial"/>
                <a:cs typeface="Arial"/>
                <a:sym typeface="Arial"/>
              </a:rPr>
              <a:t>To </a:t>
            </a:r>
            <a:r>
              <a:rPr lang="en-US" sz="1100" b="1" dirty="0">
                <a:latin typeface="Arial"/>
                <a:ea typeface="Arial"/>
                <a:cs typeface="Arial"/>
                <a:sym typeface="Arial"/>
              </a:rPr>
              <a:t>foster digital literacy and combat disinformation</a:t>
            </a:r>
            <a:r>
              <a:rPr lang="en-US" sz="1100" dirty="0">
                <a:latin typeface="Arial"/>
                <a:ea typeface="Arial"/>
                <a:cs typeface="Arial"/>
                <a:sym typeface="Arial"/>
              </a:rPr>
              <a:t>, common guidelines are being developed for education and training. Additionally, the </a:t>
            </a:r>
            <a:r>
              <a:rPr lang="en-US" sz="1100" b="1" dirty="0">
                <a:latin typeface="Arial"/>
                <a:ea typeface="Arial"/>
                <a:cs typeface="Arial"/>
                <a:sym typeface="Arial"/>
              </a:rPr>
              <a:t>European Digital Competence Framework (</a:t>
            </a:r>
            <a:r>
              <a:rPr lang="en-US" sz="1100" b="1" dirty="0" err="1">
                <a:latin typeface="Arial"/>
                <a:ea typeface="Arial"/>
                <a:cs typeface="Arial"/>
                <a:sym typeface="Arial"/>
              </a:rPr>
              <a:t>DigComp</a:t>
            </a:r>
            <a:r>
              <a:rPr lang="en-US" sz="1100" b="1" dirty="0">
                <a:latin typeface="Arial"/>
                <a:ea typeface="Arial"/>
                <a:cs typeface="Arial"/>
                <a:sym typeface="Arial"/>
              </a:rPr>
              <a:t>)</a:t>
            </a:r>
            <a:r>
              <a:rPr lang="en-US" sz="1100" dirty="0">
                <a:latin typeface="Arial"/>
                <a:ea typeface="Arial"/>
                <a:cs typeface="Arial"/>
                <a:sym typeface="Arial"/>
              </a:rPr>
              <a:t> is being updated to include </a:t>
            </a:r>
            <a:r>
              <a:rPr lang="en-US" sz="1100" b="1" dirty="0">
                <a:latin typeface="Arial"/>
                <a:ea typeface="Arial"/>
                <a:cs typeface="Arial"/>
                <a:sym typeface="Arial"/>
              </a:rPr>
              <a:t>AI and data-related skills</a:t>
            </a:r>
            <a:r>
              <a:rPr lang="en-US" sz="1100" dirty="0">
                <a:latin typeface="Arial"/>
                <a:ea typeface="Arial"/>
                <a:cs typeface="Arial"/>
                <a:sym typeface="Arial"/>
              </a:rPr>
              <a:t>, along with the development of AI learning resources.</a:t>
            </a:r>
            <a:br>
              <a:rPr lang="en-US" sz="1100" dirty="0">
                <a:latin typeface="Arial"/>
                <a:ea typeface="Arial"/>
                <a:cs typeface="Arial"/>
                <a:sym typeface="Arial"/>
              </a:rPr>
            </a:br>
            <a:r>
              <a:rPr lang="en-US" sz="1100" dirty="0">
                <a:latin typeface="Arial"/>
                <a:ea typeface="Arial"/>
                <a:cs typeface="Arial"/>
                <a:sym typeface="Arial"/>
              </a:rPr>
              <a:t>A major initiative is the creation of a </a:t>
            </a:r>
            <a:r>
              <a:rPr lang="en-US" sz="1100" b="1" dirty="0">
                <a:latin typeface="Arial"/>
                <a:ea typeface="Arial"/>
                <a:cs typeface="Arial"/>
                <a:sym typeface="Arial"/>
              </a:rPr>
              <a:t>European Digital Skills Certificate</a:t>
            </a:r>
            <a:r>
              <a:rPr lang="en-US" sz="1100" dirty="0">
                <a:latin typeface="Arial"/>
                <a:ea typeface="Arial"/>
                <a:cs typeface="Arial"/>
                <a:sym typeface="Arial"/>
              </a:rPr>
              <a:t>, which will provide formal recognition of digital competencies across the EU. TQUI is also a proposal for a </a:t>
            </a:r>
            <a:r>
              <a:rPr lang="en-US" sz="1100" b="1" dirty="0">
                <a:latin typeface="Arial"/>
                <a:ea typeface="Arial"/>
                <a:cs typeface="Arial"/>
                <a:sym typeface="Arial"/>
              </a:rPr>
              <a:t>Council recommendation</a:t>
            </a:r>
            <a:r>
              <a:rPr lang="en-US" sz="1100" dirty="0">
                <a:latin typeface="Arial"/>
                <a:ea typeface="Arial"/>
                <a:cs typeface="Arial"/>
                <a:sym typeface="Arial"/>
              </a:rPr>
              <a:t> to improve the integration of digital skills in education and training curricula across Member States.</a:t>
            </a:r>
            <a:br>
              <a:rPr lang="en-US" sz="1100" dirty="0">
                <a:latin typeface="Arial"/>
                <a:ea typeface="Arial"/>
                <a:cs typeface="Arial"/>
                <a:sym typeface="Arial"/>
              </a:rPr>
            </a:br>
            <a:r>
              <a:rPr lang="en-US" sz="1100" dirty="0">
                <a:latin typeface="Arial"/>
                <a:ea typeface="Arial"/>
                <a:cs typeface="Arial"/>
                <a:sym typeface="Arial"/>
              </a:rPr>
              <a:t>To track progress, efforts are being made to </a:t>
            </a:r>
            <a:r>
              <a:rPr lang="en-US" sz="1100" b="1" dirty="0">
                <a:latin typeface="Arial"/>
                <a:ea typeface="Arial"/>
                <a:cs typeface="Arial"/>
                <a:sym typeface="Arial"/>
              </a:rPr>
              <a:t>collect cross-national data on student digital skills</a:t>
            </a:r>
            <a:r>
              <a:rPr lang="en-US" sz="1100" dirty="0">
                <a:latin typeface="Arial"/>
                <a:ea typeface="Arial"/>
                <a:cs typeface="Arial"/>
                <a:sym typeface="Arial"/>
              </a:rPr>
              <a:t>, and an </a:t>
            </a:r>
            <a:r>
              <a:rPr lang="en-US" sz="1100" b="1" dirty="0">
                <a:latin typeface="Arial"/>
                <a:ea typeface="Arial"/>
                <a:cs typeface="Arial"/>
                <a:sym typeface="Arial"/>
              </a:rPr>
              <a:t>EU-wide target for student digital competence</a:t>
            </a:r>
            <a:r>
              <a:rPr lang="en-US" sz="1100" dirty="0">
                <a:latin typeface="Arial"/>
                <a:ea typeface="Arial"/>
                <a:cs typeface="Arial"/>
                <a:sym typeface="Arial"/>
              </a:rPr>
              <a:t> will be introduced.</a:t>
            </a:r>
            <a:br>
              <a:rPr lang="en-US" sz="1100" dirty="0">
                <a:latin typeface="Arial"/>
                <a:ea typeface="Arial"/>
                <a:cs typeface="Arial"/>
                <a:sym typeface="Arial"/>
              </a:rPr>
            </a:br>
            <a:r>
              <a:rPr lang="en-US" sz="1100" dirty="0">
                <a:latin typeface="Arial"/>
                <a:ea typeface="Arial"/>
                <a:cs typeface="Arial"/>
                <a:sym typeface="Arial"/>
              </a:rPr>
              <a:t>For </a:t>
            </a:r>
            <a:r>
              <a:rPr lang="en-US" sz="1100" b="1" dirty="0">
                <a:latin typeface="Arial"/>
                <a:ea typeface="Arial"/>
                <a:cs typeface="Arial"/>
                <a:sym typeface="Arial"/>
              </a:rPr>
              <a:t>advanced digital skills</a:t>
            </a:r>
            <a:r>
              <a:rPr lang="en-US" sz="1100" dirty="0">
                <a:latin typeface="Arial"/>
                <a:ea typeface="Arial"/>
                <a:cs typeface="Arial"/>
                <a:sym typeface="Arial"/>
              </a:rPr>
              <a:t>, the </a:t>
            </a:r>
            <a:r>
              <a:rPr lang="en-US" sz="1100" b="1" dirty="0">
                <a:latin typeface="Arial"/>
                <a:ea typeface="Arial"/>
                <a:cs typeface="Arial"/>
                <a:sym typeface="Arial"/>
              </a:rPr>
              <a:t>Digital Opportunity Traineeships</a:t>
            </a:r>
            <a:r>
              <a:rPr lang="en-US" sz="1100" dirty="0">
                <a:latin typeface="Arial"/>
                <a:ea typeface="Arial"/>
                <a:cs typeface="Arial"/>
                <a:sym typeface="Arial"/>
              </a:rPr>
              <a:t> program is being expanded, offering more targeted opportunities for students and professionals.</a:t>
            </a:r>
            <a:br>
              <a:rPr lang="en-US" sz="1100" dirty="0">
                <a:latin typeface="Arial"/>
                <a:ea typeface="Arial"/>
                <a:cs typeface="Arial"/>
                <a:sym typeface="Arial"/>
              </a:rPr>
            </a:br>
            <a:r>
              <a:rPr lang="en-US" sz="1100" dirty="0">
                <a:latin typeface="Arial"/>
                <a:ea typeface="Arial"/>
                <a:cs typeface="Arial"/>
                <a:sym typeface="Arial"/>
              </a:rPr>
              <a:t>Finally, increasing </a:t>
            </a:r>
            <a:r>
              <a:rPr lang="en-US" sz="1100" b="1" dirty="0">
                <a:latin typeface="Arial"/>
                <a:ea typeface="Arial"/>
                <a:cs typeface="Arial"/>
                <a:sym typeface="Arial"/>
              </a:rPr>
              <a:t>women’s participation in STEM</a:t>
            </a:r>
            <a:r>
              <a:rPr lang="en-US" sz="1100" dirty="0">
                <a:latin typeface="Arial"/>
                <a:ea typeface="Arial"/>
                <a:cs typeface="Arial"/>
                <a:sym typeface="Arial"/>
              </a:rPr>
              <a:t> is a priority. This is being supported through collaboration with the </a:t>
            </a:r>
            <a:r>
              <a:rPr lang="en-US" sz="1100" b="1" dirty="0">
                <a:latin typeface="Arial"/>
                <a:ea typeface="Arial"/>
                <a:cs typeface="Arial"/>
                <a:sym typeface="Arial"/>
              </a:rPr>
              <a:t>European Institute of Innovation and Technology</a:t>
            </a:r>
            <a:r>
              <a:rPr lang="en-US" sz="1100" dirty="0">
                <a:latin typeface="Arial"/>
                <a:ea typeface="Arial"/>
                <a:cs typeface="Arial"/>
                <a:sym typeface="Arial"/>
              </a:rPr>
              <a:t> and the </a:t>
            </a:r>
            <a:r>
              <a:rPr lang="en-US" sz="1100" b="1" dirty="0">
                <a:latin typeface="Arial"/>
                <a:ea typeface="Arial"/>
                <a:cs typeface="Arial"/>
                <a:sym typeface="Arial"/>
              </a:rPr>
              <a:t>EU STEM Coalition</a:t>
            </a:r>
            <a:r>
              <a:rPr lang="en-US" sz="1100" dirty="0">
                <a:latin typeface="Arial"/>
                <a:ea typeface="Arial"/>
                <a:cs typeface="Arial"/>
                <a:sym typeface="Arial"/>
              </a:rPr>
              <a:t>, which is working to develop new higher education curricula in </a:t>
            </a:r>
            <a:r>
              <a:rPr lang="en-US" sz="1100" b="1" dirty="0">
                <a:latin typeface="Arial"/>
                <a:ea typeface="Arial"/>
                <a:cs typeface="Arial"/>
                <a:sym typeface="Arial"/>
              </a:rPr>
              <a:t>engineering and ICT</a:t>
            </a:r>
            <a:r>
              <a:rPr lang="en-US" sz="1100" dirty="0">
                <a:latin typeface="Arial"/>
                <a:ea typeface="Arial"/>
                <a:cs typeface="Arial"/>
                <a:sym typeface="Arial"/>
              </a:rPr>
              <a:t>, based on the </a:t>
            </a:r>
            <a:r>
              <a:rPr lang="en-US" sz="1100" b="1" dirty="0">
                <a:latin typeface="Arial"/>
                <a:ea typeface="Arial"/>
                <a:cs typeface="Arial"/>
                <a:sym typeface="Arial"/>
              </a:rPr>
              <a:t>STEAM approach</a:t>
            </a:r>
            <a:r>
              <a:rPr lang="en-US" sz="1100" dirty="0">
                <a:latin typeface="Arial"/>
                <a:ea typeface="Arial"/>
                <a:cs typeface="Arial"/>
                <a:sym typeface="Arial"/>
              </a:rPr>
              <a:t>—integrating arts into science, technology, engineering, and mathematics.</a:t>
            </a:r>
            <a:br>
              <a:rPr lang="en-US" sz="1100" dirty="0">
                <a:latin typeface="Arial"/>
                <a:ea typeface="Arial"/>
                <a:cs typeface="Arial"/>
                <a:sym typeface="Arial"/>
              </a:rPr>
            </a:br>
            <a:r>
              <a:rPr lang="en-US" sz="1100" dirty="0">
                <a:latin typeface="Arial"/>
                <a:ea typeface="Arial"/>
                <a:cs typeface="Arial"/>
                <a:sym typeface="Arial"/>
              </a:rPr>
              <a:t>These initiatives collectively aim to prepare individuals and societies for the digital transformation and strengthen Europe's competitiveness in the global digital economy</a:t>
            </a:r>
            <a:endParaRPr dirty="0"/>
          </a:p>
        </p:txBody>
      </p:sp>
      <p:sp>
        <p:nvSpPr>
          <p:cNvPr id="219" name="Google Shape;219;g329f623bc3f_0_37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329f623bc3f_0_40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r>
              <a:rPr lang="it-IT" sz="1200" b="0" i="0" u="none" strike="noStrike" cap="none" dirty="0">
                <a:solidFill>
                  <a:schemeClr val="dk1"/>
                </a:solidFill>
                <a:effectLst/>
                <a:latin typeface="Calibri"/>
                <a:ea typeface="Calibri"/>
                <a:cs typeface="Calibri"/>
                <a:sym typeface="Calibri"/>
              </a:rPr>
              <a:t>Nella “Visione dell’istruzione digitale per le scuole europee” si afferma che occorre sviluppare la competenza digitale di ogni discente: “Ogni discente e studente sviluppa nel corso del suo percorso educativo deve acquisire la competenza digitale necessaria ai fini di un uso sicuro, critico e responsabile delle tecnologie digitali e il loro impiego nell'apprendimento, nel lavoro e nella partecipazione alla società.” La competenza digitale è anche una delle otto competenze chiave, un insieme di abilità trasversali definite all’interno del documento “Competenze chiave per l’apprendimento permanente nelle scuole europee”. Per favorire lo sviluppo delle competenze digitali, il Joint </a:t>
            </a:r>
            <a:r>
              <a:rPr lang="it-IT" sz="1200" b="0" i="0" u="none" strike="noStrike" cap="none" dirty="0" err="1">
                <a:solidFill>
                  <a:schemeClr val="dk1"/>
                </a:solidFill>
                <a:effectLst/>
                <a:latin typeface="Calibri"/>
                <a:ea typeface="Calibri"/>
                <a:cs typeface="Calibri"/>
                <a:sym typeface="Calibri"/>
              </a:rPr>
              <a:t>Teaching</a:t>
            </a:r>
            <a:r>
              <a:rPr lang="it-IT" sz="1200" b="0" i="0" u="none" strike="noStrike" cap="none" dirty="0">
                <a:solidFill>
                  <a:schemeClr val="dk1"/>
                </a:solidFill>
                <a:effectLst/>
                <a:latin typeface="Calibri"/>
                <a:ea typeface="Calibri"/>
                <a:cs typeface="Calibri"/>
                <a:sym typeface="Calibri"/>
              </a:rPr>
              <a:t> </a:t>
            </a:r>
            <a:r>
              <a:rPr lang="it-IT" sz="1200" b="0" i="0" u="none" strike="noStrike" cap="none" dirty="0" err="1">
                <a:solidFill>
                  <a:schemeClr val="dk1"/>
                </a:solidFill>
                <a:effectLst/>
                <a:latin typeface="Calibri"/>
                <a:ea typeface="Calibri"/>
                <a:cs typeface="Calibri"/>
                <a:sym typeface="Calibri"/>
              </a:rPr>
              <a:t>Commitee</a:t>
            </a:r>
            <a:r>
              <a:rPr lang="it-IT" sz="1200" b="0" i="0" u="none" strike="noStrike" cap="none" dirty="0">
                <a:solidFill>
                  <a:schemeClr val="dk1"/>
                </a:solidFill>
                <a:effectLst/>
                <a:latin typeface="Calibri"/>
                <a:ea typeface="Calibri"/>
                <a:cs typeface="Calibri"/>
                <a:sym typeface="Calibri"/>
              </a:rPr>
              <a:t> ha approvato il quadro delle competenze digitali che si basa sul quadro europeo delle competenze digitali per i cittadini (noto anche con l’abbreviazione </a:t>
            </a:r>
            <a:r>
              <a:rPr lang="it-IT" sz="1200" b="0" i="0" u="none" strike="noStrike" cap="none" dirty="0" err="1">
                <a:solidFill>
                  <a:schemeClr val="dk1"/>
                </a:solidFill>
                <a:effectLst/>
                <a:latin typeface="Calibri"/>
                <a:ea typeface="Calibri"/>
                <a:cs typeface="Calibri"/>
                <a:sym typeface="Calibri"/>
              </a:rPr>
              <a:t>DigComp</a:t>
            </a:r>
            <a:r>
              <a:rPr lang="it-IT" sz="1200" b="0" i="0" u="none" strike="noStrike" cap="none" dirty="0">
                <a:solidFill>
                  <a:schemeClr val="dk1"/>
                </a:solidFill>
                <a:effectLst/>
                <a:latin typeface="Calibri"/>
                <a:ea typeface="Calibri"/>
                <a:cs typeface="Calibri"/>
                <a:sym typeface="Calibri"/>
              </a:rPr>
              <a:t>). Si è deciso di utilizzare questo strumento per via del fatto che: </a:t>
            </a:r>
          </a:p>
          <a:p>
            <a:pPr lvl="0">
              <a:buFont typeface="Arial" panose="020B0604020202020204" pitchFamily="34" charset="0"/>
              <a:buChar char="•"/>
            </a:pPr>
            <a:r>
              <a:rPr lang="it-IT" sz="1200" b="0" i="0" u="none" strike="noStrike" cap="none" dirty="0">
                <a:solidFill>
                  <a:schemeClr val="dk1"/>
                </a:solidFill>
                <a:effectLst/>
                <a:latin typeface="Calibri"/>
                <a:ea typeface="Calibri"/>
                <a:cs typeface="Calibri"/>
                <a:sym typeface="Calibri"/>
              </a:rPr>
              <a:t>il quadro </a:t>
            </a:r>
            <a:r>
              <a:rPr lang="it-IT" sz="1200" b="0" i="0" u="none" strike="noStrike" cap="none" dirty="0" err="1">
                <a:solidFill>
                  <a:schemeClr val="dk1"/>
                </a:solidFill>
                <a:effectLst/>
                <a:latin typeface="Calibri"/>
                <a:ea typeface="Calibri"/>
                <a:cs typeface="Calibri"/>
                <a:sym typeface="Calibri"/>
              </a:rPr>
              <a:t>DigComp</a:t>
            </a:r>
            <a:r>
              <a:rPr lang="it-IT" sz="1200" b="0" i="0" u="none" strike="noStrike" cap="none" dirty="0">
                <a:solidFill>
                  <a:schemeClr val="dk1"/>
                </a:solidFill>
                <a:effectLst/>
                <a:latin typeface="Calibri"/>
                <a:ea typeface="Calibri"/>
                <a:cs typeface="Calibri"/>
                <a:sym typeface="Calibri"/>
              </a:rPr>
              <a:t> è stato sviluppato con il contributo di un gran numero di esperte ed esperti ed è accettato a livello europeo; </a:t>
            </a:r>
          </a:p>
          <a:p>
            <a:pPr lvl="0">
              <a:buFont typeface="Arial" panose="020B0604020202020204" pitchFamily="34" charset="0"/>
              <a:buChar char="•"/>
            </a:pPr>
            <a:r>
              <a:rPr lang="it-IT" sz="1200" b="0" i="0" u="none" strike="noStrike" cap="none" dirty="0">
                <a:solidFill>
                  <a:schemeClr val="dk1"/>
                </a:solidFill>
                <a:effectLst/>
                <a:latin typeface="Calibri"/>
                <a:ea typeface="Calibri"/>
                <a:cs typeface="Calibri"/>
                <a:sym typeface="Calibri"/>
              </a:rPr>
              <a:t>il quadro </a:t>
            </a:r>
            <a:r>
              <a:rPr lang="it-IT" sz="1200" b="0" i="0" u="none" strike="noStrike" cap="none" dirty="0" err="1">
                <a:solidFill>
                  <a:schemeClr val="dk1"/>
                </a:solidFill>
                <a:effectLst/>
                <a:latin typeface="Calibri"/>
                <a:ea typeface="Calibri"/>
                <a:cs typeface="Calibri"/>
                <a:sym typeface="Calibri"/>
              </a:rPr>
              <a:t>DigComp</a:t>
            </a:r>
            <a:r>
              <a:rPr lang="it-IT" sz="1200" b="0" i="0" u="none" strike="noStrike" cap="none" dirty="0">
                <a:solidFill>
                  <a:schemeClr val="dk1"/>
                </a:solidFill>
                <a:effectLst/>
                <a:latin typeface="Calibri"/>
                <a:ea typeface="Calibri"/>
                <a:cs typeface="Calibri"/>
                <a:sym typeface="Calibri"/>
              </a:rPr>
              <a:t> contribuisce a creare un linguaggio e un’idea comune delle competenze digitali; </a:t>
            </a:r>
          </a:p>
          <a:p>
            <a:pPr lvl="0">
              <a:buFont typeface="Arial" panose="020B0604020202020204" pitchFamily="34" charset="0"/>
              <a:buChar char="•"/>
            </a:pPr>
            <a:r>
              <a:rPr lang="it-IT" sz="1200" b="0" i="0" u="none" strike="noStrike" cap="none" dirty="0">
                <a:solidFill>
                  <a:schemeClr val="dk1"/>
                </a:solidFill>
                <a:effectLst/>
                <a:latin typeface="Calibri"/>
                <a:ea typeface="Calibri"/>
                <a:cs typeface="Calibri"/>
                <a:sym typeface="Calibri"/>
              </a:rPr>
              <a:t>il quadro </a:t>
            </a:r>
            <a:r>
              <a:rPr lang="it-IT" sz="1200" b="0" i="0" u="none" strike="noStrike" cap="none" dirty="0" err="1">
                <a:solidFill>
                  <a:schemeClr val="dk1"/>
                </a:solidFill>
                <a:effectLst/>
                <a:latin typeface="Calibri"/>
                <a:ea typeface="Calibri"/>
                <a:cs typeface="Calibri"/>
                <a:sym typeface="Calibri"/>
              </a:rPr>
              <a:t>DigComp</a:t>
            </a:r>
            <a:r>
              <a:rPr lang="it-IT" sz="1200" b="0" i="0" u="none" strike="noStrike" cap="none" dirty="0">
                <a:solidFill>
                  <a:schemeClr val="dk1"/>
                </a:solidFill>
                <a:effectLst/>
                <a:latin typeface="Calibri"/>
                <a:ea typeface="Calibri"/>
                <a:cs typeface="Calibri"/>
                <a:sym typeface="Calibri"/>
              </a:rPr>
              <a:t> consente lo scambio tra i vari sistemi europei e, quindi, di riconoscere il percorso di formazione portato avanti in altre scuole europee, nonché la mobilità di studenti e insegnanti.  </a:t>
            </a:r>
          </a:p>
        </p:txBody>
      </p:sp>
      <p:sp>
        <p:nvSpPr>
          <p:cNvPr id="226" name="Google Shape;226;g329f623bc3f_0_40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329f623bc3f_0_42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US" sz="1100" dirty="0">
                <a:latin typeface="Arial"/>
                <a:ea typeface="Arial"/>
                <a:cs typeface="Arial"/>
                <a:sym typeface="Arial"/>
              </a:rPr>
              <a:t>La diapositive </a:t>
            </a:r>
            <a:r>
              <a:rPr lang="en-US" sz="1100" dirty="0" err="1">
                <a:latin typeface="Arial"/>
                <a:ea typeface="Arial"/>
                <a:cs typeface="Arial"/>
                <a:sym typeface="Arial"/>
              </a:rPr>
              <a:t>illustra</a:t>
            </a:r>
            <a:r>
              <a:rPr lang="en-US" sz="1100" dirty="0">
                <a:latin typeface="Arial"/>
                <a:ea typeface="Arial"/>
                <a:cs typeface="Arial"/>
                <a:sym typeface="Arial"/>
              </a:rPr>
              <a:t> le cinque </a:t>
            </a:r>
            <a:r>
              <a:rPr lang="en-US" sz="1100" dirty="0" err="1">
                <a:latin typeface="Arial"/>
                <a:ea typeface="Arial"/>
                <a:cs typeface="Arial"/>
                <a:sym typeface="Arial"/>
              </a:rPr>
              <a:t>aree</a:t>
            </a:r>
            <a:r>
              <a:rPr lang="en-US" sz="1100" dirty="0">
                <a:latin typeface="Arial"/>
                <a:ea typeface="Arial"/>
                <a:cs typeface="Arial"/>
                <a:sym typeface="Arial"/>
              </a:rPr>
              <a:t> </a:t>
            </a:r>
            <a:r>
              <a:rPr lang="en-US" sz="1100" dirty="0" err="1">
                <a:latin typeface="Arial"/>
                <a:ea typeface="Arial"/>
                <a:cs typeface="Arial"/>
                <a:sym typeface="Arial"/>
              </a:rPr>
              <a:t>delle</a:t>
            </a:r>
            <a:r>
              <a:rPr lang="en-US" sz="1100" dirty="0">
                <a:latin typeface="Arial"/>
                <a:ea typeface="Arial"/>
                <a:cs typeface="Arial"/>
                <a:sym typeface="Arial"/>
              </a:rPr>
              <a:t> </a:t>
            </a:r>
            <a:r>
              <a:rPr lang="en-US" sz="1100" dirty="0" err="1">
                <a:latin typeface="Arial"/>
                <a:ea typeface="Arial"/>
                <a:cs typeface="Arial"/>
                <a:sym typeface="Arial"/>
              </a:rPr>
              <a:t>competenze</a:t>
            </a:r>
            <a:r>
              <a:rPr lang="en-US" sz="1100" dirty="0">
                <a:latin typeface="Arial"/>
                <a:ea typeface="Arial"/>
                <a:cs typeface="Arial"/>
                <a:sym typeface="Arial"/>
              </a:rPr>
              <a:t> </a:t>
            </a:r>
            <a:r>
              <a:rPr lang="en-US" sz="1100" dirty="0" err="1">
                <a:latin typeface="Arial"/>
                <a:ea typeface="Arial"/>
                <a:cs typeface="Arial"/>
                <a:sym typeface="Arial"/>
              </a:rPr>
              <a:t>digitali</a:t>
            </a:r>
            <a:r>
              <a:rPr lang="en-US" sz="1100" dirty="0">
                <a:latin typeface="Arial"/>
                <a:ea typeface="Arial"/>
                <a:cs typeface="Arial"/>
                <a:sym typeface="Arial"/>
              </a:rPr>
              <a:t> </a:t>
            </a:r>
            <a:r>
              <a:rPr lang="en-US" sz="1100" dirty="0" err="1">
                <a:latin typeface="Arial"/>
                <a:ea typeface="Arial"/>
                <a:cs typeface="Arial"/>
                <a:sym typeface="Arial"/>
              </a:rPr>
              <a:t>definire</a:t>
            </a:r>
            <a:r>
              <a:rPr lang="en-US" sz="1100" dirty="0">
                <a:latin typeface="Arial"/>
                <a:ea typeface="Arial"/>
                <a:cs typeface="Arial"/>
                <a:sym typeface="Arial"/>
              </a:rPr>
              <a:t> nel </a:t>
            </a:r>
            <a:r>
              <a:rPr lang="en-US" sz="1100" b="1" dirty="0">
                <a:latin typeface="Arial"/>
                <a:ea typeface="Arial"/>
                <a:cs typeface="Arial"/>
                <a:sym typeface="Arial"/>
              </a:rPr>
              <a:t>Quadro </a:t>
            </a:r>
            <a:r>
              <a:rPr lang="en-US" sz="1100" b="1" dirty="0" err="1">
                <a:latin typeface="Arial"/>
                <a:ea typeface="Arial"/>
                <a:cs typeface="Arial"/>
                <a:sym typeface="Arial"/>
              </a:rPr>
              <a:t>europeo</a:t>
            </a:r>
            <a:r>
              <a:rPr lang="en-US" sz="1100" b="1" dirty="0">
                <a:latin typeface="Arial"/>
                <a:ea typeface="Arial"/>
                <a:cs typeface="Arial"/>
                <a:sym typeface="Arial"/>
              </a:rPr>
              <a:t> </a:t>
            </a:r>
            <a:r>
              <a:rPr lang="en-US" sz="1100" b="1" dirty="0" err="1">
                <a:latin typeface="Arial"/>
                <a:ea typeface="Arial"/>
                <a:cs typeface="Arial"/>
                <a:sym typeface="Arial"/>
              </a:rPr>
              <a:t>delle</a:t>
            </a:r>
            <a:r>
              <a:rPr lang="en-US" sz="1100" b="1" dirty="0">
                <a:latin typeface="Arial"/>
                <a:ea typeface="Arial"/>
                <a:cs typeface="Arial"/>
                <a:sym typeface="Arial"/>
              </a:rPr>
              <a:t> </a:t>
            </a:r>
            <a:r>
              <a:rPr lang="en-US" sz="1100" b="1" dirty="0" err="1">
                <a:latin typeface="Arial"/>
                <a:ea typeface="Arial"/>
                <a:cs typeface="Arial"/>
                <a:sym typeface="Arial"/>
              </a:rPr>
              <a:t>competenze</a:t>
            </a:r>
            <a:r>
              <a:rPr lang="en-US" sz="1100" b="1" dirty="0">
                <a:latin typeface="Arial"/>
                <a:ea typeface="Arial"/>
                <a:cs typeface="Arial"/>
                <a:sym typeface="Arial"/>
              </a:rPr>
              <a:t> </a:t>
            </a:r>
            <a:r>
              <a:rPr lang="en-US" sz="1100" b="1" dirty="0" err="1">
                <a:latin typeface="Arial"/>
                <a:ea typeface="Arial"/>
                <a:cs typeface="Arial"/>
                <a:sym typeface="Arial"/>
              </a:rPr>
              <a:t>digitali</a:t>
            </a:r>
            <a:r>
              <a:rPr lang="en-US" sz="1100" b="1" dirty="0">
                <a:latin typeface="Arial"/>
                <a:ea typeface="Arial"/>
                <a:cs typeface="Arial"/>
                <a:sym typeface="Arial"/>
              </a:rPr>
              <a:t>. </a:t>
            </a:r>
            <a:r>
              <a:rPr lang="en-US" sz="1100" b="0" dirty="0" err="1">
                <a:latin typeface="Arial"/>
                <a:ea typeface="Arial"/>
                <a:cs typeface="Arial"/>
                <a:sym typeface="Arial"/>
              </a:rPr>
              <a:t>Queste</a:t>
            </a:r>
            <a:r>
              <a:rPr lang="en-US" sz="1100" b="0" dirty="0">
                <a:latin typeface="Arial"/>
                <a:ea typeface="Arial"/>
                <a:cs typeface="Arial"/>
                <a:sym typeface="Arial"/>
              </a:rPr>
              <a:t> </a:t>
            </a:r>
            <a:r>
              <a:rPr lang="en-US" sz="1100" b="0" dirty="0" err="1">
                <a:latin typeface="Arial"/>
                <a:ea typeface="Arial"/>
                <a:cs typeface="Arial"/>
                <a:sym typeface="Arial"/>
              </a:rPr>
              <a:t>aree</a:t>
            </a:r>
            <a:r>
              <a:rPr lang="en-US" sz="1100" b="0" dirty="0">
                <a:latin typeface="Arial"/>
                <a:ea typeface="Arial"/>
                <a:cs typeface="Arial"/>
                <a:sym typeface="Arial"/>
              </a:rPr>
              <a:t> </a:t>
            </a:r>
            <a:r>
              <a:rPr lang="en-US" sz="1100" b="0" dirty="0" err="1">
                <a:latin typeface="Arial"/>
                <a:ea typeface="Arial"/>
                <a:cs typeface="Arial"/>
                <a:sym typeface="Arial"/>
              </a:rPr>
              <a:t>sono</a:t>
            </a:r>
            <a:r>
              <a:rPr lang="en-US" sz="1100" b="0" dirty="0">
                <a:latin typeface="Arial"/>
                <a:ea typeface="Arial"/>
                <a:cs typeface="Arial"/>
                <a:sym typeface="Arial"/>
              </a:rPr>
              <a:t> </a:t>
            </a:r>
            <a:r>
              <a:rPr lang="en-US" sz="1100" b="0" dirty="0" err="1">
                <a:latin typeface="Arial"/>
                <a:ea typeface="Arial"/>
                <a:cs typeface="Arial"/>
                <a:sym typeface="Arial"/>
              </a:rPr>
              <a:t>essenziali</a:t>
            </a:r>
            <a:r>
              <a:rPr lang="en-US" sz="1100" b="0" dirty="0">
                <a:latin typeface="Arial"/>
                <a:ea typeface="Arial"/>
                <a:cs typeface="Arial"/>
                <a:sym typeface="Arial"/>
              </a:rPr>
              <a:t> per </a:t>
            </a:r>
            <a:r>
              <a:rPr lang="en-US" sz="1100" b="0" dirty="0" err="1">
                <a:latin typeface="Arial"/>
                <a:ea typeface="Arial"/>
                <a:cs typeface="Arial"/>
                <a:sym typeface="Arial"/>
              </a:rPr>
              <a:t>individuare</a:t>
            </a:r>
            <a:r>
              <a:rPr lang="en-US" sz="1100" b="0" dirty="0">
                <a:latin typeface="Arial"/>
                <a:ea typeface="Arial"/>
                <a:cs typeface="Arial"/>
                <a:sym typeface="Arial"/>
              </a:rPr>
              <a:t> le </a:t>
            </a:r>
            <a:r>
              <a:rPr lang="en-US" sz="1100" b="0" dirty="0" err="1">
                <a:latin typeface="Arial"/>
                <a:ea typeface="Arial"/>
                <a:cs typeface="Arial"/>
                <a:sym typeface="Arial"/>
              </a:rPr>
              <a:t>competenze</a:t>
            </a:r>
            <a:r>
              <a:rPr lang="en-US" sz="1100" b="0" dirty="0">
                <a:latin typeface="Arial"/>
                <a:ea typeface="Arial"/>
                <a:cs typeface="Arial"/>
                <a:sym typeface="Arial"/>
              </a:rPr>
              <a:t> di cui le </a:t>
            </a:r>
            <a:r>
              <a:rPr lang="en-US" sz="1100" b="0" dirty="0" err="1">
                <a:latin typeface="Arial"/>
                <a:ea typeface="Arial"/>
                <a:cs typeface="Arial"/>
                <a:sym typeface="Arial"/>
              </a:rPr>
              <a:t>persone</a:t>
            </a:r>
            <a:r>
              <a:rPr lang="en-US" sz="1100" b="0" dirty="0">
                <a:latin typeface="Arial"/>
                <a:ea typeface="Arial"/>
                <a:cs typeface="Arial"/>
                <a:sym typeface="Arial"/>
              </a:rPr>
              <a:t> </a:t>
            </a:r>
            <a:r>
              <a:rPr lang="en-US" sz="1100" b="0" dirty="0" err="1">
                <a:latin typeface="Arial"/>
                <a:ea typeface="Arial"/>
                <a:cs typeface="Arial"/>
                <a:sym typeface="Arial"/>
              </a:rPr>
              <a:t>hanno</a:t>
            </a:r>
            <a:r>
              <a:rPr lang="en-US" sz="1100" b="0" dirty="0">
                <a:latin typeface="Arial"/>
                <a:ea typeface="Arial"/>
                <a:cs typeface="Arial"/>
                <a:sym typeface="Arial"/>
              </a:rPr>
              <a:t> </a:t>
            </a:r>
            <a:r>
              <a:rPr lang="en-US" sz="1100" b="0" dirty="0" err="1">
                <a:latin typeface="Arial"/>
                <a:ea typeface="Arial"/>
                <a:cs typeface="Arial"/>
                <a:sym typeface="Arial"/>
              </a:rPr>
              <a:t>bisogno</a:t>
            </a:r>
            <a:r>
              <a:rPr lang="en-US" sz="1100" b="0" dirty="0">
                <a:latin typeface="Arial"/>
                <a:ea typeface="Arial"/>
                <a:cs typeface="Arial"/>
                <a:sym typeface="Arial"/>
              </a:rPr>
              <a:t> per </a:t>
            </a:r>
            <a:r>
              <a:rPr lang="en-US" sz="1100" b="0" dirty="0" err="1">
                <a:latin typeface="Arial"/>
                <a:ea typeface="Arial"/>
                <a:cs typeface="Arial"/>
                <a:sym typeface="Arial"/>
              </a:rPr>
              <a:t>poter</a:t>
            </a:r>
            <a:r>
              <a:rPr lang="en-US" sz="1100" b="0" dirty="0">
                <a:latin typeface="Arial"/>
                <a:ea typeface="Arial"/>
                <a:cs typeface="Arial"/>
                <a:sym typeface="Arial"/>
              </a:rPr>
              <a:t> </a:t>
            </a:r>
            <a:r>
              <a:rPr lang="en-US" sz="1100" b="0" dirty="0" err="1">
                <a:latin typeface="Arial"/>
                <a:ea typeface="Arial"/>
                <a:cs typeface="Arial"/>
                <a:sym typeface="Arial"/>
              </a:rPr>
              <a:t>interagire</a:t>
            </a:r>
            <a:r>
              <a:rPr lang="en-US" sz="1100" b="0" dirty="0">
                <a:latin typeface="Arial"/>
                <a:ea typeface="Arial"/>
                <a:cs typeface="Arial"/>
                <a:sym typeface="Arial"/>
              </a:rPr>
              <a:t> nel mondo </a:t>
            </a:r>
            <a:r>
              <a:rPr lang="en-US" sz="1100" b="0" dirty="0" err="1">
                <a:latin typeface="Arial"/>
                <a:ea typeface="Arial"/>
                <a:cs typeface="Arial"/>
                <a:sym typeface="Arial"/>
              </a:rPr>
              <a:t>digitale</a:t>
            </a:r>
            <a:r>
              <a:rPr lang="en-US" sz="1100" b="0" dirty="0">
                <a:latin typeface="Arial"/>
                <a:ea typeface="Arial"/>
                <a:cs typeface="Arial"/>
                <a:sym typeface="Arial"/>
              </a:rPr>
              <a:t>, </a:t>
            </a:r>
            <a:r>
              <a:rPr lang="en-US" sz="1100" b="0" dirty="0" err="1">
                <a:latin typeface="Arial"/>
                <a:ea typeface="Arial"/>
                <a:cs typeface="Arial"/>
                <a:sym typeface="Arial"/>
              </a:rPr>
              <a:t>sia</a:t>
            </a:r>
            <a:r>
              <a:rPr lang="en-US" sz="1100" b="0" dirty="0">
                <a:latin typeface="Arial"/>
                <a:ea typeface="Arial"/>
                <a:cs typeface="Arial"/>
                <a:sym typeface="Arial"/>
              </a:rPr>
              <a:t> a </a:t>
            </a:r>
            <a:r>
              <a:rPr lang="en-US" sz="1100" b="0" dirty="0" err="1">
                <a:latin typeface="Arial"/>
                <a:ea typeface="Arial"/>
                <a:cs typeface="Arial"/>
                <a:sym typeface="Arial"/>
              </a:rPr>
              <a:t>scuola</a:t>
            </a:r>
            <a:r>
              <a:rPr lang="en-US" sz="1100" b="0" dirty="0">
                <a:latin typeface="Arial"/>
                <a:ea typeface="Arial"/>
                <a:cs typeface="Arial"/>
                <a:sym typeface="Arial"/>
              </a:rPr>
              <a:t> </a:t>
            </a:r>
            <a:r>
              <a:rPr lang="en-US" sz="1100" b="0" dirty="0" err="1">
                <a:latin typeface="Arial"/>
                <a:ea typeface="Arial"/>
                <a:cs typeface="Arial"/>
                <a:sym typeface="Arial"/>
              </a:rPr>
              <a:t>che</a:t>
            </a:r>
            <a:r>
              <a:rPr lang="en-US" sz="1100" b="0" dirty="0">
                <a:latin typeface="Arial"/>
                <a:ea typeface="Arial"/>
                <a:cs typeface="Arial"/>
                <a:sym typeface="Arial"/>
              </a:rPr>
              <a:t> </a:t>
            </a:r>
            <a:r>
              <a:rPr lang="en-US" sz="1100" b="0" dirty="0" err="1">
                <a:latin typeface="Arial"/>
                <a:ea typeface="Arial"/>
                <a:cs typeface="Arial"/>
                <a:sym typeface="Arial"/>
              </a:rPr>
              <a:t>sul</a:t>
            </a:r>
            <a:r>
              <a:rPr lang="en-US" sz="1100" b="0" dirty="0">
                <a:latin typeface="Arial"/>
                <a:ea typeface="Arial"/>
                <a:cs typeface="Arial"/>
                <a:sym typeface="Arial"/>
              </a:rPr>
              <a:t> </a:t>
            </a:r>
            <a:r>
              <a:rPr lang="en-US" sz="1100" b="0" dirty="0" err="1">
                <a:latin typeface="Arial"/>
                <a:ea typeface="Arial"/>
                <a:cs typeface="Arial"/>
                <a:sym typeface="Arial"/>
              </a:rPr>
              <a:t>lavoro</a:t>
            </a:r>
            <a:r>
              <a:rPr lang="en-US" sz="1100" b="0" dirty="0">
                <a:latin typeface="Arial"/>
                <a:ea typeface="Arial"/>
                <a:cs typeface="Arial"/>
                <a:sym typeface="Arial"/>
              </a:rPr>
              <a:t>. </a:t>
            </a:r>
          </a:p>
          <a:p>
            <a:pPr marL="0" lvl="0" indent="0" algn="l" rtl="0">
              <a:lnSpc>
                <a:spcPct val="115000"/>
              </a:lnSpc>
              <a:spcBef>
                <a:spcPts val="1200"/>
              </a:spcBef>
              <a:spcAft>
                <a:spcPts val="0"/>
              </a:spcAft>
              <a:buClr>
                <a:schemeClr val="dk1"/>
              </a:buClr>
              <a:buSzPts val="1100"/>
              <a:buFont typeface="Arial"/>
              <a:buNone/>
            </a:pPr>
            <a:r>
              <a:rPr lang="en-US" sz="1100" b="0" dirty="0">
                <a:latin typeface="Arial"/>
                <a:ea typeface="Arial"/>
                <a:cs typeface="Arial"/>
                <a:sym typeface="Arial"/>
              </a:rPr>
              <a:t>Le area di </a:t>
            </a:r>
            <a:r>
              <a:rPr lang="en-US" sz="1100" b="0" dirty="0" err="1">
                <a:latin typeface="Arial"/>
                <a:ea typeface="Arial"/>
                <a:cs typeface="Arial"/>
                <a:sym typeface="Arial"/>
              </a:rPr>
              <a:t>competenza</a:t>
            </a:r>
            <a:r>
              <a:rPr lang="en-US" sz="1100" b="0" dirty="0">
                <a:latin typeface="Arial"/>
                <a:ea typeface="Arial"/>
                <a:cs typeface="Arial"/>
                <a:sym typeface="Arial"/>
              </a:rPr>
              <a:t> 1, 2 e 3 </a:t>
            </a:r>
            <a:r>
              <a:rPr lang="en-US" sz="1100" b="0" dirty="0" err="1">
                <a:latin typeface="Arial"/>
                <a:ea typeface="Arial"/>
                <a:cs typeface="Arial"/>
                <a:sym typeface="Arial"/>
              </a:rPr>
              <a:t>hanno</a:t>
            </a:r>
            <a:r>
              <a:rPr lang="en-US" sz="1100" b="0" dirty="0">
                <a:latin typeface="Arial"/>
                <a:ea typeface="Arial"/>
                <a:cs typeface="Arial"/>
                <a:sym typeface="Arial"/>
              </a:rPr>
              <a:t> a </a:t>
            </a:r>
            <a:r>
              <a:rPr lang="en-US" sz="1100" b="0" dirty="0" err="1">
                <a:latin typeface="Arial"/>
                <a:ea typeface="Arial"/>
                <a:cs typeface="Arial"/>
                <a:sym typeface="Arial"/>
              </a:rPr>
              <a:t>che</a:t>
            </a:r>
            <a:r>
              <a:rPr lang="en-US" sz="1100" b="0" dirty="0">
                <a:latin typeface="Arial"/>
                <a:ea typeface="Arial"/>
                <a:cs typeface="Arial"/>
                <a:sym typeface="Arial"/>
              </a:rPr>
              <a:t> fare con </a:t>
            </a:r>
            <a:r>
              <a:rPr lang="en-US" sz="1100" b="0" dirty="0" err="1">
                <a:latin typeface="Arial"/>
                <a:ea typeface="Arial"/>
                <a:cs typeface="Arial"/>
                <a:sym typeface="Arial"/>
              </a:rPr>
              <a:t>competenze</a:t>
            </a:r>
            <a:r>
              <a:rPr lang="en-US" sz="1100" b="0" dirty="0">
                <a:latin typeface="Arial"/>
                <a:ea typeface="Arial"/>
                <a:cs typeface="Arial"/>
                <a:sym typeface="Arial"/>
              </a:rPr>
              <a:t> </a:t>
            </a:r>
            <a:r>
              <a:rPr lang="en-US" sz="1100" b="0" dirty="0" err="1">
                <a:latin typeface="Arial"/>
                <a:ea typeface="Arial"/>
                <a:cs typeface="Arial"/>
                <a:sym typeface="Arial"/>
              </a:rPr>
              <a:t>che</a:t>
            </a:r>
            <a:r>
              <a:rPr lang="en-US" sz="1100" b="0" dirty="0">
                <a:latin typeface="Arial"/>
                <a:ea typeface="Arial"/>
                <a:cs typeface="Arial"/>
                <a:sym typeface="Arial"/>
              </a:rPr>
              <a:t> </a:t>
            </a:r>
            <a:r>
              <a:rPr lang="en-US" sz="1100" b="0" dirty="0" err="1">
                <a:latin typeface="Arial"/>
                <a:ea typeface="Arial"/>
                <a:cs typeface="Arial"/>
                <a:sym typeface="Arial"/>
              </a:rPr>
              <a:t>possono</a:t>
            </a:r>
            <a:r>
              <a:rPr lang="en-US" sz="1100" b="0" dirty="0">
                <a:latin typeface="Arial"/>
                <a:ea typeface="Arial"/>
                <a:cs typeface="Arial"/>
                <a:sym typeface="Arial"/>
              </a:rPr>
              <a:t> </a:t>
            </a:r>
            <a:r>
              <a:rPr lang="en-US" sz="1100" b="0" dirty="0" err="1">
                <a:latin typeface="Arial"/>
                <a:ea typeface="Arial"/>
                <a:cs typeface="Arial"/>
                <a:sym typeface="Arial"/>
              </a:rPr>
              <a:t>essere</a:t>
            </a:r>
            <a:r>
              <a:rPr lang="en-US" sz="1100" b="0" dirty="0">
                <a:latin typeface="Arial"/>
                <a:ea typeface="Arial"/>
                <a:cs typeface="Arial"/>
                <a:sym typeface="Arial"/>
              </a:rPr>
              <a:t> associate ad </a:t>
            </a:r>
            <a:r>
              <a:rPr lang="en-US" sz="1100" b="0" dirty="0" err="1">
                <a:latin typeface="Arial"/>
                <a:ea typeface="Arial"/>
                <a:cs typeface="Arial"/>
                <a:sym typeface="Arial"/>
              </a:rPr>
              <a:t>attività</a:t>
            </a:r>
            <a:r>
              <a:rPr lang="en-US" sz="1100" b="0" dirty="0">
                <a:latin typeface="Arial"/>
                <a:ea typeface="Arial"/>
                <a:cs typeface="Arial"/>
                <a:sym typeface="Arial"/>
              </a:rPr>
              <a:t> e </a:t>
            </a:r>
            <a:r>
              <a:rPr lang="en-US" sz="1100" b="0" dirty="0" err="1">
                <a:latin typeface="Arial"/>
                <a:ea typeface="Arial"/>
                <a:cs typeface="Arial"/>
                <a:sym typeface="Arial"/>
              </a:rPr>
              <a:t>usi</a:t>
            </a:r>
            <a:r>
              <a:rPr lang="en-US" sz="1100" b="0" dirty="0">
                <a:latin typeface="Arial"/>
                <a:ea typeface="Arial"/>
                <a:cs typeface="Arial"/>
                <a:sym typeface="Arial"/>
              </a:rPr>
              <a:t> </a:t>
            </a:r>
            <a:r>
              <a:rPr lang="en-US" sz="1100" b="0" dirty="0" err="1">
                <a:latin typeface="Arial"/>
                <a:ea typeface="Arial"/>
                <a:cs typeface="Arial"/>
                <a:sym typeface="Arial"/>
              </a:rPr>
              <a:t>specifici</a:t>
            </a:r>
            <a:r>
              <a:rPr lang="en-US" sz="1100" b="0" dirty="0">
                <a:latin typeface="Arial"/>
                <a:ea typeface="Arial"/>
                <a:cs typeface="Arial"/>
                <a:sym typeface="Arial"/>
              </a:rPr>
              <a:t>. Le </a:t>
            </a:r>
            <a:r>
              <a:rPr lang="en-US" sz="1100" b="0" dirty="0" err="1">
                <a:latin typeface="Arial"/>
                <a:ea typeface="Arial"/>
                <a:cs typeface="Arial"/>
                <a:sym typeface="Arial"/>
              </a:rPr>
              <a:t>aree</a:t>
            </a:r>
            <a:r>
              <a:rPr lang="en-US" sz="1100" b="0" dirty="0">
                <a:latin typeface="Arial"/>
                <a:ea typeface="Arial"/>
                <a:cs typeface="Arial"/>
                <a:sym typeface="Arial"/>
              </a:rPr>
              <a:t> di </a:t>
            </a:r>
            <a:r>
              <a:rPr lang="en-US" sz="1100" b="0" dirty="0" err="1">
                <a:latin typeface="Arial"/>
                <a:ea typeface="Arial"/>
                <a:cs typeface="Arial"/>
                <a:sym typeface="Arial"/>
              </a:rPr>
              <a:t>competenze</a:t>
            </a:r>
            <a:r>
              <a:rPr lang="en-US" sz="1100" b="0" dirty="0">
                <a:latin typeface="Arial"/>
                <a:ea typeface="Arial"/>
                <a:cs typeface="Arial"/>
                <a:sym typeface="Arial"/>
              </a:rPr>
              <a:t> 4 e 5 </a:t>
            </a:r>
            <a:r>
              <a:rPr lang="en-US" sz="1100" b="0" dirty="0" err="1">
                <a:latin typeface="Arial"/>
                <a:ea typeface="Arial"/>
                <a:cs typeface="Arial"/>
                <a:sym typeface="Arial"/>
              </a:rPr>
              <a:t>sono</a:t>
            </a:r>
            <a:r>
              <a:rPr lang="en-US" sz="1100" b="0" dirty="0">
                <a:latin typeface="Arial"/>
                <a:ea typeface="Arial"/>
                <a:cs typeface="Arial"/>
                <a:sym typeface="Arial"/>
              </a:rPr>
              <a:t> </a:t>
            </a:r>
            <a:r>
              <a:rPr lang="en-US" sz="1100" b="0" dirty="0" err="1">
                <a:latin typeface="Arial"/>
                <a:ea typeface="Arial"/>
                <a:cs typeface="Arial"/>
                <a:sym typeface="Arial"/>
              </a:rPr>
              <a:t>trasversali</a:t>
            </a:r>
            <a:r>
              <a:rPr lang="en-US" sz="1100" b="0" dirty="0">
                <a:latin typeface="Arial"/>
                <a:ea typeface="Arial"/>
                <a:cs typeface="Arial"/>
                <a:sym typeface="Arial"/>
              </a:rPr>
              <a:t> e </a:t>
            </a:r>
            <a:r>
              <a:rPr lang="en-US" sz="1100" b="0" dirty="0" err="1">
                <a:latin typeface="Arial"/>
                <a:ea typeface="Arial"/>
                <a:cs typeface="Arial"/>
                <a:sym typeface="Arial"/>
              </a:rPr>
              <a:t>si</a:t>
            </a:r>
            <a:r>
              <a:rPr lang="en-US" sz="1100" b="0" dirty="0">
                <a:latin typeface="Arial"/>
                <a:ea typeface="Arial"/>
                <a:cs typeface="Arial"/>
                <a:sym typeface="Arial"/>
              </a:rPr>
              <a:t> </a:t>
            </a:r>
            <a:r>
              <a:rPr lang="en-US" sz="1100" b="0" dirty="0" err="1">
                <a:latin typeface="Arial"/>
                <a:ea typeface="Arial"/>
                <a:cs typeface="Arial"/>
                <a:sym typeface="Arial"/>
              </a:rPr>
              <a:t>applicano</a:t>
            </a:r>
            <a:r>
              <a:rPr lang="en-US" sz="1100" b="0" dirty="0">
                <a:latin typeface="Arial"/>
                <a:ea typeface="Arial"/>
                <a:cs typeface="Arial"/>
                <a:sym typeface="Arial"/>
              </a:rPr>
              <a:t> a </a:t>
            </a:r>
            <a:r>
              <a:rPr lang="en-US" sz="1100" b="0" dirty="0" err="1">
                <a:latin typeface="Arial"/>
                <a:ea typeface="Arial"/>
                <a:cs typeface="Arial"/>
                <a:sym typeface="Arial"/>
              </a:rPr>
              <a:t>ogni</a:t>
            </a:r>
            <a:r>
              <a:rPr lang="en-US" sz="1100" b="0" dirty="0">
                <a:latin typeface="Arial"/>
                <a:ea typeface="Arial"/>
                <a:cs typeface="Arial"/>
                <a:sym typeface="Arial"/>
              </a:rPr>
              <a:t> </a:t>
            </a:r>
            <a:r>
              <a:rPr lang="en-US" sz="1100" b="0" dirty="0" err="1">
                <a:latin typeface="Arial"/>
                <a:ea typeface="Arial"/>
                <a:cs typeface="Arial"/>
                <a:sym typeface="Arial"/>
              </a:rPr>
              <a:t>tipo</a:t>
            </a:r>
            <a:r>
              <a:rPr lang="en-US" sz="1100" b="0" dirty="0">
                <a:latin typeface="Arial"/>
                <a:ea typeface="Arial"/>
                <a:cs typeface="Arial"/>
                <a:sym typeface="Arial"/>
              </a:rPr>
              <a:t> di </a:t>
            </a:r>
            <a:r>
              <a:rPr lang="en-US" sz="1100" b="0" dirty="0" err="1">
                <a:latin typeface="Arial"/>
                <a:ea typeface="Arial"/>
                <a:cs typeface="Arial"/>
                <a:sym typeface="Arial"/>
              </a:rPr>
              <a:t>attività</a:t>
            </a:r>
            <a:r>
              <a:rPr lang="en-US" sz="1100" b="0" dirty="0">
                <a:latin typeface="Arial"/>
                <a:ea typeface="Arial"/>
                <a:cs typeface="Arial"/>
                <a:sym typeface="Arial"/>
              </a:rPr>
              <a:t> </a:t>
            </a:r>
            <a:r>
              <a:rPr lang="en-US" sz="1100" b="0" dirty="0" err="1">
                <a:latin typeface="Arial"/>
                <a:ea typeface="Arial"/>
                <a:cs typeface="Arial"/>
                <a:sym typeface="Arial"/>
              </a:rPr>
              <a:t>condotta</a:t>
            </a:r>
            <a:r>
              <a:rPr lang="en-US" sz="1100" b="0" dirty="0">
                <a:latin typeface="Arial"/>
                <a:ea typeface="Arial"/>
                <a:cs typeface="Arial"/>
                <a:sym typeface="Arial"/>
              </a:rPr>
              <a:t> </a:t>
            </a:r>
            <a:r>
              <a:rPr lang="en-US" sz="1100" b="0" dirty="0" err="1">
                <a:latin typeface="Arial"/>
                <a:ea typeface="Arial"/>
                <a:cs typeface="Arial"/>
                <a:sym typeface="Arial"/>
              </a:rPr>
              <a:t>utilizzando</a:t>
            </a:r>
            <a:r>
              <a:rPr lang="en-US" sz="1100" b="0" dirty="0">
                <a:latin typeface="Arial"/>
                <a:ea typeface="Arial"/>
                <a:cs typeface="Arial"/>
                <a:sym typeface="Arial"/>
              </a:rPr>
              <a:t> </a:t>
            </a:r>
            <a:r>
              <a:rPr lang="en-US" sz="1100" b="0" dirty="0" err="1">
                <a:latin typeface="Arial"/>
                <a:ea typeface="Arial"/>
                <a:cs typeface="Arial"/>
                <a:sym typeface="Arial"/>
              </a:rPr>
              <a:t>gli</a:t>
            </a:r>
            <a:r>
              <a:rPr lang="en-US" sz="1100" b="0" dirty="0">
                <a:latin typeface="Arial"/>
                <a:ea typeface="Arial"/>
                <a:cs typeface="Arial"/>
                <a:sym typeface="Arial"/>
              </a:rPr>
              <a:t> </a:t>
            </a:r>
            <a:r>
              <a:rPr lang="en-US" sz="1100" b="0" dirty="0" err="1">
                <a:latin typeface="Arial"/>
                <a:ea typeface="Arial"/>
                <a:cs typeface="Arial"/>
                <a:sym typeface="Arial"/>
              </a:rPr>
              <a:t>strumenti</a:t>
            </a:r>
            <a:r>
              <a:rPr lang="en-US" sz="1100" b="0" dirty="0">
                <a:latin typeface="Arial"/>
                <a:ea typeface="Arial"/>
                <a:cs typeface="Arial"/>
                <a:sym typeface="Arial"/>
              </a:rPr>
              <a:t> </a:t>
            </a:r>
            <a:r>
              <a:rPr lang="en-US" sz="1100" b="0" dirty="0" err="1">
                <a:latin typeface="Arial"/>
                <a:ea typeface="Arial"/>
                <a:cs typeface="Arial"/>
                <a:sym typeface="Arial"/>
              </a:rPr>
              <a:t>digitali</a:t>
            </a:r>
            <a:r>
              <a:rPr lang="en-US" sz="1100" b="0" dirty="0">
                <a:latin typeface="Arial"/>
                <a:ea typeface="Arial"/>
                <a:cs typeface="Arial"/>
                <a:sym typeface="Arial"/>
              </a:rPr>
              <a:t>. </a:t>
            </a:r>
            <a:r>
              <a:rPr lang="en-US" sz="1100" b="0" dirty="0" err="1">
                <a:latin typeface="Arial"/>
                <a:ea typeface="Arial"/>
                <a:cs typeface="Arial"/>
                <a:sym typeface="Arial"/>
              </a:rPr>
              <a:t>Gli</a:t>
            </a:r>
            <a:r>
              <a:rPr lang="en-US" sz="1100" b="0" dirty="0">
                <a:latin typeface="Arial"/>
                <a:ea typeface="Arial"/>
                <a:cs typeface="Arial"/>
                <a:sym typeface="Arial"/>
              </a:rPr>
              <a:t> </a:t>
            </a:r>
            <a:r>
              <a:rPr lang="en-US" sz="1100" b="0" dirty="0" err="1">
                <a:latin typeface="Arial"/>
                <a:ea typeface="Arial"/>
                <a:cs typeface="Arial"/>
                <a:sym typeface="Arial"/>
              </a:rPr>
              <a:t>aspetti</a:t>
            </a:r>
            <a:r>
              <a:rPr lang="en-US" sz="1100" b="0" dirty="0">
                <a:latin typeface="Arial"/>
                <a:ea typeface="Arial"/>
                <a:cs typeface="Arial"/>
                <a:sym typeface="Arial"/>
              </a:rPr>
              <a:t> </a:t>
            </a:r>
            <a:r>
              <a:rPr lang="en-US" sz="1100" b="0" dirty="0" err="1">
                <a:latin typeface="Arial"/>
                <a:ea typeface="Arial"/>
                <a:cs typeface="Arial"/>
                <a:sym typeface="Arial"/>
              </a:rPr>
              <a:t>legati</a:t>
            </a:r>
            <a:r>
              <a:rPr lang="en-US" sz="1100" b="0" dirty="0">
                <a:latin typeface="Arial"/>
                <a:ea typeface="Arial"/>
                <a:cs typeface="Arial"/>
                <a:sym typeface="Arial"/>
              </a:rPr>
              <a:t> </a:t>
            </a:r>
            <a:r>
              <a:rPr lang="en-US" sz="1100" b="0" dirty="0" err="1">
                <a:latin typeface="Arial"/>
                <a:ea typeface="Arial"/>
                <a:cs typeface="Arial"/>
                <a:sym typeface="Arial"/>
              </a:rPr>
              <a:t>alla</a:t>
            </a:r>
            <a:r>
              <a:rPr lang="en-US" sz="1100" b="0" dirty="0">
                <a:latin typeface="Arial"/>
                <a:ea typeface="Arial"/>
                <a:cs typeface="Arial"/>
                <a:sym typeface="Arial"/>
              </a:rPr>
              <a:t> </a:t>
            </a:r>
            <a:r>
              <a:rPr lang="en-US" sz="1100" b="0" dirty="0" err="1">
                <a:latin typeface="Arial"/>
                <a:ea typeface="Arial"/>
                <a:cs typeface="Arial"/>
                <a:sym typeface="Arial"/>
              </a:rPr>
              <a:t>risoluzione</a:t>
            </a:r>
            <a:r>
              <a:rPr lang="en-US" sz="1100" b="0" dirty="0">
                <a:latin typeface="Arial"/>
                <a:ea typeface="Arial"/>
                <a:cs typeface="Arial"/>
                <a:sym typeface="Arial"/>
              </a:rPr>
              <a:t> </a:t>
            </a:r>
            <a:r>
              <a:rPr lang="en-US" sz="1100" b="0" dirty="0" err="1">
                <a:latin typeface="Arial"/>
                <a:ea typeface="Arial"/>
                <a:cs typeface="Arial"/>
                <a:sym typeface="Arial"/>
              </a:rPr>
              <a:t>dei</a:t>
            </a:r>
            <a:r>
              <a:rPr lang="en-US" sz="1100" b="0" dirty="0">
                <a:latin typeface="Arial"/>
                <a:ea typeface="Arial"/>
                <a:cs typeface="Arial"/>
                <a:sym typeface="Arial"/>
              </a:rPr>
              <a:t> problem, in </a:t>
            </a:r>
            <a:r>
              <a:rPr lang="en-US" sz="1100" b="0" dirty="0" err="1">
                <a:latin typeface="Arial"/>
                <a:ea typeface="Arial"/>
                <a:cs typeface="Arial"/>
                <a:sym typeface="Arial"/>
              </a:rPr>
              <a:t>particolare</a:t>
            </a:r>
            <a:r>
              <a:rPr lang="en-US" sz="1100" b="0" dirty="0">
                <a:latin typeface="Arial"/>
                <a:ea typeface="Arial"/>
                <a:cs typeface="Arial"/>
                <a:sym typeface="Arial"/>
              </a:rPr>
              <a:t>, </a:t>
            </a:r>
            <a:r>
              <a:rPr lang="en-US" sz="1100" b="0" dirty="0" err="1">
                <a:latin typeface="Arial"/>
                <a:ea typeface="Arial"/>
                <a:cs typeface="Arial"/>
                <a:sym typeface="Arial"/>
              </a:rPr>
              <a:t>sono</a:t>
            </a:r>
            <a:r>
              <a:rPr lang="en-US" sz="1100" b="0" dirty="0">
                <a:latin typeface="Arial"/>
                <a:ea typeface="Arial"/>
                <a:cs typeface="Arial"/>
                <a:sym typeface="Arial"/>
              </a:rPr>
              <a:t> </a:t>
            </a:r>
            <a:r>
              <a:rPr lang="en-US" sz="1100" b="0" dirty="0" err="1">
                <a:latin typeface="Arial"/>
                <a:ea typeface="Arial"/>
                <a:cs typeface="Arial"/>
                <a:sym typeface="Arial"/>
              </a:rPr>
              <a:t>presenti</a:t>
            </a:r>
            <a:r>
              <a:rPr lang="en-US" sz="1100" b="0" dirty="0">
                <a:latin typeface="Arial"/>
                <a:ea typeface="Arial"/>
                <a:cs typeface="Arial"/>
                <a:sym typeface="Arial"/>
              </a:rPr>
              <a:t> in </a:t>
            </a:r>
            <a:r>
              <a:rPr lang="en-US" sz="1100" b="0" dirty="0" err="1">
                <a:latin typeface="Arial"/>
                <a:ea typeface="Arial"/>
                <a:cs typeface="Arial"/>
                <a:sym typeface="Arial"/>
              </a:rPr>
              <a:t>tutte</a:t>
            </a:r>
            <a:r>
              <a:rPr lang="en-US" sz="1100" b="0" dirty="0">
                <a:latin typeface="Arial"/>
                <a:ea typeface="Arial"/>
                <a:cs typeface="Arial"/>
                <a:sym typeface="Arial"/>
              </a:rPr>
              <a:t> le </a:t>
            </a:r>
            <a:r>
              <a:rPr lang="en-US" sz="1100" b="0" dirty="0" err="1">
                <a:latin typeface="Arial"/>
                <a:ea typeface="Arial"/>
                <a:cs typeface="Arial"/>
                <a:sym typeface="Arial"/>
              </a:rPr>
              <a:t>aree</a:t>
            </a:r>
            <a:r>
              <a:rPr lang="en-US" sz="1100" b="0" dirty="0">
                <a:latin typeface="Arial"/>
                <a:ea typeface="Arial"/>
                <a:cs typeface="Arial"/>
                <a:sym typeface="Arial"/>
              </a:rPr>
              <a:t> di </a:t>
            </a:r>
            <a:r>
              <a:rPr lang="en-US" sz="1100" b="0" dirty="0" err="1">
                <a:latin typeface="Arial"/>
                <a:ea typeface="Arial"/>
                <a:cs typeface="Arial"/>
                <a:sym typeface="Arial"/>
              </a:rPr>
              <a:t>competenza</a:t>
            </a:r>
            <a:r>
              <a:rPr lang="en-US" sz="1100" b="0" dirty="0">
                <a:latin typeface="Arial"/>
                <a:ea typeface="Arial"/>
                <a:cs typeface="Arial"/>
                <a:sym typeface="Arial"/>
              </a:rPr>
              <a:t>, ma è </a:t>
            </a:r>
            <a:r>
              <a:rPr lang="en-US" sz="1100" b="0" dirty="0" err="1">
                <a:latin typeface="Arial"/>
                <a:ea typeface="Arial"/>
                <a:cs typeface="Arial"/>
                <a:sym typeface="Arial"/>
              </a:rPr>
              <a:t>stata</a:t>
            </a:r>
            <a:r>
              <a:rPr lang="en-US" sz="1100" b="0" dirty="0">
                <a:latin typeface="Arial"/>
                <a:ea typeface="Arial"/>
                <a:cs typeface="Arial"/>
                <a:sym typeface="Arial"/>
              </a:rPr>
              <a:t> individuate </a:t>
            </a:r>
            <a:r>
              <a:rPr lang="en-US" sz="1100" b="0" dirty="0" err="1">
                <a:latin typeface="Arial"/>
                <a:ea typeface="Arial"/>
                <a:cs typeface="Arial"/>
                <a:sym typeface="Arial"/>
              </a:rPr>
              <a:t>un’area</a:t>
            </a:r>
            <a:r>
              <a:rPr lang="en-US" sz="1100" b="0" dirty="0">
                <a:latin typeface="Arial"/>
                <a:ea typeface="Arial"/>
                <a:cs typeface="Arial"/>
                <a:sym typeface="Arial"/>
              </a:rPr>
              <a:t> </a:t>
            </a:r>
            <a:r>
              <a:rPr lang="en-US" sz="1100" b="0" dirty="0" err="1">
                <a:latin typeface="Arial"/>
                <a:ea typeface="Arial"/>
                <a:cs typeface="Arial"/>
                <a:sym typeface="Arial"/>
              </a:rPr>
              <a:t>specifica</a:t>
            </a:r>
            <a:r>
              <a:rPr lang="en-US" sz="1100" b="0" dirty="0">
                <a:latin typeface="Arial"/>
                <a:ea typeface="Arial"/>
                <a:cs typeface="Arial"/>
                <a:sym typeface="Arial"/>
              </a:rPr>
              <a:t> per </a:t>
            </a:r>
            <a:r>
              <a:rPr lang="en-US" sz="1100" b="0" dirty="0" err="1">
                <a:latin typeface="Arial"/>
                <a:ea typeface="Arial"/>
                <a:cs typeface="Arial"/>
                <a:sym typeface="Arial"/>
              </a:rPr>
              <a:t>sottolineare</a:t>
            </a:r>
            <a:r>
              <a:rPr lang="en-US" sz="1100" b="0" dirty="0">
                <a:latin typeface="Arial"/>
                <a:ea typeface="Arial"/>
                <a:cs typeface="Arial"/>
                <a:sym typeface="Arial"/>
              </a:rPr>
              <a:t> </a:t>
            </a:r>
            <a:r>
              <a:rPr lang="en-US" sz="1100" b="0" dirty="0" err="1">
                <a:latin typeface="Arial"/>
                <a:ea typeface="Arial"/>
                <a:cs typeface="Arial"/>
                <a:sym typeface="Arial"/>
              </a:rPr>
              <a:t>l’importanza</a:t>
            </a:r>
            <a:r>
              <a:rPr lang="en-US" sz="1100" b="0" dirty="0">
                <a:latin typeface="Arial"/>
                <a:ea typeface="Arial"/>
                <a:cs typeface="Arial"/>
                <a:sym typeface="Arial"/>
              </a:rPr>
              <a:t> di </a:t>
            </a:r>
            <a:r>
              <a:rPr lang="en-US" sz="1100" b="0" dirty="0" err="1">
                <a:latin typeface="Arial"/>
                <a:ea typeface="Arial"/>
                <a:cs typeface="Arial"/>
                <a:sym typeface="Arial"/>
              </a:rPr>
              <a:t>questo</a:t>
            </a:r>
            <a:r>
              <a:rPr lang="en-US" sz="1100" b="0" dirty="0">
                <a:latin typeface="Arial"/>
                <a:ea typeface="Arial"/>
                <a:cs typeface="Arial"/>
                <a:sym typeface="Arial"/>
              </a:rPr>
              <a:t> </a:t>
            </a:r>
            <a:r>
              <a:rPr lang="en-US" sz="1100" b="0" dirty="0" err="1">
                <a:latin typeface="Arial"/>
                <a:ea typeface="Arial"/>
                <a:cs typeface="Arial"/>
                <a:sym typeface="Arial"/>
              </a:rPr>
              <a:t>aspetto</a:t>
            </a:r>
            <a:r>
              <a:rPr lang="en-US" sz="1100" b="0" dirty="0">
                <a:latin typeface="Arial"/>
                <a:ea typeface="Arial"/>
                <a:cs typeface="Arial"/>
                <a:sym typeface="Arial"/>
              </a:rPr>
              <a:t> ai </a:t>
            </a:r>
            <a:r>
              <a:rPr lang="en-US" sz="1100" b="0" dirty="0" err="1">
                <a:latin typeface="Arial"/>
                <a:ea typeface="Arial"/>
                <a:cs typeface="Arial"/>
                <a:sym typeface="Arial"/>
              </a:rPr>
              <a:t>fini</a:t>
            </a:r>
            <a:r>
              <a:rPr lang="en-US" sz="1100" b="0" dirty="0">
                <a:latin typeface="Arial"/>
                <a:ea typeface="Arial"/>
                <a:cs typeface="Arial"/>
                <a:sym typeface="Arial"/>
              </a:rPr>
              <a:t> </a:t>
            </a:r>
            <a:r>
              <a:rPr lang="en-US" sz="1100" b="0" dirty="0" err="1">
                <a:latin typeface="Arial"/>
                <a:ea typeface="Arial"/>
                <a:cs typeface="Arial"/>
                <a:sym typeface="Arial"/>
              </a:rPr>
              <a:t>dell’appropriazione</a:t>
            </a:r>
            <a:r>
              <a:rPr lang="en-US" sz="1100" b="0" dirty="0">
                <a:latin typeface="Arial"/>
                <a:ea typeface="Arial"/>
                <a:cs typeface="Arial"/>
                <a:sym typeface="Arial"/>
              </a:rPr>
              <a:t> </a:t>
            </a:r>
            <a:r>
              <a:rPr lang="en-US" sz="1100" b="0" dirty="0" err="1">
                <a:latin typeface="Arial"/>
                <a:ea typeface="Arial"/>
                <a:cs typeface="Arial"/>
                <a:sym typeface="Arial"/>
              </a:rPr>
              <a:t>della</a:t>
            </a:r>
            <a:r>
              <a:rPr lang="en-US" sz="1100" b="0" dirty="0">
                <a:latin typeface="Arial"/>
                <a:ea typeface="Arial"/>
                <a:cs typeface="Arial"/>
                <a:sym typeface="Arial"/>
              </a:rPr>
              <a:t> </a:t>
            </a:r>
            <a:r>
              <a:rPr lang="en-US" sz="1100" b="0" dirty="0" err="1">
                <a:latin typeface="Arial"/>
                <a:ea typeface="Arial"/>
                <a:cs typeface="Arial"/>
                <a:sym typeface="Arial"/>
              </a:rPr>
              <a:t>tecnologia</a:t>
            </a:r>
            <a:r>
              <a:rPr lang="en-US" sz="1100" b="0" dirty="0">
                <a:latin typeface="Arial"/>
                <a:ea typeface="Arial"/>
                <a:cs typeface="Arial"/>
                <a:sym typeface="Arial"/>
              </a:rPr>
              <a:t> e </a:t>
            </a:r>
            <a:r>
              <a:rPr lang="en-US" sz="1100" b="0" dirty="0" err="1">
                <a:latin typeface="Arial"/>
                <a:ea typeface="Arial"/>
                <a:cs typeface="Arial"/>
                <a:sym typeface="Arial"/>
              </a:rPr>
              <a:t>delle</a:t>
            </a:r>
            <a:r>
              <a:rPr lang="en-US" sz="1100" b="0" dirty="0">
                <a:latin typeface="Arial"/>
                <a:ea typeface="Arial"/>
                <a:cs typeface="Arial"/>
                <a:sym typeface="Arial"/>
              </a:rPr>
              <a:t> </a:t>
            </a:r>
            <a:r>
              <a:rPr lang="en-US" sz="1100" b="0" dirty="0" err="1">
                <a:latin typeface="Arial"/>
                <a:ea typeface="Arial"/>
                <a:cs typeface="Arial"/>
                <a:sym typeface="Arial"/>
              </a:rPr>
              <a:t>pratiche</a:t>
            </a:r>
            <a:r>
              <a:rPr lang="en-US" sz="1100" b="0" dirty="0">
                <a:latin typeface="Arial"/>
                <a:ea typeface="Arial"/>
                <a:cs typeface="Arial"/>
                <a:sym typeface="Arial"/>
              </a:rPr>
              <a:t> </a:t>
            </a:r>
            <a:r>
              <a:rPr lang="en-US" sz="1100" b="0" dirty="0" err="1">
                <a:latin typeface="Arial"/>
                <a:ea typeface="Arial"/>
                <a:cs typeface="Arial"/>
                <a:sym typeface="Arial"/>
              </a:rPr>
              <a:t>digitali</a:t>
            </a:r>
            <a:r>
              <a:rPr lang="en-US" sz="1100" b="0" dirty="0">
                <a:latin typeface="Arial"/>
                <a:ea typeface="Arial"/>
                <a:cs typeface="Arial"/>
                <a:sym typeface="Arial"/>
              </a:rPr>
              <a:t>. </a:t>
            </a:r>
            <a:endParaRPr sz="1100" dirty="0">
              <a:latin typeface="Arial"/>
              <a:ea typeface="Arial"/>
              <a:cs typeface="Arial"/>
              <a:sym typeface="Arial"/>
            </a:endParaRPr>
          </a:p>
          <a:p>
            <a:pPr marL="457200" lvl="0" indent="0" algn="l" rtl="0">
              <a:lnSpc>
                <a:spcPct val="115000"/>
              </a:lnSpc>
              <a:spcBef>
                <a:spcPts val="1200"/>
              </a:spcBef>
              <a:spcAft>
                <a:spcPts val="0"/>
              </a:spcAft>
              <a:buSzPts val="1400"/>
              <a:buNone/>
            </a:pPr>
            <a:endParaRPr sz="1100" dirty="0">
              <a:latin typeface="Arial"/>
              <a:ea typeface="Arial"/>
              <a:cs typeface="Arial"/>
              <a:sym typeface="Arial"/>
            </a:endParaRPr>
          </a:p>
          <a:p>
            <a:pPr marL="0" lvl="0" indent="0" algn="l" rtl="0">
              <a:lnSpc>
                <a:spcPct val="100000"/>
              </a:lnSpc>
              <a:spcBef>
                <a:spcPts val="1200"/>
              </a:spcBef>
              <a:spcAft>
                <a:spcPts val="0"/>
              </a:spcAft>
              <a:buSzPts val="1400"/>
              <a:buNone/>
            </a:pPr>
            <a:endParaRPr dirty="0"/>
          </a:p>
        </p:txBody>
      </p:sp>
      <p:sp>
        <p:nvSpPr>
          <p:cNvPr id="235" name="Google Shape;235;g329f623bc3f_0_4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g329f623bc3f_0_41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r>
              <a:rPr lang="it-IT" sz="1200" b="0" i="0" u="none" strike="noStrike" cap="none" dirty="0">
                <a:solidFill>
                  <a:schemeClr val="dk1"/>
                </a:solidFill>
                <a:effectLst/>
                <a:latin typeface="Calibri"/>
                <a:ea typeface="Calibri"/>
                <a:cs typeface="Calibri"/>
                <a:sym typeface="Calibri"/>
              </a:rPr>
              <a:t>La diapositiva fornisce un approfondimento sul Quadro delle competenze digitali e offre una panoramica delle 21 competenze prese in esame. Le dimensioni 1 e 2 costituiscono il modello concettuale di riferimento. Le altre dimensioni delineano il livello di padronanza (dimensione 3), esempi di conoscenze, abilità e attitudini (dimensione 4) e casi d’uso (dimensione 5). L’ultima versione, </a:t>
            </a:r>
            <a:r>
              <a:rPr lang="it-IT" sz="1200" b="0" i="0" u="sng" strike="noStrike" cap="none" dirty="0" err="1">
                <a:solidFill>
                  <a:schemeClr val="dk1"/>
                </a:solidFill>
                <a:effectLst/>
                <a:latin typeface="Calibri"/>
                <a:ea typeface="Calibri"/>
                <a:cs typeface="Calibri"/>
                <a:sym typeface="Calibri"/>
                <a:hlinkClick r:id="rId3"/>
              </a:rPr>
              <a:t>DigComp</a:t>
            </a:r>
            <a:r>
              <a:rPr lang="it-IT" sz="1200" b="0" i="0" u="sng" strike="noStrike" cap="none" dirty="0">
                <a:solidFill>
                  <a:schemeClr val="dk1"/>
                </a:solidFill>
                <a:effectLst/>
                <a:latin typeface="Calibri"/>
                <a:ea typeface="Calibri"/>
                <a:cs typeface="Calibri"/>
                <a:sym typeface="Calibri"/>
                <a:hlinkClick r:id="rId3"/>
              </a:rPr>
              <a:t> 2.2</a:t>
            </a:r>
            <a:r>
              <a:rPr lang="it-IT" sz="1200" b="0" i="0" u="none" strike="noStrike" cap="none" dirty="0">
                <a:solidFill>
                  <a:schemeClr val="dk1"/>
                </a:solidFill>
                <a:effectLst/>
                <a:latin typeface="Calibri"/>
                <a:ea typeface="Calibri"/>
                <a:cs typeface="Calibri"/>
                <a:sym typeface="Calibri"/>
              </a:rPr>
              <a:t>, presenta il quadro di riferimento aggiornato. Le 21 competenze sono: </a:t>
            </a:r>
          </a:p>
          <a:p>
            <a:pPr lvl="0"/>
            <a:r>
              <a:rPr lang="it-IT" sz="1200" b="0" i="0" u="none" strike="noStrike" cap="none" dirty="0">
                <a:solidFill>
                  <a:schemeClr val="dk1"/>
                </a:solidFill>
                <a:effectLst/>
                <a:latin typeface="Calibri"/>
                <a:ea typeface="Calibri"/>
                <a:cs typeface="Calibri"/>
                <a:sym typeface="Calibri"/>
              </a:rPr>
              <a:t>alfabetizzazione su informazioni e dati (3 competenze) – corrisponde alla capacità di cercare, valutare e gestire le informazioni digitali in maniera efficace, assicurandosi che l’utente possa distinguere le informazioni attendibili dalla disinformazione;</a:t>
            </a:r>
          </a:p>
          <a:p>
            <a:pPr lvl="0">
              <a:buFont typeface="Arial" panose="020B0604020202020204" pitchFamily="34" charset="0"/>
              <a:buChar char="•"/>
            </a:pPr>
            <a:r>
              <a:rPr lang="it-IT" sz="1200" b="0" i="0" u="none" strike="noStrike" cap="none" dirty="0">
                <a:solidFill>
                  <a:schemeClr val="dk1"/>
                </a:solidFill>
                <a:effectLst/>
                <a:latin typeface="Calibri"/>
                <a:ea typeface="Calibri"/>
                <a:cs typeface="Calibri"/>
                <a:sym typeface="Calibri"/>
              </a:rPr>
              <a:t>Comunicazione e collaborazione (5 competenze) – attenzione per la comunicazione digitale efficace, collaborazione online, gestione dell’identità digitale e partecipazione alle comunità digitali. </a:t>
            </a:r>
          </a:p>
          <a:p>
            <a:pPr lvl="0">
              <a:buFont typeface="Arial" panose="020B0604020202020204" pitchFamily="34" charset="0"/>
              <a:buChar char="•"/>
            </a:pPr>
            <a:r>
              <a:rPr lang="it-IT" sz="1200" b="0" i="0" u="none" strike="noStrike" cap="none" dirty="0">
                <a:solidFill>
                  <a:schemeClr val="dk1"/>
                </a:solidFill>
                <a:effectLst/>
                <a:latin typeface="Calibri"/>
                <a:ea typeface="Calibri"/>
                <a:cs typeface="Calibri"/>
                <a:sym typeface="Calibri"/>
              </a:rPr>
              <a:t>Creazione di contenuti digitali (4 competenze) – riguarda la creazione di contenuti digitali, le conoscenze relative al diritto d’autore e le licenze e capacità di programmazione di base per sviluppare soluzioni digitali. </a:t>
            </a:r>
          </a:p>
          <a:p>
            <a:pPr lvl="0">
              <a:buFont typeface="Arial" panose="020B0604020202020204" pitchFamily="34" charset="0"/>
              <a:buChar char="•"/>
            </a:pPr>
            <a:r>
              <a:rPr lang="it-IT" sz="1200" b="0" i="0" u="none" strike="noStrike" cap="none" dirty="0">
                <a:solidFill>
                  <a:schemeClr val="dk1"/>
                </a:solidFill>
                <a:effectLst/>
                <a:latin typeface="Calibri"/>
                <a:ea typeface="Calibri"/>
                <a:cs typeface="Calibri"/>
                <a:sym typeface="Calibri"/>
              </a:rPr>
              <a:t>Sicurezza (4 competenze) – è collegata all’attenzione per la sicurezza informatica, l’attenzione per la protezione dei dati personali e la privacy, la tutela del benessere digitale e la difesa di reti e dispositivi. </a:t>
            </a:r>
          </a:p>
          <a:p>
            <a:pPr lvl="0">
              <a:buFont typeface="Arial" panose="020B0604020202020204" pitchFamily="34" charset="0"/>
              <a:buChar char="•"/>
            </a:pPr>
            <a:r>
              <a:rPr lang="it-IT" sz="1200" b="0" i="0" u="none" strike="noStrike" cap="none" dirty="0">
                <a:solidFill>
                  <a:schemeClr val="dk1"/>
                </a:solidFill>
                <a:effectLst/>
                <a:latin typeface="Calibri"/>
                <a:ea typeface="Calibri"/>
                <a:cs typeface="Calibri"/>
                <a:sym typeface="Calibri"/>
              </a:rPr>
              <a:t>Risolvere problemi (5 competenze) – prevede l’individuazione e la risoluzione di problemi tecnici, l’adozione di nuove tecnologie e l’uso creativo di strumenti digitali, nonché la comprensione di tendenze digitali e del loro impatto. </a:t>
            </a:r>
          </a:p>
          <a:p>
            <a:r>
              <a:rPr lang="it-IT" sz="1200" b="0" i="0" u="none" strike="noStrike" cap="none" dirty="0">
                <a:solidFill>
                  <a:schemeClr val="dk1"/>
                </a:solidFill>
                <a:effectLst/>
                <a:latin typeface="Calibri"/>
                <a:ea typeface="Calibri"/>
                <a:cs typeface="Calibri"/>
                <a:sym typeface="Calibri"/>
              </a:rPr>
              <a:t>Ciascuna di queste 21 competenze è pensata per aiutare le persone a muoversi in maniera efficace in un ambiente digitale, che si tratti di istruzione, lavoro o vita quotidiana. Il quadro sostiene educatrici, educatori e decisori politici nella valutazione e potenziamento delle competenze digitali per diversi livelli di padronanza. </a:t>
            </a:r>
          </a:p>
        </p:txBody>
      </p:sp>
      <p:sp>
        <p:nvSpPr>
          <p:cNvPr id="242" name="Google Shape;242;g329f623bc3f_0_4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3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r>
              <a:rPr lang="it-IT" sz="1200" b="0" i="0" u="none" strike="noStrike" cap="none" dirty="0">
                <a:solidFill>
                  <a:schemeClr val="dk1"/>
                </a:solidFill>
                <a:effectLst/>
                <a:latin typeface="Calibri"/>
                <a:ea typeface="Calibri"/>
                <a:cs typeface="Calibri"/>
                <a:sym typeface="Calibri"/>
              </a:rPr>
              <a:t>Il compito assegnato è un modo per invitare il personale docente a riflettere sui programmi nazionali alla luce delle esperienze professionali. </a:t>
            </a:r>
          </a:p>
          <a:p>
            <a:r>
              <a:rPr lang="it-IT" sz="1200" b="0" i="0" u="none" strike="noStrike" cap="none" dirty="0">
                <a:solidFill>
                  <a:schemeClr val="dk1"/>
                </a:solidFill>
                <a:effectLst/>
                <a:latin typeface="Calibri"/>
                <a:ea typeface="Calibri"/>
                <a:cs typeface="Calibri"/>
                <a:sym typeface="Calibri"/>
              </a:rPr>
              <a:t>Dividi le e i partecipanti in piccoli gruppi composti da 3-4 persone. Assegna a ogni gruppo un’area di competenza specifica (ad es., Comunicazione e collaborazione, Sicurezza, ecc.). In alternativa puoi assegnare una competenza specifica a ciascun gruppo.</a:t>
            </a:r>
          </a:p>
          <a:p>
            <a:r>
              <a:rPr lang="it-IT" sz="1200" b="0" i="0" u="none" strike="noStrike" cap="none" dirty="0">
                <a:solidFill>
                  <a:schemeClr val="dk1"/>
                </a:solidFill>
                <a:effectLst/>
                <a:latin typeface="Calibri"/>
                <a:ea typeface="Calibri"/>
                <a:cs typeface="Calibri"/>
                <a:sym typeface="Calibri"/>
              </a:rPr>
              <a:t>Le e i partecipanti discuteranno tra loro e individueranno una situazione in cui le competenze a loro assegnate siano rilevanti. Ad esempio, se il gruppo lavora su “Creazione di contenuti digitali”, allora dovrà discutere di come queste competenze possano essere utilizzate ai fini della creazione di un blog o di un video da pubblicare sui social media. </a:t>
            </a:r>
          </a:p>
          <a:p>
            <a:r>
              <a:rPr lang="it-IT" sz="1200" b="0" i="0" u="none" strike="noStrike" cap="none" dirty="0">
                <a:solidFill>
                  <a:schemeClr val="dk1"/>
                </a:solidFill>
                <a:effectLst/>
                <a:latin typeface="Calibri"/>
                <a:ea typeface="Calibri"/>
                <a:cs typeface="Calibri"/>
                <a:sym typeface="Calibri"/>
              </a:rPr>
              <a:t>Ogni gruppo preparerà una breve presentazione (3 minuti) in cui dovrà descrivere lo scenario prescelto e spiegare in che modo le competenze oggetto della loro analisi possono aiutare a risolvere i problemi o a migliorare i risultati ottenuti. Inoltre, dovrà indicare il metodo di valutazione da utilizzare per misurare il livello di competenza.</a:t>
            </a:r>
          </a:p>
          <a:p>
            <a:pPr marL="0" lvl="0" indent="0" algn="l" rtl="0">
              <a:lnSpc>
                <a:spcPct val="100000"/>
              </a:lnSpc>
              <a:spcBef>
                <a:spcPts val="0"/>
              </a:spcBef>
              <a:spcAft>
                <a:spcPts val="0"/>
              </a:spcAft>
              <a:buClr>
                <a:srgbClr val="000000"/>
              </a:buClr>
              <a:buSzPts val="1400"/>
              <a:buFont typeface="Arial"/>
              <a:buNone/>
            </a:pPr>
            <a:endParaRPr dirty="0"/>
          </a:p>
        </p:txBody>
      </p:sp>
      <p:sp>
        <p:nvSpPr>
          <p:cNvPr id="249" name="Google Shape;249;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329f623bc3f_0_4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r>
              <a:rPr lang="it-IT" sz="1200" b="0" i="0" u="none" strike="noStrike" cap="none" dirty="0">
                <a:solidFill>
                  <a:schemeClr val="dk1"/>
                </a:solidFill>
                <a:effectLst/>
                <a:latin typeface="Calibri"/>
                <a:ea typeface="Calibri"/>
                <a:cs typeface="Calibri"/>
                <a:sym typeface="Calibri"/>
              </a:rPr>
              <a:t>La diapositiva presenta gli </a:t>
            </a:r>
            <a:r>
              <a:rPr lang="it-IT" sz="1200" b="1" i="0" u="none" strike="noStrike" cap="none" dirty="0">
                <a:solidFill>
                  <a:schemeClr val="dk1"/>
                </a:solidFill>
                <a:effectLst/>
                <a:latin typeface="Calibri"/>
                <a:ea typeface="Calibri"/>
                <a:cs typeface="Calibri"/>
                <a:sym typeface="Calibri"/>
              </a:rPr>
              <a:t>otto livelli di padronanza </a:t>
            </a:r>
            <a:r>
              <a:rPr lang="it-IT" sz="1200" b="0" i="0" u="none" strike="noStrike" cap="none" dirty="0">
                <a:solidFill>
                  <a:schemeClr val="dk1"/>
                </a:solidFill>
                <a:effectLst/>
                <a:latin typeface="Calibri"/>
                <a:ea typeface="Calibri"/>
                <a:cs typeface="Calibri"/>
                <a:sym typeface="Calibri"/>
              </a:rPr>
              <a:t>definiti nel </a:t>
            </a:r>
            <a:r>
              <a:rPr lang="it-IT" sz="1200" b="1" i="0" u="none" strike="noStrike" cap="none" dirty="0">
                <a:solidFill>
                  <a:schemeClr val="dk1"/>
                </a:solidFill>
                <a:effectLst/>
                <a:latin typeface="Calibri"/>
                <a:ea typeface="Calibri"/>
                <a:cs typeface="Calibri"/>
                <a:sym typeface="Calibri"/>
              </a:rPr>
              <a:t>Quadro europeo delle competenze digitali (</a:t>
            </a:r>
            <a:r>
              <a:rPr lang="it-IT" sz="1200" b="1" i="0" u="none" strike="noStrike" cap="none" dirty="0" err="1">
                <a:solidFill>
                  <a:schemeClr val="dk1"/>
                </a:solidFill>
                <a:effectLst/>
                <a:latin typeface="Calibri"/>
                <a:ea typeface="Calibri"/>
                <a:cs typeface="Calibri"/>
                <a:sym typeface="Calibri"/>
              </a:rPr>
              <a:t>DigComp</a:t>
            </a:r>
            <a:r>
              <a:rPr lang="it-IT" sz="1200" b="1" i="0" u="none" strike="noStrike" cap="none" dirty="0">
                <a:solidFill>
                  <a:schemeClr val="dk1"/>
                </a:solidFill>
                <a:effectLst/>
                <a:latin typeface="Calibri"/>
                <a:ea typeface="Calibri"/>
                <a:cs typeface="Calibri"/>
                <a:sym typeface="Calibri"/>
              </a:rPr>
              <a:t>). </a:t>
            </a:r>
            <a:r>
              <a:rPr lang="it-IT" sz="1200" b="0" i="0" u="none" strike="noStrike" cap="none" dirty="0">
                <a:solidFill>
                  <a:schemeClr val="dk1"/>
                </a:solidFill>
                <a:effectLst/>
                <a:latin typeface="Calibri"/>
                <a:ea typeface="Calibri"/>
                <a:cs typeface="Calibri"/>
                <a:sym typeface="Calibri"/>
              </a:rPr>
              <a:t>Questi livelli aiutano a valutare e a strutturare meglio lo sviluppo delle competenze digitali. </a:t>
            </a:r>
          </a:p>
          <a:p>
            <a:r>
              <a:rPr lang="it-IT" sz="1200" b="0" i="0" u="none" strike="noStrike" cap="none" dirty="0">
                <a:solidFill>
                  <a:schemeClr val="dk1"/>
                </a:solidFill>
                <a:effectLst/>
                <a:latin typeface="Calibri"/>
                <a:ea typeface="Calibri"/>
                <a:cs typeface="Calibri"/>
                <a:sym typeface="Calibri"/>
              </a:rPr>
              <a:t>I livelli di padronanza sono suddivisi in quattro diverse categorie</a:t>
            </a:r>
          </a:p>
          <a:p>
            <a:pPr lvl="0">
              <a:buFont typeface="+mj-lt"/>
              <a:buAutoNum type="arabicPeriod"/>
            </a:pPr>
            <a:r>
              <a:rPr lang="it-IT" sz="1200" b="1" i="0" u="none" strike="noStrike" cap="none" dirty="0">
                <a:solidFill>
                  <a:schemeClr val="dk1"/>
                </a:solidFill>
                <a:effectLst/>
                <a:latin typeface="Calibri"/>
                <a:ea typeface="Calibri"/>
                <a:cs typeface="Calibri"/>
                <a:sym typeface="Calibri"/>
              </a:rPr>
              <a:t>Base (Livelli 1-2) –</a:t>
            </a:r>
            <a:r>
              <a:rPr lang="it-IT" sz="1200" b="0" i="0" u="none" strike="noStrike" cap="none" dirty="0">
                <a:solidFill>
                  <a:schemeClr val="dk1"/>
                </a:solidFill>
                <a:effectLst/>
                <a:latin typeface="Calibri"/>
                <a:ea typeface="Calibri"/>
                <a:cs typeface="Calibri"/>
                <a:sym typeface="Calibri"/>
              </a:rPr>
              <a:t> le persone che possiedono competenze digitali a un livello base sono in grado di portare a termine compiti semplici con l’aiuto di qualcuno, come cercare informazioni online o servirsi di strumenti di comunicazione elementari.  </a:t>
            </a:r>
          </a:p>
          <a:p>
            <a:pPr lvl="0">
              <a:buFont typeface="+mj-lt"/>
              <a:buAutoNum type="arabicPeriod"/>
            </a:pPr>
            <a:r>
              <a:rPr lang="it-IT" sz="1200" b="1" i="0" u="none" strike="noStrike" cap="none" dirty="0">
                <a:solidFill>
                  <a:schemeClr val="dk1"/>
                </a:solidFill>
                <a:effectLst/>
                <a:latin typeface="Calibri"/>
                <a:ea typeface="Calibri"/>
                <a:cs typeface="Calibri"/>
                <a:sym typeface="Calibri"/>
              </a:rPr>
              <a:t>Intermedio (Livelli 3-4) – </a:t>
            </a:r>
            <a:r>
              <a:rPr lang="it-IT" sz="1200" b="0" i="0" u="none" strike="noStrike" cap="none" dirty="0">
                <a:solidFill>
                  <a:schemeClr val="dk1"/>
                </a:solidFill>
                <a:effectLst/>
                <a:latin typeface="Calibri"/>
                <a:ea typeface="Calibri"/>
                <a:cs typeface="Calibri"/>
                <a:sym typeface="Calibri"/>
              </a:rPr>
              <a:t>le e gli utenti sono in grado completare il task in maniera indipendente, valutare i contenuti digitali in maniera critica e servirsi di strumenti digitali per collaborare e risolvere problemi. </a:t>
            </a:r>
          </a:p>
          <a:p>
            <a:pPr lvl="0">
              <a:buFont typeface="+mj-lt"/>
              <a:buAutoNum type="arabicPeriod"/>
            </a:pPr>
            <a:r>
              <a:rPr lang="it-IT" sz="1200" b="1" i="0" u="none" strike="noStrike" cap="none" dirty="0">
                <a:solidFill>
                  <a:schemeClr val="dk1"/>
                </a:solidFill>
                <a:effectLst/>
                <a:latin typeface="Calibri"/>
                <a:ea typeface="Calibri"/>
                <a:cs typeface="Calibri"/>
                <a:sym typeface="Calibri"/>
              </a:rPr>
              <a:t>Avanzato (Livelli 5-6)</a:t>
            </a:r>
            <a:r>
              <a:rPr lang="it-IT" sz="1200" b="0" i="0" u="none" strike="noStrike" cap="none" dirty="0">
                <a:solidFill>
                  <a:schemeClr val="dk1"/>
                </a:solidFill>
                <a:effectLst/>
                <a:latin typeface="Calibri"/>
                <a:ea typeface="Calibri"/>
                <a:cs typeface="Calibri"/>
                <a:sym typeface="Calibri"/>
              </a:rPr>
              <a:t> – le persone che raggiungono questo livello sanno applicare le competenze digitali in situazioni complesse, affrontare problemi tecnici e adattarsi alle nuove tecnologie in maniera efficiente. </a:t>
            </a:r>
          </a:p>
          <a:p>
            <a:pPr lvl="0">
              <a:buFont typeface="+mj-lt"/>
              <a:buAutoNum type="arabicPeriod"/>
            </a:pPr>
            <a:r>
              <a:rPr lang="it-IT" sz="1200" b="1" i="0" u="none" strike="noStrike" cap="none" dirty="0">
                <a:solidFill>
                  <a:schemeClr val="dk1"/>
                </a:solidFill>
                <a:effectLst/>
                <a:latin typeface="Calibri"/>
                <a:ea typeface="Calibri"/>
                <a:cs typeface="Calibri"/>
                <a:sym typeface="Calibri"/>
              </a:rPr>
              <a:t>Altamente specializzato (Livelli 7-8) </a:t>
            </a:r>
            <a:r>
              <a:rPr lang="it-IT" sz="1200" b="0" i="0" u="none" strike="noStrike" cap="none" dirty="0">
                <a:solidFill>
                  <a:schemeClr val="dk1"/>
                </a:solidFill>
                <a:effectLst/>
                <a:latin typeface="Calibri"/>
                <a:ea typeface="Calibri"/>
                <a:cs typeface="Calibri"/>
                <a:sym typeface="Calibri"/>
              </a:rPr>
              <a:t>– questi livelli si riferiscono alle persone esperte nel campo dell’informatica che sono in grado di sviluppare soluzioni digitali innovative, aiutare le altre persone nella trasformazione digitale e contribuire ad avanzamenti in questo ambito in contesti professionali e strategici. </a:t>
            </a:r>
          </a:p>
          <a:p>
            <a:r>
              <a:rPr lang="it-IT" sz="1200" b="0" i="0" u="none" strike="noStrike" cap="none" dirty="0">
                <a:solidFill>
                  <a:schemeClr val="dk1"/>
                </a:solidFill>
                <a:effectLst/>
                <a:latin typeface="Calibri"/>
                <a:ea typeface="Calibri"/>
                <a:cs typeface="Calibri"/>
                <a:sym typeface="Calibri"/>
              </a:rPr>
              <a:t>Ogni livello comprende </a:t>
            </a:r>
            <a:r>
              <a:rPr lang="it-IT" sz="1200" b="1" i="0" u="none" strike="noStrike" cap="none" dirty="0">
                <a:solidFill>
                  <a:schemeClr val="dk1"/>
                </a:solidFill>
                <a:effectLst/>
                <a:latin typeface="Calibri"/>
                <a:ea typeface="Calibri"/>
                <a:cs typeface="Calibri"/>
                <a:sym typeface="Calibri"/>
              </a:rPr>
              <a:t>esempi di conoscenze, abilità e attitudini specifiche, </a:t>
            </a:r>
            <a:r>
              <a:rPr lang="it-IT" sz="1200" b="0" i="0" u="none" strike="noStrike" cap="none" dirty="0">
                <a:solidFill>
                  <a:schemeClr val="dk1"/>
                </a:solidFill>
                <a:effectLst/>
                <a:latin typeface="Calibri"/>
                <a:ea typeface="Calibri"/>
                <a:cs typeface="Calibri"/>
                <a:sym typeface="Calibri"/>
              </a:rPr>
              <a:t>consentendo a persone, insegnanti e datori di lavoro si valutare le competenze digitali in maniera strutturata. Questo quadro aiuta ad adattare l’istruzione e la formazione digitale a diverse esigenze, dalle e dagli utenti comuni a personale specializzato. </a:t>
            </a:r>
          </a:p>
          <a:p>
            <a:pPr marL="0" lvl="0" indent="0" algn="l" rtl="0">
              <a:lnSpc>
                <a:spcPct val="100000"/>
              </a:lnSpc>
              <a:spcBef>
                <a:spcPts val="1200"/>
              </a:spcBef>
              <a:spcAft>
                <a:spcPts val="0"/>
              </a:spcAft>
              <a:buSzPts val="1400"/>
              <a:buNone/>
            </a:pPr>
            <a:endParaRPr dirty="0"/>
          </a:p>
        </p:txBody>
      </p:sp>
      <p:sp>
        <p:nvSpPr>
          <p:cNvPr id="255" name="Google Shape;255;g329f623bc3f_0_4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5c8411588_0_4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4" name="Google Shape;134;g355c8411588_0_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329f623bc3f_0_39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r>
              <a:rPr lang="it-IT" sz="1200" b="0" i="0" u="none" strike="noStrike" cap="none" dirty="0">
                <a:solidFill>
                  <a:schemeClr val="dk1"/>
                </a:solidFill>
                <a:effectLst/>
                <a:latin typeface="Calibri"/>
                <a:ea typeface="Calibri"/>
                <a:cs typeface="Calibri"/>
                <a:sym typeface="Calibri"/>
              </a:rPr>
              <a:t>La diapositiva presenta la </a:t>
            </a:r>
            <a:r>
              <a:rPr lang="it-IT" sz="1200" b="1" i="0" u="none" strike="noStrike" cap="none" dirty="0">
                <a:solidFill>
                  <a:schemeClr val="dk1"/>
                </a:solidFill>
                <a:effectLst/>
                <a:latin typeface="Calibri"/>
                <a:ea typeface="Calibri"/>
                <a:cs typeface="Calibri"/>
                <a:sym typeface="Calibri"/>
              </a:rPr>
              <a:t>definizione ufficiale di competenza digitale </a:t>
            </a:r>
            <a:r>
              <a:rPr lang="it-IT" sz="1200" b="0" i="0" u="none" strike="noStrike" cap="none" dirty="0">
                <a:solidFill>
                  <a:schemeClr val="dk1"/>
                </a:solidFill>
                <a:effectLst/>
                <a:latin typeface="Calibri"/>
                <a:ea typeface="Calibri"/>
                <a:cs typeface="Calibri"/>
                <a:sym typeface="Calibri"/>
              </a:rPr>
              <a:t>in base al </a:t>
            </a:r>
            <a:r>
              <a:rPr lang="it-IT" sz="1200" b="1" i="0" u="none" strike="noStrike" cap="none" dirty="0">
                <a:solidFill>
                  <a:schemeClr val="dk1"/>
                </a:solidFill>
                <a:effectLst/>
                <a:latin typeface="Calibri"/>
                <a:ea typeface="Calibri"/>
                <a:cs typeface="Calibri"/>
                <a:sym typeface="Calibri"/>
              </a:rPr>
              <a:t>Quadro europeo delle competenze digitali (</a:t>
            </a:r>
            <a:r>
              <a:rPr lang="it-IT" sz="1200" b="1" i="0" u="none" strike="noStrike" cap="none" dirty="0" err="1">
                <a:solidFill>
                  <a:schemeClr val="dk1"/>
                </a:solidFill>
                <a:effectLst/>
                <a:latin typeface="Calibri"/>
                <a:ea typeface="Calibri"/>
                <a:cs typeface="Calibri"/>
                <a:sym typeface="Calibri"/>
              </a:rPr>
              <a:t>DigComp</a:t>
            </a:r>
            <a:r>
              <a:rPr lang="it-IT" sz="1200" b="1" i="0" u="none" strike="noStrike" cap="none" dirty="0">
                <a:solidFill>
                  <a:schemeClr val="dk1"/>
                </a:solidFill>
                <a:effectLst/>
                <a:latin typeface="Calibri"/>
                <a:ea typeface="Calibri"/>
                <a:cs typeface="Calibri"/>
                <a:sym typeface="Calibri"/>
              </a:rPr>
              <a:t>). </a:t>
            </a:r>
            <a:endParaRPr lang="it-IT" sz="1200" b="0" i="0" u="none" strike="noStrike" cap="none" dirty="0">
              <a:solidFill>
                <a:schemeClr val="dk1"/>
              </a:solidFill>
              <a:effectLst/>
              <a:latin typeface="Calibri"/>
              <a:ea typeface="Calibri"/>
              <a:cs typeface="Calibri"/>
              <a:sym typeface="Calibri"/>
            </a:endParaRPr>
          </a:p>
          <a:p>
            <a:r>
              <a:rPr lang="it-IT" sz="1200" b="1" i="0" u="none" strike="noStrike" cap="none" dirty="0">
                <a:solidFill>
                  <a:schemeClr val="dk1"/>
                </a:solidFill>
                <a:effectLst/>
                <a:latin typeface="Calibri"/>
                <a:ea typeface="Calibri"/>
                <a:cs typeface="Calibri"/>
                <a:sym typeface="Calibri"/>
              </a:rPr>
              <a:t>Il Quadro </a:t>
            </a:r>
            <a:r>
              <a:rPr lang="it-IT" sz="1200" b="0" i="0" u="none" strike="noStrike" cap="none" dirty="0">
                <a:solidFill>
                  <a:schemeClr val="dk1"/>
                </a:solidFill>
                <a:effectLst/>
                <a:latin typeface="Calibri"/>
                <a:ea typeface="Calibri"/>
                <a:cs typeface="Calibri"/>
                <a:sym typeface="Calibri"/>
              </a:rPr>
              <a:t>fornisce un approccio strutturato all’analisi di tali competenze, individuando </a:t>
            </a:r>
            <a:r>
              <a:rPr lang="it-IT" sz="1200" b="1" i="0" u="none" strike="noStrike" cap="none" dirty="0">
                <a:solidFill>
                  <a:schemeClr val="dk1"/>
                </a:solidFill>
                <a:effectLst/>
                <a:latin typeface="Calibri"/>
                <a:ea typeface="Calibri"/>
                <a:cs typeface="Calibri"/>
                <a:sym typeface="Calibri"/>
              </a:rPr>
              <a:t>cinque aree chiave e 21 competenze specifiche </a:t>
            </a:r>
            <a:r>
              <a:rPr lang="it-IT" sz="1200" b="0" i="0" u="none" strike="noStrike" cap="none" dirty="0">
                <a:solidFill>
                  <a:schemeClr val="dk1"/>
                </a:solidFill>
                <a:effectLst/>
                <a:latin typeface="Calibri"/>
                <a:ea typeface="Calibri"/>
                <a:cs typeface="Calibri"/>
                <a:sym typeface="Calibri"/>
              </a:rPr>
              <a:t>di cui le persone hanno bisogno per muoversi nel mondo digitale. Oltre a definire tali competenze, il quadro </a:t>
            </a:r>
            <a:r>
              <a:rPr lang="it-IT" sz="1200" b="0" i="0" u="none" strike="noStrike" cap="none" dirty="0" err="1">
                <a:solidFill>
                  <a:schemeClr val="dk1"/>
                </a:solidFill>
                <a:effectLst/>
                <a:latin typeface="Calibri"/>
                <a:ea typeface="Calibri"/>
                <a:cs typeface="Calibri"/>
                <a:sym typeface="Calibri"/>
              </a:rPr>
              <a:t>DigComp</a:t>
            </a:r>
            <a:r>
              <a:rPr lang="it-IT" sz="1200" b="0" i="0" u="none" strike="noStrike" cap="none" dirty="0">
                <a:solidFill>
                  <a:schemeClr val="dk1"/>
                </a:solidFill>
                <a:effectLst/>
                <a:latin typeface="Calibri"/>
                <a:ea typeface="Calibri"/>
                <a:cs typeface="Calibri"/>
                <a:sym typeface="Calibri"/>
              </a:rPr>
              <a:t> delinea </a:t>
            </a:r>
            <a:r>
              <a:rPr lang="it-IT" sz="1200" b="1" i="0" u="none" strike="noStrike" cap="none" dirty="0">
                <a:solidFill>
                  <a:schemeClr val="dk1"/>
                </a:solidFill>
                <a:effectLst/>
                <a:latin typeface="Calibri"/>
                <a:ea typeface="Calibri"/>
                <a:cs typeface="Calibri"/>
                <a:sym typeface="Calibri"/>
              </a:rPr>
              <a:t>otto livelli di padronanza, </a:t>
            </a:r>
            <a:r>
              <a:rPr lang="it-IT" sz="1200" b="0" i="0" u="none" strike="noStrike" cap="none" dirty="0">
                <a:solidFill>
                  <a:schemeClr val="dk1"/>
                </a:solidFill>
                <a:effectLst/>
                <a:latin typeface="Calibri"/>
                <a:ea typeface="Calibri"/>
                <a:cs typeface="Calibri"/>
                <a:sym typeface="Calibri"/>
              </a:rPr>
              <a:t>che vanno da elementari ad avanzate, allo scopo di aiutare individui e insegnanti a valutare lo sviluppo delle competenze digitali. Fa riferimento, inoltre, ad esempi di conoscenze, abilità e attitudini richieste ai fini del raggiungimento dell’effettiva padronanza di tali capacità. Inoltre, il quadro pone in evidenza le applicazioni pratiche e presenta dei casi d’uso volti a mostrare la rilevanza delle competenze digitali sia in </a:t>
            </a:r>
            <a:r>
              <a:rPr lang="it-IT" sz="1200" b="1" i="0" u="none" strike="noStrike" cap="none" dirty="0">
                <a:solidFill>
                  <a:schemeClr val="dk1"/>
                </a:solidFill>
                <a:effectLst/>
                <a:latin typeface="Calibri"/>
                <a:ea typeface="Calibri"/>
                <a:cs typeface="Calibri"/>
                <a:sym typeface="Calibri"/>
              </a:rPr>
              <a:t>contesti educativi che professionali. </a:t>
            </a:r>
            <a:r>
              <a:rPr lang="it-IT" sz="1200" b="0" i="0" u="none" strike="noStrike" cap="none" dirty="0">
                <a:solidFill>
                  <a:schemeClr val="dk1"/>
                </a:solidFill>
                <a:effectLst/>
                <a:latin typeface="Calibri"/>
                <a:ea typeface="Calibri"/>
                <a:cs typeface="Calibri"/>
                <a:sym typeface="Calibri"/>
              </a:rPr>
              <a:t>Utilizzando questo quadro di riferimento, insegnanti, decisori politici e datori di lavoro possono supportare meglio lo sviluppo delle competenze digitali, garantendo che le persone siano preparate ad affrontare le sfide accademiche e professionali dell’era digitale. </a:t>
            </a:r>
          </a:p>
          <a:p>
            <a:pPr marL="0" lvl="0" indent="0" algn="l" rtl="0">
              <a:lnSpc>
                <a:spcPct val="100000"/>
              </a:lnSpc>
              <a:spcBef>
                <a:spcPts val="1200"/>
              </a:spcBef>
              <a:spcAft>
                <a:spcPts val="0"/>
              </a:spcAft>
              <a:buSzPts val="1400"/>
              <a:buNone/>
            </a:pPr>
            <a:endParaRPr dirty="0"/>
          </a:p>
        </p:txBody>
      </p:sp>
      <p:sp>
        <p:nvSpPr>
          <p:cNvPr id="264" name="Google Shape;264;g329f623bc3f_0_39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g329f623bc3f_0_45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r>
              <a:rPr lang="it-IT" sz="1200" b="0" i="0" u="none" strike="noStrike" cap="none" dirty="0">
                <a:solidFill>
                  <a:schemeClr val="dk1"/>
                </a:solidFill>
                <a:effectLst/>
                <a:latin typeface="Calibri"/>
                <a:ea typeface="Calibri"/>
                <a:cs typeface="Calibri"/>
                <a:sym typeface="Calibri"/>
              </a:rPr>
              <a:t>In questa diapositiva e nelle prossime sono riportati alcuni esempi della struttura del Quadro europeo delle competenze digitali 2.2.</a:t>
            </a:r>
          </a:p>
          <a:p>
            <a:r>
              <a:rPr lang="it-IT" sz="1200" b="0" i="0" u="none" strike="noStrike" cap="none" dirty="0">
                <a:solidFill>
                  <a:schemeClr val="dk1"/>
                </a:solidFill>
                <a:effectLst/>
                <a:latin typeface="Calibri"/>
                <a:ea typeface="Calibri"/>
                <a:cs typeface="Calibri"/>
                <a:sym typeface="Calibri"/>
              </a:rPr>
              <a:t>Per ciascuna competenza viene indicata: </a:t>
            </a:r>
          </a:p>
          <a:p>
            <a:pPr lvl="0"/>
            <a:r>
              <a:rPr lang="it-IT" sz="1200" b="0" i="0" u="none" strike="noStrike" cap="none" dirty="0">
                <a:solidFill>
                  <a:schemeClr val="dk1"/>
                </a:solidFill>
                <a:effectLst/>
                <a:latin typeface="Calibri"/>
                <a:ea typeface="Calibri"/>
                <a:cs typeface="Calibri"/>
                <a:sym typeface="Calibri"/>
              </a:rPr>
              <a:t>la descrizione dell’area e della competenza; </a:t>
            </a:r>
          </a:p>
          <a:p>
            <a:pPr lvl="0"/>
            <a:r>
              <a:rPr lang="it-IT" sz="1200" b="0" i="0" u="none" strike="noStrike" cap="none" dirty="0">
                <a:solidFill>
                  <a:schemeClr val="dk1"/>
                </a:solidFill>
                <a:effectLst/>
                <a:latin typeface="Calibri"/>
                <a:ea typeface="Calibri"/>
                <a:cs typeface="Calibri"/>
                <a:sym typeface="Calibri"/>
              </a:rPr>
              <a:t>il livello di padronanza per la competenza; </a:t>
            </a:r>
          </a:p>
          <a:p>
            <a:pPr lvl="0"/>
            <a:r>
              <a:rPr lang="it-IT" sz="1200" b="0" i="0" u="none" strike="noStrike" cap="none" dirty="0">
                <a:solidFill>
                  <a:schemeClr val="dk1"/>
                </a:solidFill>
                <a:effectLst/>
                <a:latin typeface="Calibri"/>
                <a:ea typeface="Calibri"/>
                <a:cs typeface="Calibri"/>
                <a:sym typeface="Calibri"/>
              </a:rPr>
              <a:t>alcuni esempi che spiegano come declinare la competenza in termini di conoscenze, abilità e attitudini; </a:t>
            </a:r>
          </a:p>
          <a:p>
            <a:pPr lvl="0"/>
            <a:r>
              <a:rPr lang="it-IT" sz="1200" b="0" i="0" u="none" strike="noStrike" cap="none" dirty="0">
                <a:solidFill>
                  <a:schemeClr val="dk1"/>
                </a:solidFill>
                <a:effectLst/>
                <a:latin typeface="Calibri"/>
                <a:ea typeface="Calibri"/>
                <a:cs typeface="Calibri"/>
                <a:sym typeface="Calibri"/>
              </a:rPr>
              <a:t>alcuni scenari di apprendimento utili per introdurre quella competenza in contesti formali e non formali. </a:t>
            </a:r>
          </a:p>
          <a:p>
            <a:r>
              <a:rPr lang="it-IT" sz="1200" b="0" i="0" u="none" strike="noStrike" cap="none" dirty="0">
                <a:solidFill>
                  <a:schemeClr val="dk1"/>
                </a:solidFill>
                <a:effectLst/>
                <a:latin typeface="Calibri"/>
                <a:ea typeface="Calibri"/>
                <a:cs typeface="Calibri"/>
                <a:sym typeface="Calibri"/>
              </a:rPr>
              <a:t>Più nello specifico la diapositiva ci aiuta a comprendere non solo che cosa siano le competenze digitali, ma anche come queste vengono sviluppate nel tempo, che aspetto hanno e come vengono applicate in situazioni reali (dalla scuola al mondo del lavoro). Costituisce un ponte tra l’astrattezza del quadro delle competenze e la dimensione concreta del processo di apprendimento. </a:t>
            </a:r>
          </a:p>
          <a:p>
            <a:r>
              <a:rPr lang="it-IT" sz="1200" b="1" i="0" u="none" strike="noStrike" cap="none" dirty="0">
                <a:solidFill>
                  <a:schemeClr val="dk1"/>
                </a:solidFill>
                <a:effectLst/>
                <a:latin typeface="Calibri"/>
                <a:ea typeface="Calibri"/>
                <a:cs typeface="Calibri"/>
                <a:sym typeface="Calibri"/>
              </a:rPr>
              <a:t>La diapositiva presenta una descrizione dettagliata dell’area di competenza 1.1 del Quadro </a:t>
            </a:r>
            <a:r>
              <a:rPr lang="it-IT" sz="1200" b="1" i="0" u="none" strike="noStrike" cap="none" dirty="0" err="1">
                <a:solidFill>
                  <a:schemeClr val="dk1"/>
                </a:solidFill>
                <a:effectLst/>
                <a:latin typeface="Calibri"/>
                <a:ea typeface="Calibri"/>
                <a:cs typeface="Calibri"/>
                <a:sym typeface="Calibri"/>
              </a:rPr>
              <a:t>DigComp</a:t>
            </a:r>
            <a:r>
              <a:rPr lang="it-IT" sz="1200" b="1" i="0" u="none" strike="noStrike" cap="none" dirty="0">
                <a:solidFill>
                  <a:schemeClr val="dk1"/>
                </a:solidFill>
                <a:effectLst/>
                <a:latin typeface="Calibri"/>
                <a:ea typeface="Calibri"/>
                <a:cs typeface="Calibri"/>
                <a:sym typeface="Calibri"/>
              </a:rPr>
              <a:t>:</a:t>
            </a:r>
            <a:br>
              <a:rPr lang="it-IT" sz="1200" b="0" i="0" u="none" strike="noStrike" cap="none" dirty="0">
                <a:solidFill>
                  <a:schemeClr val="dk1"/>
                </a:solidFill>
                <a:effectLst/>
                <a:latin typeface="Calibri"/>
                <a:ea typeface="Calibri"/>
                <a:cs typeface="Calibri"/>
                <a:sym typeface="Calibri"/>
              </a:rPr>
            </a:br>
            <a:r>
              <a:rPr lang="it-IT" sz="1200" b="0" i="0" u="none" strike="noStrike" cap="none" dirty="0">
                <a:solidFill>
                  <a:schemeClr val="dk1"/>
                </a:solidFill>
                <a:effectLst/>
                <a:latin typeface="Calibri"/>
                <a:ea typeface="Calibri"/>
                <a:cs typeface="Calibri"/>
                <a:sym typeface="Calibri"/>
              </a:rPr>
              <a:t> </a:t>
            </a:r>
            <a:r>
              <a:rPr lang="it-IT" sz="1200" b="1" i="0" u="none" strike="noStrike" cap="none" dirty="0">
                <a:solidFill>
                  <a:schemeClr val="dk1"/>
                </a:solidFill>
                <a:effectLst/>
                <a:latin typeface="Calibri"/>
                <a:ea typeface="Calibri"/>
                <a:cs typeface="Calibri"/>
                <a:sym typeface="Calibri"/>
              </a:rPr>
              <a:t>“Navigare, ricercare e filtrare dati, informazioni e contenuti digitali.”</a:t>
            </a:r>
            <a:endParaRPr lang="it-IT" sz="1200" b="0" i="0" u="none" strike="noStrike" cap="none" dirty="0">
              <a:solidFill>
                <a:schemeClr val="dk1"/>
              </a:solidFill>
              <a:effectLst/>
              <a:latin typeface="Calibri"/>
              <a:ea typeface="Calibri"/>
              <a:cs typeface="Calibri"/>
              <a:sym typeface="Calibri"/>
            </a:endParaRPr>
          </a:p>
          <a:p>
            <a:r>
              <a:rPr lang="it-IT" sz="1200" b="0" i="0" u="none" strike="noStrike" cap="none" dirty="0">
                <a:solidFill>
                  <a:schemeClr val="dk1"/>
                </a:solidFill>
                <a:effectLst/>
                <a:latin typeface="Calibri"/>
                <a:ea typeface="Calibri"/>
                <a:cs typeface="Calibri"/>
                <a:sym typeface="Calibri"/>
              </a:rPr>
              <a:t>Mostra la competenza attraverso le </a:t>
            </a:r>
            <a:r>
              <a:rPr lang="it-IT" sz="1200" b="1" i="0" u="none" strike="noStrike" cap="none" dirty="0">
                <a:solidFill>
                  <a:schemeClr val="dk1"/>
                </a:solidFill>
                <a:effectLst/>
                <a:latin typeface="Calibri"/>
                <a:ea typeface="Calibri"/>
                <a:cs typeface="Calibri"/>
                <a:sym typeface="Calibri"/>
              </a:rPr>
              <a:t>cinque dimensioni, </a:t>
            </a:r>
            <a:r>
              <a:rPr lang="it-IT" sz="1200" b="0" i="0" u="none" strike="noStrike" cap="none" dirty="0">
                <a:solidFill>
                  <a:schemeClr val="dk1"/>
                </a:solidFill>
                <a:effectLst/>
                <a:latin typeface="Calibri"/>
                <a:ea typeface="Calibri"/>
                <a:cs typeface="Calibri"/>
                <a:sym typeface="Calibri"/>
              </a:rPr>
              <a:t>passando da concetti astratti ad esempi pratici e concreti:</a:t>
            </a:r>
          </a:p>
          <a:p>
            <a:r>
              <a:rPr lang="it-IT" sz="1200" b="1" i="0" u="none" strike="noStrike" cap="none" dirty="0">
                <a:solidFill>
                  <a:schemeClr val="dk1"/>
                </a:solidFill>
                <a:effectLst/>
                <a:latin typeface="Calibri"/>
                <a:ea typeface="Calibri"/>
                <a:cs typeface="Calibri"/>
                <a:sym typeface="Calibri"/>
              </a:rPr>
              <a:t>Colonna di sinistra – Dimensioni 1 &amp; 2: Definizione e area di competenza</a:t>
            </a:r>
            <a:endParaRPr lang="it-IT" sz="1200" b="0" i="0" u="none" strike="noStrike" cap="none" dirty="0">
              <a:solidFill>
                <a:schemeClr val="dk1"/>
              </a:solidFill>
              <a:effectLst/>
              <a:latin typeface="Calibri"/>
              <a:ea typeface="Calibri"/>
              <a:cs typeface="Calibri"/>
              <a:sym typeface="Calibri"/>
            </a:endParaRPr>
          </a:p>
          <a:p>
            <a:pPr lvl="0"/>
            <a:r>
              <a:rPr lang="it-IT" sz="1200" b="1" i="0" u="none" strike="noStrike" cap="none" dirty="0">
                <a:solidFill>
                  <a:schemeClr val="dk1"/>
                </a:solidFill>
                <a:effectLst/>
                <a:latin typeface="Calibri"/>
                <a:ea typeface="Calibri"/>
                <a:cs typeface="Calibri"/>
                <a:sym typeface="Calibri"/>
              </a:rPr>
              <a:t>La dimensione 1</a:t>
            </a:r>
            <a:r>
              <a:rPr lang="it-IT" sz="1200" b="0" i="0" u="none" strike="noStrike" cap="none" dirty="0">
                <a:solidFill>
                  <a:schemeClr val="dk1"/>
                </a:solidFill>
                <a:effectLst/>
                <a:latin typeface="Calibri"/>
                <a:ea typeface="Calibri"/>
                <a:cs typeface="Calibri"/>
                <a:sym typeface="Calibri"/>
              </a:rPr>
              <a:t> individua l’</a:t>
            </a:r>
            <a:r>
              <a:rPr lang="it-IT" sz="1200" b="1" i="0" u="none" strike="noStrike" cap="none" dirty="0">
                <a:solidFill>
                  <a:schemeClr val="dk1"/>
                </a:solidFill>
                <a:effectLst/>
                <a:latin typeface="Calibri"/>
                <a:ea typeface="Calibri"/>
                <a:cs typeface="Calibri"/>
                <a:sym typeface="Calibri"/>
              </a:rPr>
              <a:t>area di competenza</a:t>
            </a:r>
            <a:r>
              <a:rPr lang="it-IT" sz="1200" b="0" i="0" u="none" strike="noStrike" cap="none" dirty="0">
                <a:solidFill>
                  <a:schemeClr val="dk1"/>
                </a:solidFill>
                <a:effectLst/>
                <a:latin typeface="Calibri"/>
                <a:ea typeface="Calibri"/>
                <a:cs typeface="Calibri"/>
                <a:sym typeface="Calibri"/>
              </a:rPr>
              <a:t>: Alfabetizzazione su dati e informazioni.</a:t>
            </a:r>
          </a:p>
          <a:p>
            <a:pPr lvl="0"/>
            <a:r>
              <a:rPr lang="it-IT" sz="1200" b="1" i="0" u="none" strike="noStrike" cap="none" dirty="0">
                <a:solidFill>
                  <a:schemeClr val="dk1"/>
                </a:solidFill>
                <a:effectLst/>
                <a:latin typeface="Calibri"/>
                <a:ea typeface="Calibri"/>
                <a:cs typeface="Calibri"/>
                <a:sym typeface="Calibri"/>
              </a:rPr>
              <a:t>La dimensione 2</a:t>
            </a:r>
            <a:r>
              <a:rPr lang="it-IT" sz="1200" b="0" i="0" u="none" strike="noStrike" cap="none" dirty="0">
                <a:solidFill>
                  <a:schemeClr val="dk1"/>
                </a:solidFill>
                <a:effectLst/>
                <a:latin typeface="Calibri"/>
                <a:ea typeface="Calibri"/>
                <a:cs typeface="Calibri"/>
                <a:sym typeface="Calibri"/>
              </a:rPr>
              <a:t> è incentrata nello specifico sulla </a:t>
            </a:r>
            <a:r>
              <a:rPr lang="it-IT" sz="1200" b="1" i="0" u="none" strike="noStrike" cap="none" dirty="0">
                <a:solidFill>
                  <a:schemeClr val="dk1"/>
                </a:solidFill>
                <a:effectLst/>
                <a:latin typeface="Calibri"/>
                <a:ea typeface="Calibri"/>
                <a:cs typeface="Calibri"/>
                <a:sym typeface="Calibri"/>
              </a:rPr>
              <a:t>Competenza 1.1</a:t>
            </a:r>
            <a:r>
              <a:rPr lang="it-IT" sz="1200" b="0" i="0" u="none" strike="noStrike" cap="none" dirty="0">
                <a:solidFill>
                  <a:schemeClr val="dk1"/>
                </a:solidFill>
                <a:effectLst/>
                <a:latin typeface="Calibri"/>
                <a:ea typeface="Calibri"/>
                <a:cs typeface="Calibri"/>
                <a:sym typeface="Calibri"/>
              </a:rPr>
              <a:t>, inerente a:</a:t>
            </a:r>
          </a:p>
          <a:p>
            <a:pPr lvl="1"/>
            <a:r>
              <a:rPr lang="it-IT" sz="1200" b="0" i="0" u="none" strike="noStrike" cap="none" dirty="0">
                <a:solidFill>
                  <a:schemeClr val="dk1"/>
                </a:solidFill>
                <a:effectLst/>
                <a:latin typeface="Calibri"/>
                <a:ea typeface="Calibri"/>
                <a:cs typeface="Calibri"/>
                <a:sym typeface="Calibri"/>
              </a:rPr>
              <a:t>individuare i miei fabbisogni informativi;</a:t>
            </a:r>
          </a:p>
          <a:p>
            <a:pPr lvl="1"/>
            <a:r>
              <a:rPr lang="it-IT" sz="1200" b="0" i="0" u="none" strike="noStrike" cap="none" dirty="0">
                <a:solidFill>
                  <a:schemeClr val="dk1"/>
                </a:solidFill>
                <a:effectLst/>
                <a:latin typeface="Calibri"/>
                <a:ea typeface="Calibri"/>
                <a:cs typeface="Calibri"/>
                <a:sym typeface="Calibri"/>
              </a:rPr>
              <a:t>trovare dati, informazioni e contenuti online;</a:t>
            </a:r>
          </a:p>
          <a:p>
            <a:pPr lvl="1"/>
            <a:r>
              <a:rPr lang="it-IT" sz="1200" b="0" i="0" u="none" strike="noStrike" cap="none" dirty="0">
                <a:solidFill>
                  <a:schemeClr val="dk1"/>
                </a:solidFill>
                <a:effectLst/>
                <a:latin typeface="Calibri"/>
                <a:ea typeface="Calibri"/>
                <a:cs typeface="Calibri"/>
                <a:sym typeface="Calibri"/>
              </a:rPr>
              <a:t>scoprire come accedere, valutare e navigare all’interno di queste fonti. </a:t>
            </a:r>
          </a:p>
          <a:p>
            <a:r>
              <a:rPr lang="it-IT" sz="1200" b="1" i="0" u="none" strike="noStrike" cap="none" dirty="0">
                <a:solidFill>
                  <a:schemeClr val="dk1"/>
                </a:solidFill>
                <a:effectLst/>
                <a:latin typeface="Calibri"/>
                <a:ea typeface="Calibri"/>
                <a:cs typeface="Calibri"/>
                <a:sym typeface="Calibri"/>
              </a:rPr>
              <a:t>Colonna centrale – Dimensioni 3 &amp; 4: Padronanza e conoscenze pratiche</a:t>
            </a:r>
            <a:endParaRPr lang="it-IT" sz="1200" b="0" i="0" u="none" strike="noStrike" cap="none" dirty="0">
              <a:solidFill>
                <a:schemeClr val="dk1"/>
              </a:solidFill>
              <a:effectLst/>
              <a:latin typeface="Calibri"/>
              <a:ea typeface="Calibri"/>
              <a:cs typeface="Calibri"/>
              <a:sym typeface="Calibri"/>
            </a:endParaRPr>
          </a:p>
          <a:p>
            <a:r>
              <a:rPr lang="it-IT" sz="1200" b="1" i="0" u="none" strike="noStrike" cap="none" dirty="0">
                <a:solidFill>
                  <a:schemeClr val="dk1"/>
                </a:solidFill>
                <a:effectLst/>
                <a:latin typeface="Calibri"/>
                <a:ea typeface="Calibri"/>
                <a:cs typeface="Calibri"/>
                <a:sym typeface="Calibri"/>
              </a:rPr>
              <a:t>Dimensione 3: Livelli di padronanza (da base ad altamente specializzato)</a:t>
            </a:r>
            <a:endParaRPr lang="it-IT" sz="1200" b="0" i="0" u="none" strike="noStrike" cap="none" dirty="0">
              <a:solidFill>
                <a:schemeClr val="dk1"/>
              </a:solidFill>
              <a:effectLst/>
              <a:latin typeface="Calibri"/>
              <a:ea typeface="Calibri"/>
              <a:cs typeface="Calibri"/>
              <a:sym typeface="Calibri"/>
            </a:endParaRPr>
          </a:p>
          <a:p>
            <a:r>
              <a:rPr lang="it-IT" sz="1200" b="0" i="0" u="none" strike="noStrike" cap="none" dirty="0">
                <a:solidFill>
                  <a:schemeClr val="dk1"/>
                </a:solidFill>
                <a:effectLst/>
                <a:latin typeface="Calibri"/>
                <a:ea typeface="Calibri"/>
                <a:cs typeface="Calibri"/>
                <a:sym typeface="Calibri"/>
              </a:rPr>
              <a:t>Questa categoria delinea </a:t>
            </a:r>
            <a:r>
              <a:rPr lang="it-IT" sz="1200" b="1" i="0" u="none" strike="noStrike" cap="none" dirty="0">
                <a:solidFill>
                  <a:schemeClr val="dk1"/>
                </a:solidFill>
                <a:effectLst/>
                <a:latin typeface="Calibri"/>
                <a:ea typeface="Calibri"/>
                <a:cs typeface="Calibri"/>
                <a:sym typeface="Calibri"/>
              </a:rPr>
              <a:t>8 livelli di progressione</a:t>
            </a:r>
            <a:r>
              <a:rPr lang="it-IT" sz="1200" b="0" i="0" u="none" strike="noStrike" cap="none" dirty="0">
                <a:solidFill>
                  <a:schemeClr val="dk1"/>
                </a:solidFill>
                <a:effectLst/>
                <a:latin typeface="Calibri"/>
                <a:ea typeface="Calibri"/>
                <a:cs typeface="Calibri"/>
                <a:sym typeface="Calibri"/>
              </a:rPr>
              <a:t>:</a:t>
            </a:r>
          </a:p>
          <a:p>
            <a:pPr lvl="0"/>
            <a:r>
              <a:rPr lang="it-IT" sz="1200" b="0" i="0" u="none" strike="noStrike" cap="none" dirty="0">
                <a:solidFill>
                  <a:schemeClr val="dk1"/>
                </a:solidFill>
                <a:effectLst/>
                <a:latin typeface="Calibri"/>
                <a:ea typeface="Calibri"/>
                <a:cs typeface="Calibri"/>
                <a:sym typeface="Calibri"/>
              </a:rPr>
              <a:t>A livello base e con l’aiuto di qualcuno </a:t>
            </a:r>
          </a:p>
          <a:p>
            <a:pPr lvl="0"/>
            <a:r>
              <a:rPr lang="it-IT" sz="1200" b="0" i="0" u="none" strike="noStrike" cap="none" dirty="0">
                <a:solidFill>
                  <a:schemeClr val="dk1"/>
                </a:solidFill>
                <a:effectLst/>
                <a:latin typeface="Calibri"/>
                <a:ea typeface="Calibri"/>
                <a:cs typeface="Calibri"/>
                <a:sym typeface="Calibri"/>
              </a:rPr>
              <a:t>A livello base, in autonomia e cono un supporto adeguato</a:t>
            </a:r>
          </a:p>
          <a:p>
            <a:pPr lvl="0"/>
            <a:r>
              <a:rPr lang="it-IT" sz="1200" b="0" i="0" u="none" strike="noStrike" cap="none" dirty="0">
                <a:solidFill>
                  <a:schemeClr val="dk1"/>
                </a:solidFill>
                <a:effectLst/>
                <a:latin typeface="Calibri"/>
                <a:ea typeface="Calibri"/>
                <a:cs typeface="Calibri"/>
                <a:sym typeface="Calibri"/>
              </a:rPr>
              <a:t>In grado di risolvere in autonomia i problemi diretti </a:t>
            </a:r>
          </a:p>
          <a:p>
            <a:pPr lvl="0"/>
            <a:r>
              <a:rPr lang="it-IT" sz="1200" b="0" i="0" u="none" strike="noStrike" cap="none" dirty="0">
                <a:solidFill>
                  <a:schemeClr val="dk1"/>
                </a:solidFill>
                <a:effectLst/>
                <a:latin typeface="Calibri"/>
                <a:ea typeface="Calibri"/>
                <a:cs typeface="Calibri"/>
                <a:sym typeface="Calibri"/>
              </a:rPr>
              <a:t>In autonomia e adattandosi a nuove situazioni.</a:t>
            </a:r>
          </a:p>
          <a:p>
            <a:pPr lvl="0"/>
            <a:r>
              <a:rPr lang="it-IT" sz="1200" b="0" i="0" u="none" strike="noStrike" cap="none" dirty="0">
                <a:solidFill>
                  <a:schemeClr val="dk1"/>
                </a:solidFill>
                <a:effectLst/>
                <a:latin typeface="Calibri"/>
                <a:ea typeface="Calibri"/>
                <a:cs typeface="Calibri"/>
                <a:sym typeface="Calibri"/>
              </a:rPr>
              <a:t>Fornire supporto agli altri.</a:t>
            </a:r>
          </a:p>
          <a:p>
            <a:pPr lvl="0"/>
            <a:r>
              <a:rPr lang="it-IT" sz="1200" b="0" i="0" u="none" strike="noStrike" cap="none" dirty="0">
                <a:solidFill>
                  <a:schemeClr val="dk1"/>
                </a:solidFill>
                <a:effectLst/>
                <a:latin typeface="Calibri"/>
                <a:ea typeface="Calibri"/>
                <a:cs typeface="Calibri"/>
                <a:sym typeface="Calibri"/>
              </a:rPr>
              <a:t>Competenze avanzate all’interno di contesti complessi. </a:t>
            </a:r>
          </a:p>
          <a:p>
            <a:pPr lvl="0"/>
            <a:r>
              <a:rPr lang="it-IT" sz="1200" b="0" i="0" u="none" strike="noStrike" cap="none" dirty="0">
                <a:solidFill>
                  <a:schemeClr val="dk1"/>
                </a:solidFill>
                <a:effectLst/>
                <a:latin typeface="Calibri"/>
                <a:ea typeface="Calibri"/>
                <a:cs typeface="Calibri"/>
                <a:sym typeface="Calibri"/>
              </a:rPr>
              <a:t>A un livello altamente specializzato, con indicazioni minime.</a:t>
            </a:r>
          </a:p>
          <a:p>
            <a:pPr lvl="0"/>
            <a:r>
              <a:rPr lang="it-IT" sz="1200" b="0" i="0" u="none" strike="noStrike" cap="none" dirty="0">
                <a:solidFill>
                  <a:schemeClr val="dk1"/>
                </a:solidFill>
                <a:effectLst/>
                <a:latin typeface="Calibri"/>
                <a:ea typeface="Calibri"/>
                <a:cs typeface="Calibri"/>
                <a:sym typeface="Calibri"/>
              </a:rPr>
              <a:t>A un livello avanzatissimo e super specializzato.</a:t>
            </a:r>
          </a:p>
          <a:p>
            <a:r>
              <a:rPr lang="it-IT" sz="1200" b="0" i="0" u="none" strike="noStrike" cap="none" dirty="0">
                <a:solidFill>
                  <a:schemeClr val="dk1"/>
                </a:solidFill>
                <a:effectLst/>
                <a:latin typeface="Calibri"/>
                <a:ea typeface="Calibri"/>
                <a:cs typeface="Calibri"/>
                <a:sym typeface="Calibri"/>
              </a:rPr>
              <a:t>Ogni livello contiene delle frasi che iniziano con “</a:t>
            </a:r>
            <a:r>
              <a:rPr lang="it-IT" sz="1200" b="1" i="0" u="none" strike="noStrike" cap="none" dirty="0">
                <a:solidFill>
                  <a:schemeClr val="dk1"/>
                </a:solidFill>
                <a:effectLst/>
                <a:latin typeface="Calibri"/>
                <a:ea typeface="Calibri"/>
                <a:cs typeface="Calibri"/>
                <a:sym typeface="Calibri"/>
              </a:rPr>
              <a:t>Sono in grado di…”</a:t>
            </a:r>
            <a:r>
              <a:rPr lang="it-IT" sz="1200" b="0" i="0" u="none" strike="noStrike" cap="none" dirty="0">
                <a:solidFill>
                  <a:schemeClr val="dk1"/>
                </a:solidFill>
                <a:effectLst/>
                <a:latin typeface="Calibri"/>
                <a:ea typeface="Calibri"/>
                <a:cs typeface="Calibri"/>
                <a:sym typeface="Calibri"/>
              </a:rPr>
              <a:t> che descrivono ciò che la persona con quel livello di competenza è in grado di fare.</a:t>
            </a:r>
          </a:p>
          <a:p>
            <a:br>
              <a:rPr lang="it-IT" sz="1200" b="0" i="0" u="none" strike="noStrike" cap="none" dirty="0">
                <a:solidFill>
                  <a:schemeClr val="dk1"/>
                </a:solidFill>
                <a:effectLst/>
                <a:latin typeface="Calibri"/>
                <a:ea typeface="Calibri"/>
                <a:cs typeface="Calibri"/>
                <a:sym typeface="Calibri"/>
              </a:rPr>
            </a:br>
            <a:r>
              <a:rPr lang="it-IT" sz="1200" b="0" i="0" u="none" strike="noStrike" cap="none" dirty="0">
                <a:solidFill>
                  <a:schemeClr val="dk1"/>
                </a:solidFill>
                <a:effectLst/>
                <a:latin typeface="Calibri"/>
                <a:ea typeface="Calibri"/>
                <a:cs typeface="Calibri"/>
                <a:sym typeface="Calibri"/>
              </a:rPr>
              <a:t> Esempi:</a:t>
            </a:r>
          </a:p>
          <a:p>
            <a:pPr lvl="0"/>
            <a:r>
              <a:rPr lang="it-IT" sz="1200" b="0" i="0" u="none" strike="noStrike" cap="none" dirty="0">
                <a:solidFill>
                  <a:schemeClr val="dk1"/>
                </a:solidFill>
                <a:effectLst/>
                <a:latin typeface="Calibri"/>
                <a:ea typeface="Calibri"/>
                <a:cs typeface="Calibri"/>
                <a:sym typeface="Calibri"/>
              </a:rPr>
              <a:t>Livello 1: “sono in grado di trovare dati, informazioni e contenuti attraverso una semplice ricerca in ambienti digitali.”</a:t>
            </a:r>
          </a:p>
          <a:p>
            <a:pPr lvl="0"/>
            <a:r>
              <a:rPr lang="it-IT" sz="1200" b="0" i="0" u="none" strike="noStrike" cap="none" dirty="0">
                <a:solidFill>
                  <a:schemeClr val="dk1"/>
                </a:solidFill>
                <a:effectLst/>
                <a:latin typeface="Calibri"/>
                <a:ea typeface="Calibri"/>
                <a:cs typeface="Calibri"/>
                <a:sym typeface="Calibri"/>
              </a:rPr>
              <a:t>Livello 5: “soddisfare i fabbisogni informativi e valutare le fonti.”</a:t>
            </a:r>
          </a:p>
          <a:p>
            <a:r>
              <a:rPr lang="it-IT" sz="1200" b="1" i="0" u="none" strike="noStrike" cap="none" dirty="0">
                <a:solidFill>
                  <a:schemeClr val="dk1"/>
                </a:solidFill>
                <a:effectLst/>
                <a:latin typeface="Calibri"/>
                <a:ea typeface="Calibri"/>
                <a:cs typeface="Calibri"/>
                <a:sym typeface="Calibri"/>
              </a:rPr>
              <a:t>Dimensione 4: Esempi di conoscenze, abilità e attitudini</a:t>
            </a:r>
            <a:endParaRPr lang="it-IT" sz="1200" b="0" i="0" u="none" strike="noStrike" cap="none" dirty="0">
              <a:solidFill>
                <a:schemeClr val="dk1"/>
              </a:solidFill>
              <a:effectLst/>
              <a:latin typeface="Calibri"/>
              <a:ea typeface="Calibri"/>
              <a:cs typeface="Calibri"/>
              <a:sym typeface="Calibri"/>
            </a:endParaRPr>
          </a:p>
          <a:p>
            <a:r>
              <a:rPr lang="it-IT" sz="1200" b="0" i="0" u="none" strike="noStrike" cap="none" dirty="0">
                <a:solidFill>
                  <a:schemeClr val="dk1"/>
                </a:solidFill>
                <a:effectLst/>
                <a:latin typeface="Calibri"/>
                <a:ea typeface="Calibri"/>
                <a:cs typeface="Calibri"/>
                <a:sym typeface="Calibri"/>
              </a:rPr>
              <a:t>Questa sezione fornisce degli </a:t>
            </a:r>
            <a:r>
              <a:rPr lang="it-IT" sz="1200" b="1" i="0" u="none" strike="noStrike" cap="none" dirty="0">
                <a:solidFill>
                  <a:schemeClr val="dk1"/>
                </a:solidFill>
                <a:effectLst/>
                <a:latin typeface="Calibri"/>
                <a:ea typeface="Calibri"/>
                <a:cs typeface="Calibri"/>
                <a:sym typeface="Calibri"/>
              </a:rPr>
              <a:t>esempi pratici</a:t>
            </a:r>
            <a:r>
              <a:rPr lang="it-IT" sz="1200" b="0" i="0" u="none" strike="noStrike" cap="none" dirty="0">
                <a:solidFill>
                  <a:schemeClr val="dk1"/>
                </a:solidFill>
                <a:effectLst/>
                <a:latin typeface="Calibri"/>
                <a:ea typeface="Calibri"/>
                <a:cs typeface="Calibri"/>
                <a:sym typeface="Calibri"/>
              </a:rPr>
              <a:t> collegati al livello precedente. È suddivisa in:</a:t>
            </a:r>
          </a:p>
          <a:p>
            <a:pPr lvl="0"/>
            <a:r>
              <a:rPr lang="it-IT" sz="1200" b="1" i="0" u="none" strike="noStrike" cap="none" dirty="0">
                <a:solidFill>
                  <a:schemeClr val="dk1"/>
                </a:solidFill>
                <a:effectLst/>
                <a:latin typeface="Calibri"/>
                <a:ea typeface="Calibri"/>
                <a:cs typeface="Calibri"/>
                <a:sym typeface="Calibri"/>
              </a:rPr>
              <a:t>conoscenze </a:t>
            </a:r>
            <a:r>
              <a:rPr lang="it-IT" sz="1200" b="0" i="0" u="none" strike="noStrike" cap="none" dirty="0">
                <a:solidFill>
                  <a:schemeClr val="dk1"/>
                </a:solidFill>
                <a:effectLst/>
                <a:latin typeface="Calibri"/>
                <a:ea typeface="Calibri"/>
                <a:cs typeface="Calibri"/>
                <a:sym typeface="Calibri"/>
              </a:rPr>
              <a:t> (ad es., “Sa che alcuni contenuti online presenti nei risultati di una ricerca potrebbero non essere ad accesso aperto o liberamente disponibili e potrebbero richiedere un pagamento o la sottoscrizione di un servizio per accedervi..”);</a:t>
            </a:r>
          </a:p>
          <a:p>
            <a:pPr lvl="0"/>
            <a:r>
              <a:rPr lang="it-IT" sz="1200" b="1" i="0" u="none" strike="noStrike" cap="none" dirty="0">
                <a:solidFill>
                  <a:schemeClr val="dk1"/>
                </a:solidFill>
                <a:effectLst/>
                <a:latin typeface="Calibri"/>
                <a:ea typeface="Calibri"/>
                <a:cs typeface="Calibri"/>
                <a:sym typeface="Calibri"/>
              </a:rPr>
              <a:t>abilità</a:t>
            </a:r>
            <a:r>
              <a:rPr lang="it-IT" sz="1200" b="0" i="0" u="none" strike="noStrike" cap="none" dirty="0">
                <a:solidFill>
                  <a:schemeClr val="dk1"/>
                </a:solidFill>
                <a:effectLst/>
                <a:latin typeface="Calibri"/>
                <a:ea typeface="Calibri"/>
                <a:cs typeface="Calibri"/>
                <a:sym typeface="Calibri"/>
              </a:rPr>
              <a:t> (ad es., “in grado di scegliere il motore di ricerca che maggiormente soddisfa le proprie esigenze informative dato che motori di ricerca diversi possono fornire risultati diversi anche per la stessa ricerca.”),</a:t>
            </a:r>
          </a:p>
          <a:p>
            <a:pPr lvl="0"/>
            <a:r>
              <a:rPr lang="it-IT" sz="1200" b="1" i="0" u="none" strike="noStrike" cap="none" dirty="0">
                <a:solidFill>
                  <a:schemeClr val="dk1"/>
                </a:solidFill>
                <a:effectLst/>
                <a:latin typeface="Calibri"/>
                <a:ea typeface="Calibri"/>
                <a:cs typeface="Calibri"/>
                <a:sym typeface="Calibri"/>
              </a:rPr>
              <a:t>atteggiamenti</a:t>
            </a:r>
            <a:r>
              <a:rPr lang="it-IT" sz="1200" b="0" i="0" u="none" strike="noStrike" cap="none" dirty="0">
                <a:solidFill>
                  <a:schemeClr val="dk1"/>
                </a:solidFill>
                <a:effectLst/>
                <a:latin typeface="Calibri"/>
                <a:ea typeface="Calibri"/>
                <a:cs typeface="Calibri"/>
                <a:sym typeface="Calibri"/>
              </a:rPr>
              <a:t> (ad es., “Evita consapevolmente le distrazioni e mira ad evitare il sovraccarico di informazioni quando accede e naviga nelle informazioni, nei dati e nei contenuti.”)</a:t>
            </a:r>
          </a:p>
          <a:p>
            <a:r>
              <a:rPr lang="it-IT" sz="1200" b="0" i="0" u="none" strike="noStrike" cap="none" dirty="0">
                <a:solidFill>
                  <a:schemeClr val="dk1"/>
                </a:solidFill>
                <a:effectLst/>
                <a:latin typeface="Calibri"/>
                <a:ea typeface="Calibri"/>
                <a:cs typeface="Calibri"/>
                <a:sym typeface="Calibri"/>
              </a:rPr>
              <a:t>Così facendo è possibile dare maggiore concretezza alle definizioni, mostrando alle e ai discenti cosa sono in grado di fare e come dovrebbero approcciare le informazioni digitali in maniera responsabile. </a:t>
            </a:r>
          </a:p>
          <a:p>
            <a:r>
              <a:rPr lang="it-IT" sz="1200" b="1" i="0" u="none" strike="noStrike" cap="none" dirty="0">
                <a:solidFill>
                  <a:schemeClr val="dk1"/>
                </a:solidFill>
                <a:effectLst/>
                <a:latin typeface="Calibri"/>
                <a:ea typeface="Calibri"/>
                <a:cs typeface="Calibri"/>
                <a:sym typeface="Calibri"/>
              </a:rPr>
              <a:t>Colonna di destra – Dimensione 5: casi d’uso</a:t>
            </a:r>
            <a:endParaRPr lang="it-IT" sz="1200" b="0" i="0" u="none" strike="noStrike" cap="none" dirty="0">
              <a:solidFill>
                <a:schemeClr val="dk1"/>
              </a:solidFill>
              <a:effectLst/>
              <a:latin typeface="Calibri"/>
              <a:ea typeface="Calibri"/>
              <a:cs typeface="Calibri"/>
              <a:sym typeface="Calibri"/>
            </a:endParaRPr>
          </a:p>
          <a:p>
            <a:r>
              <a:rPr lang="it-IT" sz="1200" b="0" i="0" u="none" strike="noStrike" cap="none" dirty="0">
                <a:solidFill>
                  <a:schemeClr val="dk1"/>
                </a:solidFill>
                <a:effectLst/>
                <a:latin typeface="Calibri"/>
                <a:ea typeface="Calibri"/>
                <a:cs typeface="Calibri"/>
                <a:sym typeface="Calibri"/>
              </a:rPr>
              <a:t>La colonna finale mostra degli </a:t>
            </a:r>
            <a:r>
              <a:rPr lang="it-IT" sz="1200" b="1" i="0" u="none" strike="noStrike" cap="none" dirty="0">
                <a:solidFill>
                  <a:schemeClr val="dk1"/>
                </a:solidFill>
                <a:effectLst/>
                <a:latin typeface="Calibri"/>
                <a:ea typeface="Calibri"/>
                <a:cs typeface="Calibri"/>
                <a:sym typeface="Calibri"/>
              </a:rPr>
              <a:t>scenari reali</a:t>
            </a:r>
            <a:r>
              <a:rPr lang="it-IT" sz="1200" b="0" i="0" u="none" strike="noStrike" cap="none" dirty="0">
                <a:solidFill>
                  <a:schemeClr val="dk1"/>
                </a:solidFill>
                <a:effectLst/>
                <a:latin typeface="Calibri"/>
                <a:ea typeface="Calibri"/>
                <a:cs typeface="Calibri"/>
                <a:sym typeface="Calibri"/>
              </a:rPr>
              <a:t> in cui queste competenze si applicano.</a:t>
            </a:r>
          </a:p>
          <a:p>
            <a:r>
              <a:rPr lang="it-IT" sz="1200" b="0" i="0" u="none" strike="noStrike" cap="none" dirty="0">
                <a:solidFill>
                  <a:schemeClr val="dk1"/>
                </a:solidFill>
                <a:effectLst/>
                <a:latin typeface="Calibri"/>
                <a:ea typeface="Calibri"/>
                <a:cs typeface="Calibri"/>
                <a:sym typeface="Calibri"/>
              </a:rPr>
              <a:t>Tali esempi illustrano in che modo le competenze digitali vengono usate nella vita di ogni giorno, rendendo questo quadro maggiormente spendibile e affidabile. </a:t>
            </a:r>
          </a:p>
          <a:p>
            <a:pPr marL="0" lvl="0" indent="0" algn="l" rtl="0">
              <a:lnSpc>
                <a:spcPct val="100000"/>
              </a:lnSpc>
              <a:spcBef>
                <a:spcPts val="1200"/>
              </a:spcBef>
              <a:spcAft>
                <a:spcPts val="0"/>
              </a:spcAft>
              <a:buNone/>
            </a:pPr>
            <a:endParaRPr dirty="0"/>
          </a:p>
        </p:txBody>
      </p:sp>
      <p:sp>
        <p:nvSpPr>
          <p:cNvPr id="272" name="Google Shape;272;g329f623bc3f_0_4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329f623bc3f_0_46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r>
              <a:rPr lang="it-IT" sz="1200" b="0" i="0" u="none" strike="noStrike" cap="none" dirty="0">
                <a:solidFill>
                  <a:schemeClr val="dk1"/>
                </a:solidFill>
                <a:effectLst/>
                <a:latin typeface="Calibri"/>
                <a:ea typeface="Calibri"/>
                <a:cs typeface="Calibri"/>
                <a:sym typeface="Calibri"/>
              </a:rPr>
              <a:t>Questa diapositiva prende in esame la competenza 2.2, legata all’area della Comunicazione e della collaborazione. Ci aiuta a capire in che modo le competenze di condivisione possono essere sviluppate – dal riconoscere gli strumenti di base alla creazione di soluzioni per attività collaborative complesse in ambiente digitale. Ci mostra in che modo queste competenze si applicano nella vita di ogni giorno come la pianificazione di eventi o progetti scolastici, e sottolinea l’importanza dei principi etici nella condivisione – citazione delle fonti, rispetto della privacy ed evitare la disinformazione. Nello specifico, consiste nel comunicare in maniera responsabile ed efficace. </a:t>
            </a:r>
          </a:p>
          <a:p>
            <a:r>
              <a:rPr lang="it-IT" sz="1200" b="0" i="0" u="none" strike="noStrike" cap="none" dirty="0">
                <a:solidFill>
                  <a:schemeClr val="dk1"/>
                </a:solidFill>
                <a:effectLst/>
                <a:latin typeface="Calibri"/>
                <a:ea typeface="Calibri"/>
                <a:cs typeface="Calibri"/>
                <a:sym typeface="Calibri"/>
              </a:rPr>
              <a:t>Qui l’attenzione viene posta sulla capacità di condividere dati, informazioni e contenuti digitali in maniera appropriata utilizzando le tecnologie digitali e farlo in modo etico, utilizzando correttamente citazioni e attribuzioni. </a:t>
            </a:r>
          </a:p>
          <a:p>
            <a:r>
              <a:rPr lang="it-IT" sz="1200" b="0" i="0" u="none" strike="noStrike" cap="none" dirty="0">
                <a:solidFill>
                  <a:schemeClr val="dk1"/>
                </a:solidFill>
                <a:effectLst/>
                <a:latin typeface="Calibri"/>
                <a:ea typeface="Calibri"/>
                <a:cs typeface="Calibri"/>
                <a:sym typeface="Calibri"/>
              </a:rPr>
              <a:t>→ Colonna di sinistra – Panoramica della competenza</a:t>
            </a:r>
          </a:p>
          <a:p>
            <a:r>
              <a:rPr lang="it-IT" sz="1200" b="0" i="0" u="none" strike="noStrike" cap="none" dirty="0">
                <a:solidFill>
                  <a:schemeClr val="dk1"/>
                </a:solidFill>
                <a:effectLst/>
                <a:latin typeface="Calibri"/>
                <a:ea typeface="Calibri"/>
                <a:cs typeface="Calibri"/>
                <a:sym typeface="Calibri"/>
              </a:rPr>
              <a:t>Dimensione 1: L’area di competenza è Comunicazione e Collaborazione </a:t>
            </a:r>
          </a:p>
          <a:p>
            <a:r>
              <a:rPr lang="it-IT" sz="1200" b="0" i="0" u="none" strike="noStrike" cap="none" dirty="0">
                <a:solidFill>
                  <a:schemeClr val="dk1"/>
                </a:solidFill>
                <a:effectLst/>
                <a:latin typeface="Calibri"/>
                <a:ea typeface="Calibri"/>
                <a:cs typeface="Calibri"/>
                <a:sym typeface="Calibri"/>
              </a:rPr>
              <a:t>Dimensione 2: Questa competenza (2.2) fa riferimento al modo in cui le e gli utenti condividono le informazioni digitali e agiscono da intermediari, assicurando la corretta attribuzione nella condivisione dei contenuti. </a:t>
            </a:r>
          </a:p>
          <a:p>
            <a:r>
              <a:rPr lang="it-IT" sz="1200" b="0" i="0" u="none" strike="noStrike" cap="none" dirty="0">
                <a:solidFill>
                  <a:schemeClr val="dk1"/>
                </a:solidFill>
                <a:effectLst/>
                <a:latin typeface="Calibri"/>
                <a:ea typeface="Calibri"/>
                <a:cs typeface="Calibri"/>
                <a:sym typeface="Calibri"/>
              </a:rPr>
              <a:t>→ Colonna centrale – Dimensione 3: Livello di padronanza</a:t>
            </a:r>
          </a:p>
          <a:p>
            <a:r>
              <a:rPr lang="it-IT" sz="1200" b="0" i="0" u="none" strike="noStrike" cap="none" dirty="0">
                <a:solidFill>
                  <a:schemeClr val="dk1"/>
                </a:solidFill>
                <a:effectLst/>
                <a:latin typeface="Calibri"/>
                <a:ea typeface="Calibri"/>
                <a:cs typeface="Calibri"/>
                <a:sym typeface="Calibri"/>
              </a:rPr>
              <a:t>Questa sezione mostra il livello di avanzamento nello sviluppo delle competenze digitale in relazione agli otto livelli di padronanza. </a:t>
            </a:r>
          </a:p>
          <a:p>
            <a:r>
              <a:rPr lang="it-IT" sz="1200" b="0" i="0" u="none" strike="noStrike" cap="none" dirty="0">
                <a:solidFill>
                  <a:schemeClr val="dk1"/>
                </a:solidFill>
                <a:effectLst/>
                <a:latin typeface="Calibri"/>
                <a:ea typeface="Calibri"/>
                <a:cs typeface="Calibri"/>
                <a:sym typeface="Calibri"/>
              </a:rPr>
              <a:t>Livelli 1–2 (Base):</a:t>
            </a:r>
          </a:p>
          <a:p>
            <a:r>
              <a:rPr lang="it-IT" sz="1200" b="0" i="0" u="none" strike="noStrike" cap="none" dirty="0">
                <a:solidFill>
                  <a:schemeClr val="dk1"/>
                </a:solidFill>
                <a:effectLst/>
                <a:latin typeface="Calibri"/>
                <a:ea typeface="Calibri"/>
                <a:cs typeface="Calibri"/>
                <a:sym typeface="Calibri"/>
              </a:rPr>
              <a:t>L’utente è in grado di riconoscere semplici tecnologie digitali appropriate per condividere dati, informazioni e contenuti digitali;</a:t>
            </a:r>
          </a:p>
          <a:p>
            <a:r>
              <a:rPr lang="it-IT" sz="1200" b="0" i="0" u="none" strike="noStrike" cap="none" dirty="0">
                <a:solidFill>
                  <a:schemeClr val="dk1"/>
                </a:solidFill>
                <a:effectLst/>
                <a:latin typeface="Calibri"/>
                <a:ea typeface="Calibri"/>
                <a:cs typeface="Calibri"/>
                <a:sym typeface="Calibri"/>
              </a:rPr>
              <a:t>Livelli 3–4 (Intermedio):</a:t>
            </a:r>
          </a:p>
          <a:p>
            <a:r>
              <a:rPr lang="it-IT" sz="1200" b="0" i="0" u="none" strike="noStrike" cap="none" dirty="0">
                <a:solidFill>
                  <a:schemeClr val="dk1"/>
                </a:solidFill>
                <a:effectLst/>
                <a:latin typeface="Calibri"/>
                <a:ea typeface="Calibri"/>
                <a:cs typeface="Calibri"/>
                <a:sym typeface="Calibri"/>
              </a:rPr>
              <a:t>L’utente è in grado di spiegare come agire da intermediari per condividere informazioni e contenuti attraverso le tecnologie digitali;.</a:t>
            </a:r>
          </a:p>
          <a:p>
            <a:r>
              <a:rPr lang="it-IT" sz="1200" b="0" i="0" u="none" strike="noStrike" cap="none" dirty="0">
                <a:solidFill>
                  <a:schemeClr val="dk1"/>
                </a:solidFill>
                <a:effectLst/>
                <a:latin typeface="Calibri"/>
                <a:ea typeface="Calibri"/>
                <a:cs typeface="Calibri"/>
                <a:sym typeface="Calibri"/>
              </a:rPr>
              <a:t>Livelli 5–6 (Avanzato):</a:t>
            </a:r>
          </a:p>
          <a:p>
            <a:r>
              <a:rPr lang="it-IT" sz="1200" b="0" i="0" u="none" strike="noStrike" cap="none" dirty="0">
                <a:solidFill>
                  <a:schemeClr val="dk1"/>
                </a:solidFill>
                <a:effectLst/>
                <a:latin typeface="Calibri"/>
                <a:ea typeface="Calibri"/>
                <a:cs typeface="Calibri"/>
                <a:sym typeface="Calibri"/>
              </a:rPr>
              <a:t>L’utente è in grado di condividere dati, informazioni e contenuti digitali attraverso svariati strumenti digitali, variare l’utilizzo delle prassi di riferimento e di attribuzione più appropriate.</a:t>
            </a:r>
          </a:p>
          <a:p>
            <a:r>
              <a:rPr lang="it-IT" sz="1200" b="0" i="0" u="none" strike="noStrike" cap="none" dirty="0">
                <a:solidFill>
                  <a:schemeClr val="dk1"/>
                </a:solidFill>
                <a:effectLst/>
                <a:latin typeface="Calibri"/>
                <a:ea typeface="Calibri"/>
                <a:cs typeface="Calibri"/>
                <a:sym typeface="Calibri"/>
              </a:rPr>
              <a:t>Livelli 7–8 (Altamente specializzato):</a:t>
            </a:r>
          </a:p>
          <a:p>
            <a:r>
              <a:rPr lang="it-IT" sz="1200" b="0" i="0" u="none" strike="noStrike" cap="none" dirty="0">
                <a:solidFill>
                  <a:schemeClr val="dk1"/>
                </a:solidFill>
                <a:effectLst/>
                <a:latin typeface="Calibri"/>
                <a:ea typeface="Calibri"/>
                <a:cs typeface="Calibri"/>
                <a:sym typeface="Calibri"/>
              </a:rPr>
              <a:t>L’utente è in grado di creare soluzioni per problemi complessi con definizione limitata, inerenti alla condivisione di informazioni attraverso le tecnologie digitali.</a:t>
            </a:r>
          </a:p>
          <a:p>
            <a:r>
              <a:rPr lang="it-IT" sz="1200" b="0" i="0" u="none" strike="noStrike" cap="none" dirty="0">
                <a:solidFill>
                  <a:schemeClr val="dk1"/>
                </a:solidFill>
                <a:effectLst/>
                <a:latin typeface="Calibri"/>
                <a:ea typeface="Calibri"/>
                <a:cs typeface="Calibri"/>
                <a:sym typeface="Calibri"/>
              </a:rPr>
              <a:t>→ Colonna di destra – Dimensione 4: esempi di conoscenze, abilità e attitudini</a:t>
            </a:r>
          </a:p>
          <a:p>
            <a:r>
              <a:rPr lang="it-IT" sz="1200" b="0" i="0" u="none" strike="noStrike" cap="none" dirty="0">
                <a:solidFill>
                  <a:schemeClr val="dk1"/>
                </a:solidFill>
                <a:effectLst/>
                <a:latin typeface="Calibri"/>
                <a:ea typeface="Calibri"/>
                <a:cs typeface="Calibri"/>
                <a:sym typeface="Calibri"/>
              </a:rPr>
              <a:t>Questa sezione conferisce una dimensione pratica a ciascun livello ed è suddivisa in tre parti: </a:t>
            </a:r>
          </a:p>
          <a:p>
            <a:r>
              <a:rPr lang="it-IT" sz="1200" b="0" i="0" u="none" strike="noStrike" cap="none" dirty="0">
                <a:solidFill>
                  <a:schemeClr val="dk1"/>
                </a:solidFill>
                <a:effectLst/>
                <a:latin typeface="Calibri"/>
                <a:ea typeface="Calibri"/>
                <a:cs typeface="Calibri"/>
                <a:sym typeface="Calibri"/>
              </a:rPr>
              <a:t>Conoscenze:</a:t>
            </a:r>
          </a:p>
          <a:p>
            <a:r>
              <a:rPr lang="it-IT" sz="1200" b="0" i="0" u="none" strike="noStrike" cap="none" dirty="0">
                <a:solidFill>
                  <a:schemeClr val="dk1"/>
                </a:solidFill>
                <a:effectLst/>
                <a:latin typeface="Calibri"/>
                <a:ea typeface="Calibri"/>
                <a:cs typeface="Calibri"/>
                <a:sym typeface="Calibri"/>
              </a:rPr>
              <a:t>Essere consapevoli che la condivisione di video o immagini può avere delle conseguenze legali o conoscere il ruolo di moderatore online ai fini della gestione etica dei contenuti digitali. </a:t>
            </a:r>
          </a:p>
          <a:p>
            <a:r>
              <a:rPr lang="it-IT" sz="1200" b="0" i="0" u="none" strike="noStrike" cap="none" dirty="0">
                <a:solidFill>
                  <a:schemeClr val="dk1"/>
                </a:solidFill>
                <a:effectLst/>
                <a:latin typeface="Calibri"/>
                <a:ea typeface="Calibri"/>
                <a:cs typeface="Calibri"/>
                <a:sym typeface="Calibri"/>
              </a:rPr>
              <a:t>Abilità:</a:t>
            </a:r>
          </a:p>
          <a:p>
            <a:r>
              <a:rPr lang="it-IT" sz="1200" b="0" i="0" u="none" strike="noStrike" cap="none" dirty="0">
                <a:solidFill>
                  <a:schemeClr val="dk1"/>
                </a:solidFill>
                <a:effectLst/>
                <a:latin typeface="Calibri"/>
                <a:ea typeface="Calibri"/>
                <a:cs typeface="Calibri"/>
                <a:sym typeface="Calibri"/>
              </a:rPr>
              <a:t>È collegata all’utilizzo di smartphone, piattaforme cloud o strumenti di videoconferenza in modo efficace per condividere i dati in modo efficace – rispettando la privacy, il pubblico e lo scopo. </a:t>
            </a:r>
          </a:p>
          <a:p>
            <a:r>
              <a:rPr lang="it-IT" sz="1200" b="0" i="0" u="none" strike="noStrike" cap="none" dirty="0">
                <a:solidFill>
                  <a:schemeClr val="dk1"/>
                </a:solidFill>
                <a:effectLst/>
                <a:latin typeface="Calibri"/>
                <a:ea typeface="Calibri"/>
                <a:cs typeface="Calibri"/>
                <a:sym typeface="Calibri"/>
              </a:rPr>
              <a:t>Attitudini:</a:t>
            </a:r>
          </a:p>
          <a:p>
            <a:r>
              <a:rPr lang="it-IT" sz="1200" b="0" i="0" u="none" strike="noStrike" cap="none" dirty="0">
                <a:solidFill>
                  <a:schemeClr val="dk1"/>
                </a:solidFill>
                <a:effectLst/>
                <a:latin typeface="Calibri"/>
                <a:ea typeface="Calibri"/>
                <a:cs typeface="Calibri"/>
                <a:sym typeface="Calibri"/>
              </a:rPr>
              <a:t>Incoraggiare dei comportamenti etici come citare le fonti originali, evitare la disinformazione e rispettare le preferenze delle persone riguardo all’esposizione digitale. </a:t>
            </a:r>
          </a:p>
          <a:p>
            <a:r>
              <a:rPr lang="it-IT" sz="1200" b="0" i="0" u="none" strike="noStrike" cap="none" dirty="0">
                <a:solidFill>
                  <a:schemeClr val="dk1"/>
                </a:solidFill>
                <a:effectLst/>
                <a:latin typeface="Calibri"/>
                <a:ea typeface="Calibri"/>
                <a:cs typeface="Calibri"/>
                <a:sym typeface="Calibri"/>
              </a:rPr>
              <a:t>→ Colonna di destra – Dimensione 5: casi d’uso</a:t>
            </a:r>
          </a:p>
          <a:p>
            <a:r>
              <a:rPr lang="it-IT" sz="1200" b="0" i="0" u="none" strike="noStrike" cap="none" dirty="0">
                <a:solidFill>
                  <a:schemeClr val="dk1"/>
                </a:solidFill>
                <a:effectLst/>
                <a:latin typeface="Calibri"/>
                <a:ea typeface="Calibri"/>
                <a:cs typeface="Calibri"/>
                <a:sym typeface="Calibri"/>
              </a:rPr>
              <a:t>Sono forniti due diversi scenari:</a:t>
            </a:r>
          </a:p>
          <a:p>
            <a:pPr lvl="0"/>
            <a:r>
              <a:rPr lang="it-IT" sz="1200" b="0" i="0" u="none" strike="noStrike" cap="none" dirty="0">
                <a:solidFill>
                  <a:schemeClr val="dk1"/>
                </a:solidFill>
                <a:effectLst/>
                <a:latin typeface="Calibri"/>
                <a:ea typeface="Calibri"/>
                <a:cs typeface="Calibri"/>
                <a:sym typeface="Calibri"/>
              </a:rPr>
              <a:t>scenario di occupazione – organizzare un evento. Prevede l’utilizzo di uno spazio di archiviazione e dispositivi mobili per coordinare la preparazione dell’evento e condividere l’agenda digitale in maniera efficace coi membri del gruppo di lavoro;</a:t>
            </a:r>
          </a:p>
          <a:p>
            <a:pPr lvl="0"/>
            <a:r>
              <a:rPr lang="it-IT" sz="1200" b="0" i="0" u="none" strike="noStrike" cap="none" dirty="0">
                <a:solidFill>
                  <a:schemeClr val="dk1"/>
                </a:solidFill>
                <a:effectLst/>
                <a:latin typeface="Calibri"/>
                <a:ea typeface="Calibri"/>
                <a:cs typeface="Calibri"/>
                <a:sym typeface="Calibri"/>
              </a:rPr>
              <a:t>scenario di apprendimento – attività di gruppo. Sottolinea l’uso di strumenti come Dropbox o Google Drive per collaborare e pone l’accento sulla condivisione rispettosa e precisa di materiale didattico tra studenti. </a:t>
            </a:r>
          </a:p>
          <a:p>
            <a:r>
              <a:rPr lang="it-IT" sz="1200" b="0" i="0" u="none" strike="noStrike" cap="none" dirty="0">
                <a:solidFill>
                  <a:schemeClr val="dk1"/>
                </a:solidFill>
                <a:effectLst/>
                <a:latin typeface="Calibri"/>
                <a:ea typeface="Calibri"/>
                <a:cs typeface="Calibri"/>
                <a:sym typeface="Calibri"/>
              </a:rPr>
              <a:t> </a:t>
            </a:r>
          </a:p>
          <a:p>
            <a:pPr marL="0" lvl="0" indent="0" algn="l" rtl="0">
              <a:lnSpc>
                <a:spcPct val="100000"/>
              </a:lnSpc>
              <a:spcBef>
                <a:spcPts val="0"/>
              </a:spcBef>
              <a:spcAft>
                <a:spcPts val="0"/>
              </a:spcAft>
              <a:buSzPts val="1400"/>
              <a:buNone/>
            </a:pPr>
            <a:endParaRPr dirty="0"/>
          </a:p>
        </p:txBody>
      </p:sp>
      <p:sp>
        <p:nvSpPr>
          <p:cNvPr id="283" name="Google Shape;283;g329f623bc3f_0_46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g329f623bc3f_0_47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r>
              <a:rPr lang="it-IT" sz="1200" b="0" i="0" u="none" strike="noStrike" cap="none" dirty="0">
                <a:solidFill>
                  <a:schemeClr val="dk1"/>
                </a:solidFill>
                <a:effectLst/>
                <a:latin typeface="Calibri"/>
                <a:ea typeface="Calibri"/>
                <a:cs typeface="Calibri"/>
                <a:sym typeface="Calibri"/>
              </a:rPr>
              <a:t>Questa diapositiva prende in esame il modo in cui le e gli utenti possono passare dal combinare insieme dei semplici elementi digitali al creare dei prodotti digitali completamente nuovi – sia che si tratti di una presentazione, di una guida o di contenuti creativi. Non consiste solo nel modificare, ma anche nel migliorare, integrare e garantire che ciò che produciamo sia rilevante ed abbia un impatto sugli ambienti digitali. Quest’area di competenza è incentrata sulla capacità di </a:t>
            </a:r>
            <a:r>
              <a:rPr lang="it-IT" sz="1200" b="1" i="0" u="none" strike="noStrike" cap="none" dirty="0">
                <a:solidFill>
                  <a:schemeClr val="dk1"/>
                </a:solidFill>
                <a:effectLst/>
                <a:latin typeface="Calibri"/>
                <a:ea typeface="Calibri"/>
                <a:cs typeface="Calibri"/>
                <a:sym typeface="Calibri"/>
              </a:rPr>
              <a:t>modificare, rifinire e integrare i contenuti digitali esistenti </a:t>
            </a:r>
            <a:r>
              <a:rPr lang="it-IT" sz="1200" b="0" i="0" u="none" strike="noStrike" cap="none" dirty="0">
                <a:solidFill>
                  <a:schemeClr val="dk1"/>
                </a:solidFill>
                <a:effectLst/>
                <a:latin typeface="Calibri"/>
                <a:ea typeface="Calibri"/>
                <a:cs typeface="Calibri"/>
                <a:sym typeface="Calibri"/>
              </a:rPr>
              <a:t>per produrre qualcosa di nuovo, originale e significativo a scopo personale, educativo o professionale. </a:t>
            </a:r>
          </a:p>
          <a:p>
            <a:r>
              <a:rPr lang="it-IT" sz="1200" b="1" i="0" u="none" strike="noStrike" cap="none" dirty="0">
                <a:solidFill>
                  <a:schemeClr val="dk1"/>
                </a:solidFill>
                <a:effectLst/>
                <a:latin typeface="Calibri"/>
                <a:ea typeface="Calibri"/>
                <a:cs typeface="Calibri"/>
                <a:sym typeface="Calibri"/>
              </a:rPr>
              <a:t>Colonna di sinistra – Panoramica della competenza </a:t>
            </a:r>
            <a:endParaRPr lang="it-IT" sz="1200" b="0" i="0" u="none" strike="noStrike" cap="none" dirty="0">
              <a:solidFill>
                <a:schemeClr val="dk1"/>
              </a:solidFill>
              <a:effectLst/>
              <a:latin typeface="Calibri"/>
              <a:ea typeface="Calibri"/>
              <a:cs typeface="Calibri"/>
              <a:sym typeface="Calibri"/>
            </a:endParaRPr>
          </a:p>
          <a:p>
            <a:pPr lvl="0"/>
            <a:r>
              <a:rPr lang="it-IT" sz="1200" b="1" i="0" u="none" strike="noStrike" cap="none" dirty="0">
                <a:solidFill>
                  <a:schemeClr val="dk1"/>
                </a:solidFill>
                <a:effectLst/>
                <a:latin typeface="Calibri"/>
                <a:ea typeface="Calibri"/>
                <a:cs typeface="Calibri"/>
                <a:sym typeface="Calibri"/>
              </a:rPr>
              <a:t>Dimensione 1</a:t>
            </a:r>
            <a:r>
              <a:rPr lang="it-IT" sz="1200" b="0" i="0" u="none" strike="noStrike" cap="none" dirty="0">
                <a:solidFill>
                  <a:schemeClr val="dk1"/>
                </a:solidFill>
                <a:effectLst/>
                <a:latin typeface="Calibri"/>
                <a:ea typeface="Calibri"/>
                <a:cs typeface="Calibri"/>
                <a:sym typeface="Calibri"/>
              </a:rPr>
              <a:t>: L’area di competenza è </a:t>
            </a:r>
            <a:r>
              <a:rPr lang="it-IT" sz="1200" b="1" i="0" u="none" strike="noStrike" cap="none" dirty="0">
                <a:solidFill>
                  <a:schemeClr val="dk1"/>
                </a:solidFill>
                <a:effectLst/>
                <a:latin typeface="Calibri"/>
                <a:ea typeface="Calibri"/>
                <a:cs typeface="Calibri"/>
                <a:sym typeface="Calibri"/>
              </a:rPr>
              <a:t>Creazione di contenuti digitali</a:t>
            </a:r>
            <a:r>
              <a:rPr lang="it-IT" sz="1200" b="0" i="0" u="none" strike="noStrike" cap="none" dirty="0">
                <a:solidFill>
                  <a:schemeClr val="dk1"/>
                </a:solidFill>
                <a:effectLst/>
                <a:latin typeface="Calibri"/>
                <a:ea typeface="Calibri"/>
                <a:cs typeface="Calibri"/>
                <a:sym typeface="Calibri"/>
              </a:rPr>
              <a:t>.</a:t>
            </a:r>
          </a:p>
          <a:p>
            <a:pPr lvl="0"/>
            <a:r>
              <a:rPr lang="it-IT" sz="1200" b="1" i="0" u="none" strike="noStrike" cap="none" dirty="0">
                <a:solidFill>
                  <a:schemeClr val="dk1"/>
                </a:solidFill>
                <a:effectLst/>
                <a:latin typeface="Calibri"/>
                <a:ea typeface="Calibri"/>
                <a:cs typeface="Calibri"/>
                <a:sym typeface="Calibri"/>
              </a:rPr>
              <a:t>Dimensione 2</a:t>
            </a:r>
            <a:r>
              <a:rPr lang="it-IT" sz="1200" b="0" i="0" u="none" strike="noStrike" cap="none" dirty="0">
                <a:solidFill>
                  <a:schemeClr val="dk1"/>
                </a:solidFill>
                <a:effectLst/>
                <a:latin typeface="Calibri"/>
                <a:ea typeface="Calibri"/>
                <a:cs typeface="Calibri"/>
                <a:sym typeface="Calibri"/>
              </a:rPr>
              <a:t>: La competenza 3.2 è collegata alle competenze necessarie per </a:t>
            </a:r>
            <a:r>
              <a:rPr lang="it-IT" sz="1200" b="1" i="0" u="none" strike="noStrike" cap="none" dirty="0">
                <a:solidFill>
                  <a:schemeClr val="dk1"/>
                </a:solidFill>
                <a:effectLst/>
                <a:latin typeface="Calibri"/>
                <a:ea typeface="Calibri"/>
                <a:cs typeface="Calibri"/>
                <a:sym typeface="Calibri"/>
              </a:rPr>
              <a:t>integrare e rielaborare contenuti </a:t>
            </a:r>
            <a:r>
              <a:rPr lang="it-IT" sz="1200" b="0" i="0" u="none" strike="noStrike" cap="none" dirty="0">
                <a:solidFill>
                  <a:schemeClr val="dk1"/>
                </a:solidFill>
                <a:effectLst/>
                <a:latin typeface="Calibri"/>
                <a:ea typeface="Calibri"/>
                <a:cs typeface="Calibri"/>
                <a:sym typeface="Calibri"/>
              </a:rPr>
              <a:t>—trasformandoli in qualcosa di nuovo e rilevante.</a:t>
            </a:r>
          </a:p>
          <a:p>
            <a:pPr lvl="0"/>
            <a:r>
              <a:rPr lang="it-IT" sz="1200" b="0" i="0" u="none" strike="noStrike" cap="none" dirty="0">
                <a:solidFill>
                  <a:schemeClr val="dk1"/>
                </a:solidFill>
                <a:effectLst/>
                <a:latin typeface="Calibri"/>
                <a:ea typeface="Calibri"/>
                <a:cs typeface="Calibri"/>
                <a:sym typeface="Calibri"/>
              </a:rPr>
              <a:t>Tale competenza è collegata alla capacità di modificare, affinare, migliorare e integrare informazioni e contenuti all’interno di un corpus di conoscenze esistente per creare contenuti nuovi, originali e rilevanti.</a:t>
            </a:r>
          </a:p>
          <a:p>
            <a:r>
              <a:rPr lang="it-IT" sz="1200" b="0" i="0" u="none" strike="noStrike" cap="none" dirty="0">
                <a:solidFill>
                  <a:schemeClr val="dk1"/>
                </a:solidFill>
                <a:effectLst/>
                <a:latin typeface="Calibri"/>
                <a:ea typeface="Calibri"/>
                <a:cs typeface="Calibri"/>
                <a:sym typeface="Calibri"/>
              </a:rPr>
              <a:t>→</a:t>
            </a:r>
            <a:r>
              <a:rPr lang="it-IT" sz="1200" b="1" i="0" u="none" strike="noStrike" cap="none" dirty="0">
                <a:solidFill>
                  <a:schemeClr val="dk1"/>
                </a:solidFill>
                <a:effectLst/>
                <a:latin typeface="Calibri"/>
                <a:ea typeface="Calibri"/>
                <a:cs typeface="Calibri"/>
                <a:sym typeface="Calibri"/>
              </a:rPr>
              <a:t> Colonna centrale – Dimensione 3: Livello di padronanza </a:t>
            </a:r>
            <a:endParaRPr lang="it-IT" sz="1200" b="0" i="0" u="none" strike="noStrike" cap="none" dirty="0">
              <a:solidFill>
                <a:schemeClr val="dk1"/>
              </a:solidFill>
              <a:effectLst/>
              <a:latin typeface="Calibri"/>
              <a:ea typeface="Calibri"/>
              <a:cs typeface="Calibri"/>
              <a:sym typeface="Calibri"/>
            </a:endParaRPr>
          </a:p>
          <a:p>
            <a:r>
              <a:rPr lang="it-IT" sz="1200" b="0" i="0" u="none" strike="noStrike" cap="none" dirty="0">
                <a:solidFill>
                  <a:schemeClr val="dk1"/>
                </a:solidFill>
                <a:effectLst/>
                <a:latin typeface="Calibri"/>
                <a:ea typeface="Calibri"/>
                <a:cs typeface="Calibri"/>
                <a:sym typeface="Calibri"/>
              </a:rPr>
              <a:t>Questa diapositiva mostra in che modo questa competenza può essere sviluppata attraverso gli 8 livelli di padronanza:</a:t>
            </a:r>
          </a:p>
          <a:p>
            <a:pPr lvl="0"/>
            <a:r>
              <a:rPr lang="it-IT" sz="1200" b="1" i="0" u="none" strike="noStrike" cap="none" dirty="0">
                <a:solidFill>
                  <a:schemeClr val="dk1"/>
                </a:solidFill>
                <a:effectLst/>
                <a:latin typeface="Calibri"/>
                <a:ea typeface="Calibri"/>
                <a:cs typeface="Calibri"/>
                <a:sym typeface="Calibri"/>
              </a:rPr>
              <a:t>Livelli 1–2 (Base)</a:t>
            </a:r>
            <a:r>
              <a:rPr lang="it-IT" sz="1200" b="0" i="0" u="none" strike="noStrike" cap="none" dirty="0">
                <a:solidFill>
                  <a:schemeClr val="dk1"/>
                </a:solidFill>
                <a:effectLst/>
                <a:latin typeface="Calibri"/>
                <a:ea typeface="Calibri"/>
                <a:cs typeface="Calibri"/>
                <a:sym typeface="Calibri"/>
              </a:rPr>
              <a:t>:</a:t>
            </a:r>
            <a:br>
              <a:rPr lang="it-IT" sz="1200" b="0" i="0" u="none" strike="noStrike" cap="none" dirty="0">
                <a:solidFill>
                  <a:schemeClr val="dk1"/>
                </a:solidFill>
                <a:effectLst/>
                <a:latin typeface="Calibri"/>
                <a:ea typeface="Calibri"/>
                <a:cs typeface="Calibri"/>
                <a:sym typeface="Calibri"/>
              </a:rPr>
            </a:br>
            <a:r>
              <a:rPr lang="it-IT" sz="1200" b="0" i="0" u="none" strike="noStrike" cap="none" dirty="0">
                <a:solidFill>
                  <a:schemeClr val="dk1"/>
                </a:solidFill>
                <a:effectLst/>
                <a:latin typeface="Calibri"/>
                <a:ea typeface="Calibri"/>
                <a:cs typeface="Calibri"/>
                <a:sym typeface="Calibri"/>
              </a:rPr>
              <a:t>L’utente è in grado di scegliere modi per modificare, affinare, migliorare e integrare voci semplici di nuovi contenuti e informazioni per crearne di nuovi e originali con un supporto appropriato. </a:t>
            </a:r>
            <a:br>
              <a:rPr lang="it-IT" sz="1200" b="0" i="0" u="none" strike="noStrike" cap="none" dirty="0">
                <a:solidFill>
                  <a:schemeClr val="dk1"/>
                </a:solidFill>
                <a:effectLst/>
                <a:latin typeface="Calibri"/>
                <a:ea typeface="Calibri"/>
                <a:cs typeface="Calibri"/>
                <a:sym typeface="Calibri"/>
              </a:rPr>
            </a:br>
            <a:r>
              <a:rPr lang="it-IT" sz="1200" b="0" i="0" u="none" strike="noStrike" cap="none" dirty="0">
                <a:solidFill>
                  <a:schemeClr val="dk1"/>
                </a:solidFill>
                <a:effectLst/>
                <a:latin typeface="Calibri"/>
                <a:ea typeface="Calibri"/>
                <a:cs typeface="Calibri"/>
                <a:sym typeface="Calibri"/>
              </a:rPr>
              <a:t>Esempio: aggiungere un testo e delle immagini a un documento.</a:t>
            </a:r>
          </a:p>
          <a:p>
            <a:pPr lvl="0"/>
            <a:r>
              <a:rPr lang="it-IT" sz="1200" b="1" i="0" u="none" strike="noStrike" cap="none" dirty="0">
                <a:solidFill>
                  <a:schemeClr val="dk1"/>
                </a:solidFill>
                <a:effectLst/>
                <a:latin typeface="Calibri"/>
                <a:ea typeface="Calibri"/>
                <a:cs typeface="Calibri"/>
                <a:sym typeface="Calibri"/>
              </a:rPr>
              <a:t>Livelli 3–4 (Intermedio)</a:t>
            </a:r>
            <a:r>
              <a:rPr lang="it-IT" sz="1200" b="0" i="0" u="none" strike="noStrike" cap="none" dirty="0">
                <a:solidFill>
                  <a:schemeClr val="dk1"/>
                </a:solidFill>
                <a:effectLst/>
                <a:latin typeface="Calibri"/>
                <a:ea typeface="Calibri"/>
                <a:cs typeface="Calibri"/>
                <a:sym typeface="Calibri"/>
              </a:rPr>
              <a:t>:</a:t>
            </a:r>
            <a:br>
              <a:rPr lang="it-IT" sz="1200" b="0" i="0" u="none" strike="noStrike" cap="none" dirty="0">
                <a:solidFill>
                  <a:schemeClr val="dk1"/>
                </a:solidFill>
                <a:effectLst/>
                <a:latin typeface="Calibri"/>
                <a:ea typeface="Calibri"/>
                <a:cs typeface="Calibri"/>
                <a:sym typeface="Calibri"/>
              </a:rPr>
            </a:br>
            <a:r>
              <a:rPr lang="it-IT" sz="1200" b="0" i="0" u="none" strike="noStrike" cap="none" dirty="0">
                <a:solidFill>
                  <a:schemeClr val="dk1"/>
                </a:solidFill>
                <a:effectLst/>
                <a:latin typeface="Calibri"/>
                <a:ea typeface="Calibri"/>
                <a:cs typeface="Calibri"/>
                <a:sym typeface="Calibri"/>
              </a:rPr>
              <a:t>L’utente lavora in autonomia per selezionare contenuti ben definiti o personalizzarli con modifiche e integrazioni opportune. </a:t>
            </a:r>
          </a:p>
          <a:p>
            <a:pPr lvl="0"/>
            <a:r>
              <a:rPr lang="it-IT" sz="1200" b="1" i="0" u="none" strike="noStrike" cap="none" dirty="0">
                <a:solidFill>
                  <a:schemeClr val="dk1"/>
                </a:solidFill>
                <a:effectLst/>
                <a:latin typeface="Calibri"/>
                <a:ea typeface="Calibri"/>
                <a:cs typeface="Calibri"/>
                <a:sym typeface="Calibri"/>
              </a:rPr>
              <a:t>Livelli 5–6 (Avanzato)</a:t>
            </a:r>
            <a:r>
              <a:rPr lang="it-IT" sz="1200" b="0" i="0" u="none" strike="noStrike" cap="none" dirty="0">
                <a:solidFill>
                  <a:schemeClr val="dk1"/>
                </a:solidFill>
                <a:effectLst/>
                <a:latin typeface="Calibri"/>
                <a:ea typeface="Calibri"/>
                <a:cs typeface="Calibri"/>
                <a:sym typeface="Calibri"/>
              </a:rPr>
              <a:t>:</a:t>
            </a:r>
            <a:br>
              <a:rPr lang="it-IT" sz="1200" b="0" i="0" u="none" strike="noStrike" cap="none" dirty="0">
                <a:solidFill>
                  <a:schemeClr val="dk1"/>
                </a:solidFill>
                <a:effectLst/>
                <a:latin typeface="Calibri"/>
                <a:ea typeface="Calibri"/>
                <a:cs typeface="Calibri"/>
                <a:sym typeface="Calibri"/>
              </a:rPr>
            </a:br>
            <a:r>
              <a:rPr lang="it-IT" sz="1200" b="0" i="0" u="none" strike="noStrike" cap="none" dirty="0">
                <a:solidFill>
                  <a:schemeClr val="dk1"/>
                </a:solidFill>
                <a:effectLst/>
                <a:latin typeface="Calibri"/>
                <a:ea typeface="Calibri"/>
                <a:cs typeface="Calibri"/>
                <a:sym typeface="Calibri"/>
              </a:rPr>
              <a:t>L’utente lavora con diversi tipi di contenuti nuovi e sceglie le modalità migliori per combinarli, rifinirli e trasformarli adottandoli a uno scopo specifico. </a:t>
            </a:r>
          </a:p>
          <a:p>
            <a:pPr lvl="0"/>
            <a:r>
              <a:rPr lang="it-IT" sz="1200" b="1" i="0" u="none" strike="noStrike" cap="none" dirty="0">
                <a:solidFill>
                  <a:schemeClr val="dk1"/>
                </a:solidFill>
                <a:effectLst/>
                <a:latin typeface="Calibri"/>
                <a:ea typeface="Calibri"/>
                <a:cs typeface="Calibri"/>
                <a:sym typeface="Calibri"/>
              </a:rPr>
              <a:t>Livelli 7–8 (Altamente specializzato)</a:t>
            </a:r>
            <a:r>
              <a:rPr lang="it-IT" sz="1200" b="0" i="0" u="none" strike="noStrike" cap="none" dirty="0">
                <a:solidFill>
                  <a:schemeClr val="dk1"/>
                </a:solidFill>
                <a:effectLst/>
                <a:latin typeface="Calibri"/>
                <a:ea typeface="Calibri"/>
                <a:cs typeface="Calibri"/>
                <a:sym typeface="Calibri"/>
              </a:rPr>
              <a:t>:</a:t>
            </a:r>
            <a:br>
              <a:rPr lang="it-IT" sz="1200" b="0" i="0" u="none" strike="noStrike" cap="none" dirty="0">
                <a:solidFill>
                  <a:schemeClr val="dk1"/>
                </a:solidFill>
                <a:effectLst/>
                <a:latin typeface="Calibri"/>
                <a:ea typeface="Calibri"/>
                <a:cs typeface="Calibri"/>
                <a:sym typeface="Calibri"/>
              </a:rPr>
            </a:br>
            <a:r>
              <a:rPr lang="it-IT" sz="1200" b="0" i="0" u="none" strike="noStrike" cap="none" dirty="0">
                <a:solidFill>
                  <a:schemeClr val="dk1"/>
                </a:solidFill>
                <a:effectLst/>
                <a:latin typeface="Calibri"/>
                <a:ea typeface="Calibri"/>
                <a:cs typeface="Calibri"/>
                <a:sym typeface="Calibri"/>
              </a:rPr>
              <a:t>L’utente crea soluzioni originali per sfide complesse, spesso dando un contributo al proprio ambito professionale. È in grado di proporre nuove idee e processi relativi all’ambito specifico. </a:t>
            </a:r>
          </a:p>
          <a:p>
            <a:r>
              <a:rPr lang="it-IT" sz="1200" b="1" i="0" u="none" strike="noStrike" cap="none" dirty="0">
                <a:solidFill>
                  <a:schemeClr val="dk1"/>
                </a:solidFill>
                <a:effectLst/>
                <a:latin typeface="Calibri"/>
                <a:ea typeface="Calibri"/>
                <a:cs typeface="Calibri"/>
                <a:sym typeface="Calibri"/>
              </a:rPr>
              <a:t>→ Colonna di destra – Dimensione 4: esempi di conoscenze, abilità e attitudini</a:t>
            </a:r>
            <a:endParaRPr lang="it-IT" sz="1200" b="0" i="0" u="none" strike="noStrike" cap="none" dirty="0">
              <a:solidFill>
                <a:schemeClr val="dk1"/>
              </a:solidFill>
              <a:effectLst/>
              <a:latin typeface="Calibri"/>
              <a:ea typeface="Calibri"/>
              <a:cs typeface="Calibri"/>
              <a:sym typeface="Calibri"/>
            </a:endParaRPr>
          </a:p>
          <a:p>
            <a:r>
              <a:rPr lang="it-IT" sz="1200" b="0" i="0" u="none" strike="noStrike" cap="none" dirty="0">
                <a:solidFill>
                  <a:schemeClr val="dk1"/>
                </a:solidFill>
                <a:effectLst/>
                <a:latin typeface="Calibri"/>
                <a:ea typeface="Calibri"/>
                <a:cs typeface="Calibri"/>
                <a:sym typeface="Calibri"/>
              </a:rPr>
              <a:t>Questa parte complete la precedente fornendo degli esempi pratici:</a:t>
            </a:r>
          </a:p>
          <a:p>
            <a:pPr lvl="0"/>
            <a:r>
              <a:rPr lang="it-IT" sz="1200" b="1" i="0" u="none" strike="noStrike" cap="none" dirty="0">
                <a:solidFill>
                  <a:schemeClr val="dk1"/>
                </a:solidFill>
                <a:effectLst/>
                <a:latin typeface="Calibri"/>
                <a:ea typeface="Calibri"/>
                <a:cs typeface="Calibri"/>
                <a:sym typeface="Calibri"/>
              </a:rPr>
              <a:t>Conoscenze</a:t>
            </a:r>
            <a:br>
              <a:rPr lang="it-IT" sz="1200" b="0" i="0" u="none" strike="noStrike" cap="none" dirty="0">
                <a:solidFill>
                  <a:schemeClr val="dk1"/>
                </a:solidFill>
                <a:effectLst/>
                <a:latin typeface="Calibri"/>
                <a:ea typeface="Calibri"/>
                <a:cs typeface="Calibri"/>
                <a:sym typeface="Calibri"/>
              </a:rPr>
            </a:br>
            <a:r>
              <a:rPr lang="it-IT" sz="1200" b="0" i="0" u="none" strike="noStrike" cap="none" dirty="0">
                <a:solidFill>
                  <a:schemeClr val="dk1"/>
                </a:solidFill>
                <a:effectLst/>
                <a:latin typeface="Calibri"/>
                <a:ea typeface="Calibri"/>
                <a:cs typeface="Calibri"/>
                <a:sym typeface="Calibri"/>
              </a:rPr>
              <a:t> È consapevole che è possibile collegare strutture hardware (ad esempio sensori, cavi, motori) e software per realizzare robot programmabili e altri artefatti non digitali (ad esempio Lego </a:t>
            </a:r>
            <a:r>
              <a:rPr lang="it-IT" sz="1200" b="0" i="0" u="none" strike="noStrike" cap="none" dirty="0" err="1">
                <a:solidFill>
                  <a:schemeClr val="dk1"/>
                </a:solidFill>
                <a:effectLst/>
                <a:latin typeface="Calibri"/>
                <a:ea typeface="Calibri"/>
                <a:cs typeface="Calibri"/>
                <a:sym typeface="Calibri"/>
              </a:rPr>
              <a:t>Mindstorms</a:t>
            </a:r>
            <a:r>
              <a:rPr lang="it-IT" sz="1200" b="0" i="0" u="none" strike="noStrike" cap="none" dirty="0">
                <a:solidFill>
                  <a:schemeClr val="dk1"/>
                </a:solidFill>
                <a:effectLst/>
                <a:latin typeface="Calibri"/>
                <a:ea typeface="Calibri"/>
                <a:cs typeface="Calibri"/>
                <a:sym typeface="Calibri"/>
              </a:rPr>
              <a:t>, </a:t>
            </a:r>
            <a:r>
              <a:rPr lang="it-IT" sz="1200" b="0" i="0" u="none" strike="noStrike" cap="none" dirty="0" err="1">
                <a:solidFill>
                  <a:schemeClr val="dk1"/>
                </a:solidFill>
                <a:effectLst/>
                <a:latin typeface="Calibri"/>
                <a:ea typeface="Calibri"/>
                <a:cs typeface="Calibri"/>
                <a:sym typeface="Calibri"/>
              </a:rPr>
              <a:t>Micro:bit</a:t>
            </a:r>
            <a:r>
              <a:rPr lang="it-IT" sz="1200" b="0" i="0" u="none" strike="noStrike" cap="none" dirty="0">
                <a:solidFill>
                  <a:schemeClr val="dk1"/>
                </a:solidFill>
                <a:effectLst/>
                <a:latin typeface="Calibri"/>
                <a:ea typeface="Calibri"/>
                <a:cs typeface="Calibri"/>
                <a:sym typeface="Calibri"/>
              </a:rPr>
              <a:t>, </a:t>
            </a:r>
            <a:r>
              <a:rPr lang="it-IT" sz="1200" b="0" i="0" u="none" strike="noStrike" cap="none" dirty="0" err="1">
                <a:solidFill>
                  <a:schemeClr val="dk1"/>
                </a:solidFill>
                <a:effectLst/>
                <a:latin typeface="Calibri"/>
                <a:ea typeface="Calibri"/>
                <a:cs typeface="Calibri"/>
                <a:sym typeface="Calibri"/>
              </a:rPr>
              <a:t>Raspberry</a:t>
            </a:r>
            <a:r>
              <a:rPr lang="it-IT" sz="1200" b="0" i="0" u="none" strike="noStrike" cap="none" dirty="0">
                <a:solidFill>
                  <a:schemeClr val="dk1"/>
                </a:solidFill>
                <a:effectLst/>
                <a:latin typeface="Calibri"/>
                <a:ea typeface="Calibri"/>
                <a:cs typeface="Calibri"/>
                <a:sym typeface="Calibri"/>
              </a:rPr>
              <a:t> </a:t>
            </a:r>
            <a:r>
              <a:rPr lang="it-IT" sz="1200" b="0" i="0" u="none" strike="noStrike" cap="none" dirty="0" err="1">
                <a:solidFill>
                  <a:schemeClr val="dk1"/>
                </a:solidFill>
                <a:effectLst/>
                <a:latin typeface="Calibri"/>
                <a:ea typeface="Calibri"/>
                <a:cs typeface="Calibri"/>
                <a:sym typeface="Calibri"/>
              </a:rPr>
              <a:t>Pi</a:t>
            </a:r>
            <a:r>
              <a:rPr lang="it-IT" sz="1200" b="0" i="0" u="none" strike="noStrike" cap="none" dirty="0">
                <a:solidFill>
                  <a:schemeClr val="dk1"/>
                </a:solidFill>
                <a:effectLst/>
                <a:latin typeface="Calibri"/>
                <a:ea typeface="Calibri"/>
                <a:cs typeface="Calibri"/>
                <a:sym typeface="Calibri"/>
              </a:rPr>
              <a:t>, EV3, Arduino e ROS).</a:t>
            </a:r>
          </a:p>
          <a:p>
            <a:pPr lvl="0"/>
            <a:r>
              <a:rPr lang="it-IT" sz="1200" b="1" i="0" u="none" strike="noStrike" cap="none" dirty="0">
                <a:solidFill>
                  <a:schemeClr val="dk1"/>
                </a:solidFill>
                <a:effectLst/>
                <a:latin typeface="Calibri"/>
                <a:ea typeface="Calibri"/>
                <a:cs typeface="Calibri"/>
                <a:sym typeface="Calibri"/>
              </a:rPr>
              <a:t>Abilità</a:t>
            </a:r>
            <a:br>
              <a:rPr lang="it-IT" sz="1200" b="0" i="0" u="none" strike="noStrike" cap="none" dirty="0">
                <a:solidFill>
                  <a:schemeClr val="dk1"/>
                </a:solidFill>
                <a:effectLst/>
                <a:latin typeface="Calibri"/>
                <a:ea typeface="Calibri"/>
                <a:cs typeface="Calibri"/>
                <a:sym typeface="Calibri"/>
              </a:rPr>
            </a:br>
            <a:r>
              <a:rPr lang="it-IT" sz="1200" b="0" i="0" u="none" strike="noStrike" cap="none" dirty="0">
                <a:solidFill>
                  <a:schemeClr val="dk1"/>
                </a:solidFill>
                <a:effectLst/>
                <a:latin typeface="Calibri"/>
                <a:ea typeface="Calibri"/>
                <a:cs typeface="Calibri"/>
                <a:sym typeface="Calibri"/>
              </a:rPr>
              <a:t>È in grado di realizzare infografiche e poster digitali che combinano informazioni, contenuti statistici e immagini utilizzando applicazioni o software disponibili. </a:t>
            </a:r>
          </a:p>
          <a:p>
            <a:r>
              <a:rPr lang="it-IT" sz="1200" b="0" i="0" u="none" strike="noStrike" cap="none" dirty="0">
                <a:solidFill>
                  <a:schemeClr val="dk1"/>
                </a:solidFill>
                <a:effectLst/>
                <a:latin typeface="Calibri"/>
                <a:ea typeface="Calibri"/>
                <a:cs typeface="Calibri"/>
                <a:sym typeface="Calibri"/>
              </a:rPr>
              <a:t>Esempio: trasformare i dati in grafici o combinare immagini e video in una presentazione. </a:t>
            </a:r>
          </a:p>
          <a:p>
            <a:pPr lvl="0"/>
            <a:r>
              <a:rPr lang="it-IT" sz="1200" b="1" i="0" u="none" strike="noStrike" cap="none" dirty="0">
                <a:solidFill>
                  <a:schemeClr val="dk1"/>
                </a:solidFill>
                <a:effectLst/>
                <a:latin typeface="Calibri"/>
                <a:ea typeface="Calibri"/>
                <a:cs typeface="Calibri"/>
                <a:sym typeface="Calibri"/>
              </a:rPr>
              <a:t>Attitudini</a:t>
            </a:r>
            <a:br>
              <a:rPr lang="it-IT" sz="1200" b="0" i="0" u="none" strike="noStrike" cap="none" dirty="0">
                <a:solidFill>
                  <a:schemeClr val="dk1"/>
                </a:solidFill>
                <a:effectLst/>
                <a:latin typeface="Calibri"/>
                <a:ea typeface="Calibri"/>
                <a:cs typeface="Calibri"/>
                <a:sym typeface="Calibri"/>
              </a:rPr>
            </a:br>
            <a:r>
              <a:rPr lang="it-IT" sz="1200" b="0" i="0" u="none" strike="noStrike" cap="none" dirty="0">
                <a:solidFill>
                  <a:schemeClr val="dk1"/>
                </a:solidFill>
                <a:effectLst/>
                <a:latin typeface="Calibri"/>
                <a:ea typeface="Calibri"/>
                <a:cs typeface="Calibri"/>
                <a:sym typeface="Calibri"/>
              </a:rPr>
              <a:t>Mostra apertura nei confronti </a:t>
            </a:r>
            <a:r>
              <a:rPr lang="it-IT" sz="1200" b="1" i="0" u="none" strike="noStrike" cap="none" dirty="0">
                <a:solidFill>
                  <a:schemeClr val="dk1"/>
                </a:solidFill>
                <a:effectLst/>
                <a:latin typeface="Calibri"/>
                <a:ea typeface="Calibri"/>
                <a:cs typeface="Calibri"/>
                <a:sym typeface="Calibri"/>
              </a:rPr>
              <a:t>dell’iterazione creativa, </a:t>
            </a:r>
            <a:r>
              <a:rPr lang="it-IT" sz="1200" b="0" i="0" u="none" strike="noStrike" cap="none" dirty="0">
                <a:solidFill>
                  <a:schemeClr val="dk1"/>
                </a:solidFill>
                <a:effectLst/>
                <a:latin typeface="Calibri"/>
                <a:ea typeface="Calibri"/>
                <a:cs typeface="Calibri"/>
                <a:sym typeface="Calibri"/>
              </a:rPr>
              <a:t>è in grado di imparare dalle critiche e prudente riguardo alla credibilità dei contenuti (ad es., </a:t>
            </a:r>
            <a:r>
              <a:rPr lang="it-IT" sz="1200" b="0" i="0" u="none" strike="noStrike" cap="none" dirty="0" err="1">
                <a:solidFill>
                  <a:schemeClr val="dk1"/>
                </a:solidFill>
                <a:effectLst/>
                <a:latin typeface="Calibri"/>
                <a:ea typeface="Calibri"/>
                <a:cs typeface="Calibri"/>
                <a:sym typeface="Calibri"/>
              </a:rPr>
              <a:t>deepfake</a:t>
            </a:r>
            <a:r>
              <a:rPr lang="it-IT" sz="1200" b="0" i="0" u="none" strike="noStrike" cap="none" dirty="0">
                <a:solidFill>
                  <a:schemeClr val="dk1"/>
                </a:solidFill>
                <a:effectLst/>
                <a:latin typeface="Calibri"/>
                <a:ea typeface="Calibri"/>
                <a:cs typeface="Calibri"/>
                <a:sym typeface="Calibri"/>
              </a:rPr>
              <a:t> o materiale modificato dall’intelligenza artificiale).</a:t>
            </a:r>
          </a:p>
          <a:p>
            <a:r>
              <a:rPr lang="it-IT" sz="1200" b="1" i="0" u="none" strike="noStrike" cap="none" dirty="0">
                <a:solidFill>
                  <a:schemeClr val="dk1"/>
                </a:solidFill>
                <a:effectLst/>
                <a:latin typeface="Calibri"/>
                <a:ea typeface="Calibri"/>
                <a:cs typeface="Calibri"/>
                <a:sym typeface="Calibri"/>
              </a:rPr>
              <a:t>→ Dimensione 5: Casi d’uso</a:t>
            </a:r>
            <a:endParaRPr lang="it-IT" sz="1200" b="0" i="0" u="none" strike="noStrike" cap="none" dirty="0">
              <a:solidFill>
                <a:schemeClr val="dk1"/>
              </a:solidFill>
              <a:effectLst/>
              <a:latin typeface="Calibri"/>
              <a:ea typeface="Calibri"/>
              <a:cs typeface="Calibri"/>
              <a:sym typeface="Calibri"/>
            </a:endParaRPr>
          </a:p>
          <a:p>
            <a:r>
              <a:rPr lang="it-IT" sz="1200" b="0" i="0" u="none" strike="noStrike" cap="none" dirty="0">
                <a:solidFill>
                  <a:schemeClr val="dk1"/>
                </a:solidFill>
                <a:effectLst/>
                <a:latin typeface="Calibri"/>
                <a:ea typeface="Calibri"/>
                <a:cs typeface="Calibri"/>
                <a:sym typeface="Calibri"/>
              </a:rPr>
              <a:t>Due esempi che mostrano l’utilizzo di questa competenza di un utente con un livello base di padronanza: </a:t>
            </a:r>
          </a:p>
          <a:p>
            <a:pPr lvl="0"/>
            <a:r>
              <a:rPr lang="it-IT" sz="1200" b="1" i="0" u="none" strike="noStrike" cap="none" dirty="0">
                <a:solidFill>
                  <a:schemeClr val="dk1"/>
                </a:solidFill>
                <a:effectLst/>
                <a:latin typeface="Calibri"/>
                <a:ea typeface="Calibri"/>
                <a:cs typeface="Calibri"/>
                <a:sym typeface="Calibri"/>
              </a:rPr>
              <a:t>scenario di occupazione – creare un tutorial per il personale</a:t>
            </a:r>
            <a:r>
              <a:rPr lang="it-IT" sz="1200" b="0" i="0" u="none" strike="noStrike" cap="none" dirty="0">
                <a:solidFill>
                  <a:schemeClr val="dk1"/>
                </a:solidFill>
                <a:effectLst/>
                <a:latin typeface="Calibri"/>
                <a:ea typeface="Calibri"/>
                <a:cs typeface="Calibri"/>
                <a:sym typeface="Calibri"/>
              </a:rPr>
              <a:t>.  Con l’aiuto di un collega (con competenze digitali avanzate) l’utente è in grado di scoprire come aggiungere nuovi dialoghi e immagini a un breve video di supporto già creato sulla intranet per illustrare le nuove procedure organizzative; </a:t>
            </a:r>
          </a:p>
          <a:p>
            <a:pPr lvl="0"/>
            <a:r>
              <a:rPr lang="it-IT" sz="1200" b="1" i="0" u="none" strike="noStrike" cap="none" dirty="0">
                <a:solidFill>
                  <a:schemeClr val="dk1"/>
                </a:solidFill>
                <a:effectLst/>
                <a:latin typeface="Calibri"/>
                <a:ea typeface="Calibri"/>
                <a:cs typeface="Calibri"/>
                <a:sym typeface="Calibri"/>
              </a:rPr>
              <a:t>scenario di apprendimento – creare una presentazione per la classe</a:t>
            </a:r>
            <a:r>
              <a:rPr lang="it-IT" sz="1200" b="0" i="0" u="none" strike="noStrike" cap="none" dirty="0">
                <a:solidFill>
                  <a:schemeClr val="dk1"/>
                </a:solidFill>
                <a:effectLst/>
                <a:latin typeface="Calibri"/>
                <a:ea typeface="Calibri"/>
                <a:cs typeface="Calibri"/>
                <a:sym typeface="Calibri"/>
              </a:rPr>
              <a:t>. Lo studente è in grado di individuare come aggiornare una presentazione digitale animata che ha creato per presentare il suo lavoro ai compagni di classe, aggiungendo testo, immagini ed effetti visivi da mostrare alla classe utilizzando la lavagna digitale interattiva.</a:t>
            </a:r>
          </a:p>
          <a:p>
            <a:pPr marL="0" lvl="0" indent="0" algn="l" rtl="0">
              <a:lnSpc>
                <a:spcPct val="100000"/>
              </a:lnSpc>
              <a:spcBef>
                <a:spcPts val="1200"/>
              </a:spcBef>
              <a:spcAft>
                <a:spcPts val="0"/>
              </a:spcAft>
              <a:buSzPts val="1400"/>
              <a:buNone/>
            </a:pPr>
            <a:endParaRPr sz="1100" dirty="0">
              <a:latin typeface="Arial"/>
              <a:ea typeface="Arial"/>
              <a:cs typeface="Arial"/>
              <a:sym typeface="Arial"/>
            </a:endParaRPr>
          </a:p>
        </p:txBody>
      </p:sp>
      <p:sp>
        <p:nvSpPr>
          <p:cNvPr id="294" name="Google Shape;294;g329f623bc3f_0_47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g329f623bc3f_0_49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r>
              <a:rPr lang="it-IT" sz="1200" b="0" i="0" u="none" strike="noStrike" cap="none" dirty="0">
                <a:solidFill>
                  <a:schemeClr val="dk1"/>
                </a:solidFill>
                <a:effectLst/>
                <a:latin typeface="Calibri"/>
                <a:ea typeface="Calibri"/>
                <a:cs typeface="Calibri"/>
                <a:sym typeface="Calibri"/>
              </a:rPr>
              <a:t>La diapositiva illustra l’area di competenza 4: Sicurezza, più specificamente la competenza 4.4: Proteggere l’ambiente. Delinea diversi livelli di padronanza ed esemplifica conoscenze, abilità e attitudini legate alla minimizzazione dell’impatto ambientale delle tecnologie digitali. Incoraggia ogni utente a comprendere, adottare e promuovere abitudini digitali sostenibili. </a:t>
            </a:r>
          </a:p>
          <a:p>
            <a:r>
              <a:rPr lang="it-IT" sz="1200" b="0" i="0" u="none" strike="noStrike" cap="none" dirty="0">
                <a:solidFill>
                  <a:schemeClr val="dk1"/>
                </a:solidFill>
                <a:effectLst/>
                <a:latin typeface="Calibri"/>
                <a:ea typeface="Calibri"/>
                <a:cs typeface="Calibri"/>
                <a:sym typeface="Calibri"/>
              </a:rPr>
              <a:t>Aspetti da affrontare </a:t>
            </a:r>
          </a:p>
          <a:p>
            <a:r>
              <a:rPr lang="it-IT" sz="1200" b="0" i="0" u="none" strike="noStrike" cap="none" dirty="0">
                <a:solidFill>
                  <a:schemeClr val="dk1"/>
                </a:solidFill>
                <a:effectLst/>
                <a:latin typeface="Calibri"/>
                <a:ea typeface="Calibri"/>
                <a:cs typeface="Calibri"/>
                <a:sym typeface="Calibri"/>
              </a:rPr>
              <a:t>Livelli di padronanza </a:t>
            </a:r>
          </a:p>
          <a:p>
            <a:pPr lvl="0"/>
            <a:r>
              <a:rPr lang="it-IT" sz="1200" b="0" i="0" u="none" strike="noStrike" cap="none" dirty="0">
                <a:solidFill>
                  <a:schemeClr val="dk1"/>
                </a:solidFill>
                <a:effectLst/>
                <a:latin typeface="Calibri"/>
                <a:ea typeface="Calibri"/>
                <a:cs typeface="Calibri"/>
                <a:sym typeface="Calibri"/>
              </a:rPr>
              <a:t>Base: riconoscere l’impatto ambientale delle tecnologie digitali – come il consumo di energia, i rifiuti elettronici e lo sfruttamento delle risorse.</a:t>
            </a:r>
          </a:p>
          <a:p>
            <a:pPr lvl="0"/>
            <a:r>
              <a:rPr lang="it-IT" sz="1200" b="0" i="0" u="none" strike="noStrike" cap="none" dirty="0">
                <a:solidFill>
                  <a:schemeClr val="dk1"/>
                </a:solidFill>
                <a:effectLst/>
                <a:latin typeface="Calibri"/>
                <a:ea typeface="Calibri"/>
                <a:cs typeface="Calibri"/>
                <a:sym typeface="Calibri"/>
              </a:rPr>
              <a:t>Intermedio: individuare l’impatto ambientale e parlare delle strategie atte a combatterlo.</a:t>
            </a:r>
          </a:p>
          <a:p>
            <a:pPr lvl="0"/>
            <a:r>
              <a:rPr lang="it-IT" sz="1200" b="0" i="0" u="none" strike="noStrike" cap="none" dirty="0">
                <a:solidFill>
                  <a:schemeClr val="dk1"/>
                </a:solidFill>
                <a:effectLst/>
                <a:latin typeface="Calibri"/>
                <a:ea typeface="Calibri"/>
                <a:cs typeface="Calibri"/>
                <a:sym typeface="Calibri"/>
              </a:rPr>
              <a:t>Avanzato: scegliere e applicare soluzioni appropriate per ridurre i danni ambientali delle tecnologie digitali. </a:t>
            </a:r>
          </a:p>
          <a:p>
            <a:pPr lvl="0"/>
            <a:r>
              <a:rPr lang="it-IT" sz="1200" b="0" i="0" u="none" strike="noStrike" cap="none" dirty="0">
                <a:solidFill>
                  <a:schemeClr val="dk1"/>
                </a:solidFill>
                <a:effectLst/>
                <a:latin typeface="Calibri"/>
                <a:ea typeface="Calibri"/>
                <a:cs typeface="Calibri"/>
                <a:sym typeface="Calibri"/>
              </a:rPr>
              <a:t>Altamente specializzato: sviluppare nuove soluzione, integrando nuove conoscenze e guidando le altre persone. </a:t>
            </a:r>
          </a:p>
          <a:p>
            <a:r>
              <a:rPr lang="it-IT" sz="1200" b="0" i="0" u="none" strike="noStrike" cap="none" dirty="0">
                <a:solidFill>
                  <a:schemeClr val="dk1"/>
                </a:solidFill>
                <a:effectLst/>
                <a:latin typeface="Calibri"/>
                <a:ea typeface="Calibri"/>
                <a:cs typeface="Calibri"/>
                <a:sym typeface="Calibri"/>
              </a:rPr>
              <a:t>Esempi di conoscenze, abilità e attitudini:</a:t>
            </a:r>
          </a:p>
          <a:p>
            <a:pPr lvl="0"/>
            <a:r>
              <a:rPr lang="it-IT" sz="1200" b="0" i="0" u="none" strike="noStrike" cap="none" dirty="0">
                <a:solidFill>
                  <a:schemeClr val="dk1"/>
                </a:solidFill>
                <a:effectLst/>
                <a:latin typeface="Calibri"/>
                <a:ea typeface="Calibri"/>
                <a:cs typeface="Calibri"/>
                <a:sym typeface="Calibri"/>
              </a:rPr>
              <a:t>consapevolezza degli effetti ambientali della produzione e dell’uso dei dispositivi digitali; </a:t>
            </a:r>
          </a:p>
          <a:p>
            <a:pPr lvl="0"/>
            <a:r>
              <a:rPr lang="it-IT" sz="1200" b="0" i="0" u="none" strike="noStrike" cap="none" dirty="0">
                <a:solidFill>
                  <a:schemeClr val="dk1"/>
                </a:solidFill>
                <a:effectLst/>
                <a:latin typeface="Calibri"/>
                <a:ea typeface="Calibri"/>
                <a:cs typeface="Calibri"/>
                <a:sym typeface="Calibri"/>
              </a:rPr>
              <a:t>saper riconoscere l’efficienza energetica e le strategie a ridotto apporto tecnologico per ridurre i consumi; </a:t>
            </a:r>
          </a:p>
          <a:p>
            <a:pPr lvl="0"/>
            <a:r>
              <a:rPr lang="it-IT" sz="1200" b="0" i="0" u="none" strike="noStrike" cap="none" dirty="0">
                <a:solidFill>
                  <a:schemeClr val="dk1"/>
                </a:solidFill>
                <a:effectLst/>
                <a:latin typeface="Calibri"/>
                <a:ea typeface="Calibri"/>
                <a:cs typeface="Calibri"/>
                <a:sym typeface="Calibri"/>
              </a:rPr>
              <a:t>conoscere i comportamenti “green” relative all’acquisto di dispositivi digitali; </a:t>
            </a:r>
          </a:p>
          <a:p>
            <a:pPr lvl="0"/>
            <a:r>
              <a:rPr lang="it-IT" sz="1200" b="0" i="0" u="none" strike="noStrike" cap="none" dirty="0">
                <a:solidFill>
                  <a:schemeClr val="dk1"/>
                </a:solidFill>
                <a:effectLst/>
                <a:latin typeface="Calibri"/>
                <a:ea typeface="Calibri"/>
                <a:cs typeface="Calibri"/>
                <a:sym typeface="Calibri"/>
              </a:rPr>
              <a:t>capacità di creare e applicare soluzioni a questioni ambientali complesse. </a:t>
            </a:r>
          </a:p>
          <a:p>
            <a:r>
              <a:rPr lang="it-IT" sz="1200" b="0" i="0" u="none" strike="noStrike" cap="none" dirty="0">
                <a:solidFill>
                  <a:schemeClr val="dk1"/>
                </a:solidFill>
                <a:effectLst/>
                <a:latin typeface="Calibri"/>
                <a:ea typeface="Calibri"/>
                <a:cs typeface="Calibri"/>
                <a:sym typeface="Calibri"/>
              </a:rPr>
              <a:t>Casi d’uso</a:t>
            </a:r>
          </a:p>
          <a:p>
            <a:pPr lvl="0"/>
            <a:r>
              <a:rPr lang="it-IT" sz="1200" b="0" i="0" u="none" strike="noStrike" cap="none" dirty="0">
                <a:solidFill>
                  <a:schemeClr val="dk1"/>
                </a:solidFill>
                <a:effectLst/>
                <a:latin typeface="Calibri"/>
                <a:ea typeface="Calibri"/>
                <a:cs typeface="Calibri"/>
                <a:sym typeface="Calibri"/>
              </a:rPr>
              <a:t>Scenario di occupazione: usare i social media per condividere strategie per la tutela ambientale all’interno dell’azienda. </a:t>
            </a:r>
          </a:p>
          <a:p>
            <a:pPr lvl="0"/>
            <a:r>
              <a:rPr lang="it-IT" sz="1200" b="0" i="0" u="none" strike="noStrike" cap="none" dirty="0">
                <a:solidFill>
                  <a:schemeClr val="dk1"/>
                </a:solidFill>
                <a:effectLst/>
                <a:latin typeface="Calibri"/>
                <a:ea typeface="Calibri"/>
                <a:cs typeface="Calibri"/>
                <a:sym typeface="Calibri"/>
              </a:rPr>
              <a:t>Scenario di apprendimento: sfruttare le piattaforme di e-learning per promuovere la sostenibilità. </a:t>
            </a:r>
          </a:p>
          <a:p>
            <a:r>
              <a:rPr lang="it-IT" sz="1200" b="0" i="0" u="none" strike="noStrike" cap="none" dirty="0">
                <a:solidFill>
                  <a:schemeClr val="dk1"/>
                </a:solidFill>
                <a:effectLst/>
                <a:latin typeface="Calibri"/>
                <a:ea typeface="Calibri"/>
                <a:cs typeface="Calibri"/>
                <a:sym typeface="Calibri"/>
              </a:rPr>
              <a:t>Questo quadro aiuta le persone a prendere decisioni consapevoli volte a ridurre l’impronta ecologica delle tecnologie digitale. La competenza può essere utilizzata in diversi scenari per promuovere delle abitudini digitali sostenibili. Ecco alcuni contesti pratici in cui usare questa competenza: </a:t>
            </a:r>
          </a:p>
          <a:p>
            <a:r>
              <a:rPr lang="it-IT" sz="1200" b="0" i="0" u="none" strike="noStrike" cap="none" dirty="0">
                <a:solidFill>
                  <a:schemeClr val="dk1"/>
                </a:solidFill>
                <a:effectLst/>
                <a:latin typeface="Calibri"/>
                <a:ea typeface="Calibri"/>
                <a:cs typeface="Calibri"/>
                <a:sym typeface="Calibri"/>
              </a:rPr>
              <a:t>1. Pratiche per l’efficientamento energetico</a:t>
            </a:r>
          </a:p>
          <a:p>
            <a:pPr lvl="0"/>
            <a:r>
              <a:rPr lang="it-IT" sz="1200" b="0" i="0" u="none" strike="noStrike" cap="none" dirty="0">
                <a:solidFill>
                  <a:schemeClr val="dk1"/>
                </a:solidFill>
                <a:effectLst/>
                <a:latin typeface="Calibri"/>
                <a:ea typeface="Calibri"/>
                <a:cs typeface="Calibri"/>
                <a:sym typeface="Calibri"/>
              </a:rPr>
              <a:t>Modificare le impostazioni dei dispositivi per sfruttare meglio l’energia (ad es., ridurre la luminosità dello schermo, usare la modalità risparmio energetico).</a:t>
            </a:r>
          </a:p>
          <a:p>
            <a:pPr lvl="0"/>
            <a:r>
              <a:rPr lang="it-IT" sz="1200" b="0" i="0" u="none" strike="noStrike" cap="none" dirty="0">
                <a:solidFill>
                  <a:schemeClr val="dk1"/>
                </a:solidFill>
                <a:effectLst/>
                <a:latin typeface="Calibri"/>
                <a:ea typeface="Calibri"/>
                <a:cs typeface="Calibri"/>
                <a:sym typeface="Calibri"/>
              </a:rPr>
              <a:t>Spegnere i dispositivi, anziché tenerli in modalità standby.</a:t>
            </a:r>
          </a:p>
          <a:p>
            <a:pPr lvl="0"/>
            <a:r>
              <a:rPr lang="it-IT" sz="1200" b="0" i="0" u="none" strike="noStrike" cap="none" dirty="0">
                <a:solidFill>
                  <a:schemeClr val="dk1"/>
                </a:solidFill>
                <a:effectLst/>
                <a:latin typeface="Calibri"/>
                <a:ea typeface="Calibri"/>
                <a:cs typeface="Calibri"/>
                <a:sym typeface="Calibri"/>
              </a:rPr>
              <a:t>Scegliere dei motori di ricerca sostenibili che riequilibrano le emissioni.</a:t>
            </a:r>
          </a:p>
          <a:p>
            <a:r>
              <a:rPr lang="it-IT" sz="1200" b="0" i="0" u="none" strike="noStrike" cap="none" dirty="0">
                <a:solidFill>
                  <a:schemeClr val="dk1"/>
                </a:solidFill>
                <a:effectLst/>
                <a:latin typeface="Calibri"/>
                <a:ea typeface="Calibri"/>
                <a:cs typeface="Calibri"/>
                <a:sym typeface="Calibri"/>
              </a:rPr>
              <a:t>2. Consumi digitali sostenibili</a:t>
            </a:r>
          </a:p>
          <a:p>
            <a:pPr lvl="0"/>
            <a:r>
              <a:rPr lang="it-IT" sz="1200" b="0" i="0" u="none" strike="noStrike" cap="none" dirty="0">
                <a:solidFill>
                  <a:schemeClr val="dk1"/>
                </a:solidFill>
                <a:effectLst/>
                <a:latin typeface="Calibri"/>
                <a:ea typeface="Calibri"/>
                <a:cs typeface="Calibri"/>
                <a:sym typeface="Calibri"/>
              </a:rPr>
              <a:t>Allungare la vita dei dispositivi con un’adeguata manutenzione, aggiornando i software e riparando, anziché sostituendo i gadget elettronici. </a:t>
            </a:r>
          </a:p>
          <a:p>
            <a:pPr lvl="0"/>
            <a:r>
              <a:rPr lang="it-IT" sz="1200" b="0" i="0" u="none" strike="noStrike" cap="none" dirty="0">
                <a:solidFill>
                  <a:schemeClr val="dk1"/>
                </a:solidFill>
                <a:effectLst/>
                <a:latin typeface="Calibri"/>
                <a:ea typeface="Calibri"/>
                <a:cs typeface="Calibri"/>
                <a:sym typeface="Calibri"/>
              </a:rPr>
              <a:t>Riciclare i rifiuti elettronici in maniera responsabile attraverso programmi di raccolta certificati. </a:t>
            </a:r>
          </a:p>
          <a:p>
            <a:pPr lvl="0"/>
            <a:r>
              <a:rPr lang="it-IT" sz="1200" b="0" i="0" u="none" strike="noStrike" cap="none" dirty="0">
                <a:solidFill>
                  <a:schemeClr val="dk1"/>
                </a:solidFill>
                <a:effectLst/>
                <a:latin typeface="Calibri"/>
                <a:ea typeface="Calibri"/>
                <a:cs typeface="Calibri"/>
                <a:sym typeface="Calibri"/>
              </a:rPr>
              <a:t>Scegliere degli strumenti elettronici ricondizionati o di seconda mano per ridurre l’impatto della produzione. </a:t>
            </a:r>
          </a:p>
          <a:p>
            <a:r>
              <a:rPr lang="it-IT" sz="1200" b="0" i="0" u="none" strike="noStrike" cap="none" dirty="0">
                <a:solidFill>
                  <a:schemeClr val="dk1"/>
                </a:solidFill>
                <a:effectLst/>
                <a:latin typeface="Calibri"/>
                <a:ea typeface="Calibri"/>
                <a:cs typeface="Calibri"/>
                <a:sym typeface="Calibri"/>
              </a:rPr>
              <a:t>3. Lavoro e istruzione digitali sostenibili</a:t>
            </a:r>
          </a:p>
          <a:p>
            <a:pPr lvl="0"/>
            <a:r>
              <a:rPr lang="it-IT" sz="1200" b="0" i="0" u="none" strike="noStrike" cap="none" dirty="0">
                <a:solidFill>
                  <a:schemeClr val="dk1"/>
                </a:solidFill>
                <a:effectLst/>
                <a:latin typeface="Calibri"/>
                <a:ea typeface="Calibri"/>
                <a:cs typeface="Calibri"/>
                <a:sym typeface="Calibri"/>
              </a:rPr>
              <a:t>Promuovere degli ambienti di lavoro digitali in cui l’esigenza di stampare documenti venga ridotta al minimo.</a:t>
            </a:r>
          </a:p>
          <a:p>
            <a:pPr lvl="0"/>
            <a:r>
              <a:rPr lang="it-IT" sz="1200" b="0" i="0" u="none" strike="noStrike" cap="none" dirty="0">
                <a:solidFill>
                  <a:schemeClr val="dk1"/>
                </a:solidFill>
                <a:effectLst/>
                <a:latin typeface="Calibri"/>
                <a:ea typeface="Calibri"/>
                <a:cs typeface="Calibri"/>
                <a:sym typeface="Calibri"/>
              </a:rPr>
              <a:t>Usare gli archivi su cloud in maniera efficiente riducendo il consumo di energia e limitando la quantità di dati. </a:t>
            </a:r>
          </a:p>
          <a:p>
            <a:pPr lvl="0"/>
            <a:r>
              <a:rPr lang="it-IT" sz="1200" b="0" i="0" u="none" strike="noStrike" cap="none" dirty="0">
                <a:solidFill>
                  <a:schemeClr val="dk1"/>
                </a:solidFill>
                <a:effectLst/>
                <a:latin typeface="Calibri"/>
                <a:ea typeface="Calibri"/>
                <a:cs typeface="Calibri"/>
                <a:sym typeface="Calibri"/>
              </a:rPr>
              <a:t>Promuovere degli incontri virtuali anziché in presenza per ridurre le emissioni di anidride carbonica. </a:t>
            </a:r>
          </a:p>
          <a:p>
            <a:r>
              <a:rPr lang="it-IT" sz="1200" b="0" i="0" u="none" strike="noStrike" cap="none" dirty="0">
                <a:solidFill>
                  <a:schemeClr val="dk1"/>
                </a:solidFill>
                <a:effectLst/>
                <a:latin typeface="Calibri"/>
                <a:ea typeface="Calibri"/>
                <a:cs typeface="Calibri"/>
                <a:sym typeface="Calibri"/>
              </a:rPr>
              <a:t>4. Advocacy e consapevolezza</a:t>
            </a:r>
          </a:p>
          <a:p>
            <a:pPr lvl="0"/>
            <a:r>
              <a:rPr lang="it-IT" sz="1200" b="0" i="0" u="none" strike="noStrike" cap="none" dirty="0">
                <a:solidFill>
                  <a:schemeClr val="dk1"/>
                </a:solidFill>
                <a:effectLst/>
                <a:latin typeface="Calibri"/>
                <a:ea typeface="Calibri"/>
                <a:cs typeface="Calibri"/>
                <a:sym typeface="Calibri"/>
              </a:rPr>
              <a:t>Condividere delle strategie per la tutela ambientale attraverso i social media, i blog e le community online. </a:t>
            </a:r>
          </a:p>
          <a:p>
            <a:pPr lvl="0"/>
            <a:r>
              <a:rPr lang="it-IT" sz="1200" b="0" i="0" u="none" strike="noStrike" cap="none" dirty="0">
                <a:solidFill>
                  <a:schemeClr val="dk1"/>
                </a:solidFill>
                <a:effectLst/>
                <a:latin typeface="Calibri"/>
                <a:ea typeface="Calibri"/>
                <a:cs typeface="Calibri"/>
                <a:sym typeface="Calibri"/>
              </a:rPr>
              <a:t>Sviluppare o sostenere delle innovazioni tecnologiche sostenibili, come applicazioni che tracciano i consumi di energia o promuovono comportamenti sostenibili. </a:t>
            </a:r>
          </a:p>
          <a:p>
            <a:pPr lvl="0"/>
            <a:r>
              <a:rPr lang="it-IT" sz="1200" b="0" i="0" u="none" strike="noStrike" cap="none" dirty="0">
                <a:solidFill>
                  <a:schemeClr val="dk1"/>
                </a:solidFill>
                <a:effectLst/>
                <a:latin typeface="Calibri"/>
                <a:ea typeface="Calibri"/>
                <a:cs typeface="Calibri"/>
                <a:sym typeface="Calibri"/>
              </a:rPr>
              <a:t>Informare le altre persone sull’impatto ambientale delle tecnologie digitali e come ridurlo. </a:t>
            </a:r>
          </a:p>
          <a:p>
            <a:r>
              <a:rPr lang="it-IT" sz="1200" b="0" i="0" u="none" strike="noStrike" cap="none" dirty="0">
                <a:solidFill>
                  <a:schemeClr val="dk1"/>
                </a:solidFill>
                <a:effectLst/>
                <a:latin typeface="Calibri"/>
                <a:ea typeface="Calibri"/>
                <a:cs typeface="Calibri"/>
                <a:sym typeface="Calibri"/>
              </a:rPr>
              <a:t> </a:t>
            </a:r>
          </a:p>
          <a:p>
            <a:r>
              <a:rPr lang="it-IT" sz="1200" b="0" i="0" u="none" strike="noStrike" cap="none" dirty="0">
                <a:solidFill>
                  <a:schemeClr val="dk1"/>
                </a:solidFill>
                <a:effectLst/>
                <a:latin typeface="Calibri"/>
                <a:ea typeface="Calibri"/>
                <a:cs typeface="Calibri"/>
                <a:sym typeface="Calibri"/>
              </a:rPr>
              <a:t>Ciascuna di queste azioni aiuta a creare un ecosistema digitale più sostenibile – piccolo cambiamenti che hanno un impatto positivo. </a:t>
            </a:r>
          </a:p>
          <a:p>
            <a:pPr marL="0" lvl="0" indent="0" algn="l" rtl="0">
              <a:lnSpc>
                <a:spcPct val="100000"/>
              </a:lnSpc>
              <a:spcBef>
                <a:spcPts val="1200"/>
              </a:spcBef>
              <a:spcAft>
                <a:spcPts val="0"/>
              </a:spcAft>
              <a:buSzPts val="1400"/>
              <a:buNone/>
            </a:pPr>
            <a:endParaRPr dirty="0"/>
          </a:p>
        </p:txBody>
      </p:sp>
      <p:sp>
        <p:nvSpPr>
          <p:cNvPr id="305" name="Google Shape;305;g329f623bc3f_0_49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g329f623bc3f_0_50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Questa è la </a:t>
            </a:r>
            <a:r>
              <a:rPr lang="en-US" dirty="0" err="1"/>
              <a:t>definizione</a:t>
            </a:r>
            <a:r>
              <a:rPr lang="en-US" dirty="0"/>
              <a:t> </a:t>
            </a:r>
            <a:r>
              <a:rPr lang="en-US" dirty="0" err="1"/>
              <a:t>fornita</a:t>
            </a:r>
            <a:r>
              <a:rPr lang="en-US" dirty="0"/>
              <a:t> nel Quadro </a:t>
            </a:r>
            <a:r>
              <a:rPr lang="en-US" dirty="0" err="1"/>
              <a:t>delle</a:t>
            </a:r>
            <a:r>
              <a:rPr lang="en-US" dirty="0"/>
              <a:t> </a:t>
            </a:r>
            <a:r>
              <a:rPr lang="en-US" dirty="0" err="1"/>
              <a:t>competenze</a:t>
            </a:r>
            <a:r>
              <a:rPr lang="en-US" dirty="0"/>
              <a:t> </a:t>
            </a:r>
            <a:r>
              <a:rPr lang="en-US" dirty="0" err="1"/>
              <a:t>digitali</a:t>
            </a:r>
            <a:endParaRPr dirty="0"/>
          </a:p>
        </p:txBody>
      </p:sp>
      <p:sp>
        <p:nvSpPr>
          <p:cNvPr id="316" name="Google Shape;316;g329f623bc3f_0_50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US" dirty="0">
                <a:latin typeface="Arial"/>
                <a:ea typeface="Arial"/>
                <a:cs typeface="Arial"/>
                <a:sym typeface="Arial"/>
              </a:rPr>
              <a:t>Questa diapositive </a:t>
            </a:r>
            <a:r>
              <a:rPr lang="en-US" dirty="0" err="1">
                <a:latin typeface="Arial"/>
                <a:ea typeface="Arial"/>
                <a:cs typeface="Arial"/>
                <a:sym typeface="Arial"/>
              </a:rPr>
              <a:t>fornisce</a:t>
            </a:r>
            <a:r>
              <a:rPr lang="en-US" dirty="0">
                <a:latin typeface="Arial"/>
                <a:ea typeface="Arial"/>
                <a:cs typeface="Arial"/>
                <a:sym typeface="Arial"/>
              </a:rPr>
              <a:t> le </a:t>
            </a:r>
            <a:r>
              <a:rPr lang="en-US" dirty="0" err="1">
                <a:latin typeface="Arial"/>
                <a:ea typeface="Arial"/>
                <a:cs typeface="Arial"/>
                <a:sym typeface="Arial"/>
              </a:rPr>
              <a:t>istruzioni</a:t>
            </a:r>
            <a:r>
              <a:rPr lang="en-US" dirty="0">
                <a:latin typeface="Arial"/>
                <a:ea typeface="Arial"/>
                <a:cs typeface="Arial"/>
                <a:sym typeface="Arial"/>
              </a:rPr>
              <a:t> di </a:t>
            </a:r>
            <a:r>
              <a:rPr lang="en-US" dirty="0" err="1">
                <a:latin typeface="Arial"/>
                <a:ea typeface="Arial"/>
                <a:cs typeface="Arial"/>
                <a:sym typeface="Arial"/>
              </a:rPr>
              <a:t>un’attività</a:t>
            </a:r>
            <a:r>
              <a:rPr lang="en-US" dirty="0">
                <a:latin typeface="Arial"/>
                <a:ea typeface="Arial"/>
                <a:cs typeface="Arial"/>
                <a:sym typeface="Arial"/>
              </a:rPr>
              <a:t> per </a:t>
            </a:r>
            <a:r>
              <a:rPr lang="en-US" dirty="0" err="1">
                <a:latin typeface="Arial"/>
                <a:ea typeface="Arial"/>
                <a:cs typeface="Arial"/>
                <a:sym typeface="Arial"/>
              </a:rPr>
              <a:t>aiutare</a:t>
            </a:r>
            <a:r>
              <a:rPr lang="en-US" dirty="0">
                <a:latin typeface="Arial"/>
                <a:ea typeface="Arial"/>
                <a:cs typeface="Arial"/>
                <a:sym typeface="Arial"/>
              </a:rPr>
              <a:t> le e i </a:t>
            </a:r>
            <a:r>
              <a:rPr lang="en-US" dirty="0" err="1">
                <a:latin typeface="Arial"/>
                <a:ea typeface="Arial"/>
                <a:cs typeface="Arial"/>
                <a:sym typeface="Arial"/>
              </a:rPr>
              <a:t>partecipanti</a:t>
            </a:r>
            <a:r>
              <a:rPr lang="en-US" dirty="0">
                <a:latin typeface="Arial"/>
                <a:ea typeface="Arial"/>
                <a:cs typeface="Arial"/>
                <a:sym typeface="Arial"/>
              </a:rPr>
              <a:t> a </a:t>
            </a:r>
            <a:r>
              <a:rPr lang="en-US" dirty="0" err="1">
                <a:latin typeface="Arial"/>
                <a:ea typeface="Arial"/>
                <a:cs typeface="Arial"/>
                <a:sym typeface="Arial"/>
              </a:rPr>
              <a:t>riflettere</a:t>
            </a:r>
            <a:r>
              <a:rPr lang="en-US" dirty="0">
                <a:latin typeface="Arial"/>
                <a:ea typeface="Arial"/>
                <a:cs typeface="Arial"/>
                <a:sym typeface="Arial"/>
              </a:rPr>
              <a:t> </a:t>
            </a:r>
            <a:r>
              <a:rPr lang="en-US" dirty="0" err="1">
                <a:latin typeface="Arial"/>
                <a:ea typeface="Arial"/>
                <a:cs typeface="Arial"/>
                <a:sym typeface="Arial"/>
              </a:rPr>
              <a:t>sulla</a:t>
            </a:r>
            <a:r>
              <a:rPr lang="en-US" dirty="0">
                <a:latin typeface="Arial"/>
                <a:ea typeface="Arial"/>
                <a:cs typeface="Arial"/>
                <a:sym typeface="Arial"/>
              </a:rPr>
              <a:t> </a:t>
            </a:r>
            <a:r>
              <a:rPr lang="en-US" dirty="0" err="1">
                <a:latin typeface="Arial"/>
                <a:ea typeface="Arial"/>
                <a:cs typeface="Arial"/>
                <a:sym typeface="Arial"/>
              </a:rPr>
              <a:t>lezione</a:t>
            </a:r>
            <a:r>
              <a:rPr lang="en-US" dirty="0">
                <a:latin typeface="Arial"/>
                <a:ea typeface="Arial"/>
                <a:cs typeface="Arial"/>
                <a:sym typeface="Arial"/>
              </a:rPr>
              <a:t> </a:t>
            </a:r>
            <a:r>
              <a:rPr lang="en-US" dirty="0" err="1">
                <a:latin typeface="Arial"/>
                <a:ea typeface="Arial"/>
                <a:cs typeface="Arial"/>
                <a:sym typeface="Arial"/>
              </a:rPr>
              <a:t>odierna</a:t>
            </a:r>
            <a:r>
              <a:rPr lang="en-US" dirty="0">
                <a:latin typeface="Arial"/>
                <a:ea typeface="Arial"/>
                <a:cs typeface="Arial"/>
                <a:sym typeface="Arial"/>
              </a:rPr>
              <a:t>.</a:t>
            </a:r>
          </a:p>
          <a:p>
            <a:pPr marL="0" lvl="0" indent="0" algn="l" rtl="0">
              <a:lnSpc>
                <a:spcPct val="115000"/>
              </a:lnSpc>
              <a:spcBef>
                <a:spcPts val="1200"/>
              </a:spcBef>
              <a:spcAft>
                <a:spcPts val="0"/>
              </a:spcAft>
              <a:buClr>
                <a:schemeClr val="dk1"/>
              </a:buClr>
              <a:buSzPts val="1100"/>
              <a:buFont typeface="Arial"/>
              <a:buNone/>
            </a:pPr>
            <a:r>
              <a:rPr lang="en-US" dirty="0" err="1">
                <a:latin typeface="Arial"/>
                <a:ea typeface="Arial"/>
                <a:cs typeface="Arial"/>
                <a:sym typeface="Arial"/>
              </a:rPr>
              <a:t>Dovranno</a:t>
            </a:r>
            <a:r>
              <a:rPr lang="en-US" dirty="0">
                <a:latin typeface="Arial"/>
                <a:ea typeface="Arial"/>
                <a:cs typeface="Arial"/>
                <a:sym typeface="Arial"/>
              </a:rPr>
              <a:t> </a:t>
            </a:r>
            <a:r>
              <a:rPr lang="en-US" dirty="0" err="1">
                <a:latin typeface="Arial"/>
                <a:ea typeface="Arial"/>
                <a:cs typeface="Arial"/>
                <a:sym typeface="Arial"/>
              </a:rPr>
              <a:t>riflettere</a:t>
            </a:r>
            <a:r>
              <a:rPr lang="en-US" dirty="0">
                <a:latin typeface="Arial"/>
                <a:ea typeface="Arial"/>
                <a:cs typeface="Arial"/>
                <a:sym typeface="Arial"/>
              </a:rPr>
              <a:t> </a:t>
            </a:r>
            <a:r>
              <a:rPr lang="en-US" dirty="0" err="1">
                <a:latin typeface="Arial"/>
                <a:ea typeface="Arial"/>
                <a:cs typeface="Arial"/>
                <a:sym typeface="Arial"/>
              </a:rPr>
              <a:t>su</a:t>
            </a:r>
            <a:r>
              <a:rPr lang="en-US" dirty="0">
                <a:latin typeface="Arial"/>
                <a:ea typeface="Arial"/>
                <a:cs typeface="Arial"/>
                <a:sym typeface="Arial"/>
              </a:rPr>
              <a:t> come </a:t>
            </a:r>
            <a:r>
              <a:rPr lang="en-US" dirty="0" err="1">
                <a:latin typeface="Arial"/>
                <a:ea typeface="Arial"/>
                <a:cs typeface="Arial"/>
                <a:sym typeface="Arial"/>
              </a:rPr>
              <a:t>il</a:t>
            </a:r>
            <a:r>
              <a:rPr lang="en-US" dirty="0">
                <a:latin typeface="Arial"/>
                <a:ea typeface="Arial"/>
                <a:cs typeface="Arial"/>
                <a:sym typeface="Arial"/>
              </a:rPr>
              <a:t> Quadro </a:t>
            </a:r>
            <a:r>
              <a:rPr lang="en-US" dirty="0" err="1">
                <a:latin typeface="Arial"/>
                <a:ea typeface="Arial"/>
                <a:cs typeface="Arial"/>
                <a:sym typeface="Arial"/>
              </a:rPr>
              <a:t>delle</a:t>
            </a:r>
            <a:r>
              <a:rPr lang="en-US" dirty="0">
                <a:latin typeface="Arial"/>
                <a:ea typeface="Arial"/>
                <a:cs typeface="Arial"/>
                <a:sym typeface="Arial"/>
              </a:rPr>
              <a:t> </a:t>
            </a:r>
            <a:r>
              <a:rPr lang="en-US" dirty="0" err="1">
                <a:latin typeface="Arial"/>
                <a:ea typeface="Arial"/>
                <a:cs typeface="Arial"/>
                <a:sym typeface="Arial"/>
              </a:rPr>
              <a:t>competenze</a:t>
            </a:r>
            <a:r>
              <a:rPr lang="en-US" dirty="0">
                <a:latin typeface="Arial"/>
                <a:ea typeface="Arial"/>
                <a:cs typeface="Arial"/>
                <a:sym typeface="Arial"/>
              </a:rPr>
              <a:t> </a:t>
            </a:r>
            <a:r>
              <a:rPr lang="en-US" dirty="0" err="1">
                <a:latin typeface="Arial"/>
                <a:ea typeface="Arial"/>
                <a:cs typeface="Arial"/>
                <a:sym typeface="Arial"/>
              </a:rPr>
              <a:t>digitali</a:t>
            </a:r>
            <a:r>
              <a:rPr lang="en-US" dirty="0">
                <a:latin typeface="Arial"/>
                <a:ea typeface="Arial"/>
                <a:cs typeface="Arial"/>
                <a:sym typeface="Arial"/>
              </a:rPr>
              <a:t> </a:t>
            </a:r>
            <a:r>
              <a:rPr lang="en-US" dirty="0" err="1">
                <a:latin typeface="Arial"/>
                <a:ea typeface="Arial"/>
                <a:cs typeface="Arial"/>
                <a:sym typeface="Arial"/>
              </a:rPr>
              <a:t>si</a:t>
            </a:r>
            <a:r>
              <a:rPr lang="en-US" dirty="0">
                <a:latin typeface="Arial"/>
                <a:ea typeface="Arial"/>
                <a:cs typeface="Arial"/>
                <a:sym typeface="Arial"/>
              </a:rPr>
              <a:t> </a:t>
            </a:r>
            <a:r>
              <a:rPr lang="en-US" dirty="0" err="1">
                <a:latin typeface="Arial"/>
                <a:ea typeface="Arial"/>
                <a:cs typeface="Arial"/>
                <a:sym typeface="Arial"/>
              </a:rPr>
              <a:t>ricolleghi</a:t>
            </a:r>
            <a:r>
              <a:rPr lang="en-US" dirty="0">
                <a:latin typeface="Arial"/>
                <a:ea typeface="Arial"/>
                <a:cs typeface="Arial"/>
                <a:sym typeface="Arial"/>
              </a:rPr>
              <a:t> </a:t>
            </a:r>
            <a:r>
              <a:rPr lang="en-US" dirty="0" err="1">
                <a:latin typeface="Arial"/>
                <a:ea typeface="Arial"/>
                <a:cs typeface="Arial"/>
                <a:sym typeface="Arial"/>
              </a:rPr>
              <a:t>all’attività</a:t>
            </a:r>
            <a:r>
              <a:rPr lang="en-US" dirty="0">
                <a:latin typeface="Arial"/>
                <a:ea typeface="Arial"/>
                <a:cs typeface="Arial"/>
                <a:sym typeface="Arial"/>
              </a:rPr>
              <a:t> </a:t>
            </a:r>
            <a:r>
              <a:rPr lang="en-US" dirty="0" err="1">
                <a:latin typeface="Arial"/>
                <a:ea typeface="Arial"/>
                <a:cs typeface="Arial"/>
                <a:sym typeface="Arial"/>
              </a:rPr>
              <a:t>didattica</a:t>
            </a:r>
            <a:r>
              <a:rPr lang="en-US" dirty="0">
                <a:latin typeface="Arial"/>
                <a:ea typeface="Arial"/>
                <a:cs typeface="Arial"/>
                <a:sym typeface="Arial"/>
              </a:rPr>
              <a:t> e </a:t>
            </a:r>
            <a:r>
              <a:rPr lang="en-US" dirty="0" err="1">
                <a:latin typeface="Arial"/>
                <a:ea typeface="Arial"/>
                <a:cs typeface="Arial"/>
                <a:sym typeface="Arial"/>
              </a:rPr>
              <a:t>su</a:t>
            </a:r>
            <a:r>
              <a:rPr lang="en-US" dirty="0">
                <a:latin typeface="Arial"/>
                <a:ea typeface="Arial"/>
                <a:cs typeface="Arial"/>
                <a:sym typeface="Arial"/>
              </a:rPr>
              <a:t> </a:t>
            </a:r>
            <a:r>
              <a:rPr lang="en-US" dirty="0" err="1">
                <a:latin typeface="Arial"/>
                <a:ea typeface="Arial"/>
                <a:cs typeface="Arial"/>
                <a:sym typeface="Arial"/>
              </a:rPr>
              <a:t>quanto</a:t>
            </a:r>
            <a:r>
              <a:rPr lang="en-US" dirty="0">
                <a:latin typeface="Arial"/>
                <a:ea typeface="Arial"/>
                <a:cs typeface="Arial"/>
                <a:sym typeface="Arial"/>
              </a:rPr>
              <a:t> le sue </a:t>
            </a:r>
            <a:r>
              <a:rPr lang="en-US" dirty="0" err="1">
                <a:latin typeface="Arial"/>
                <a:ea typeface="Arial"/>
                <a:cs typeface="Arial"/>
                <a:sym typeface="Arial"/>
              </a:rPr>
              <a:t>competenze</a:t>
            </a:r>
            <a:r>
              <a:rPr lang="en-US" dirty="0">
                <a:latin typeface="Arial"/>
                <a:ea typeface="Arial"/>
                <a:cs typeface="Arial"/>
                <a:sym typeface="Arial"/>
              </a:rPr>
              <a:t> </a:t>
            </a:r>
            <a:r>
              <a:rPr lang="en-US" dirty="0" err="1">
                <a:latin typeface="Arial"/>
                <a:ea typeface="Arial"/>
                <a:cs typeface="Arial"/>
                <a:sym typeface="Arial"/>
              </a:rPr>
              <a:t>siano</a:t>
            </a:r>
            <a:r>
              <a:rPr lang="en-US" dirty="0">
                <a:latin typeface="Arial"/>
                <a:ea typeface="Arial"/>
                <a:cs typeface="Arial"/>
                <a:sym typeface="Arial"/>
              </a:rPr>
              <a:t> in </a:t>
            </a:r>
            <a:r>
              <a:rPr lang="en-US" dirty="0" err="1">
                <a:latin typeface="Arial"/>
                <a:ea typeface="Arial"/>
                <a:cs typeface="Arial"/>
                <a:sym typeface="Arial"/>
              </a:rPr>
              <a:t>linea</a:t>
            </a:r>
            <a:r>
              <a:rPr lang="en-US" dirty="0">
                <a:latin typeface="Arial"/>
                <a:ea typeface="Arial"/>
                <a:cs typeface="Arial"/>
                <a:sym typeface="Arial"/>
              </a:rPr>
              <a:t> con la </a:t>
            </a:r>
            <a:r>
              <a:rPr lang="en-US" dirty="0" err="1">
                <a:latin typeface="Arial"/>
                <a:ea typeface="Arial"/>
                <a:cs typeface="Arial"/>
                <a:sym typeface="Arial"/>
              </a:rPr>
              <a:t>quotidianità</a:t>
            </a:r>
            <a:r>
              <a:rPr lang="en-US" dirty="0">
                <a:latin typeface="Arial"/>
                <a:ea typeface="Arial"/>
                <a:cs typeface="Arial"/>
                <a:sym typeface="Arial"/>
              </a:rPr>
              <a:t> e </a:t>
            </a:r>
            <a:r>
              <a:rPr lang="en-US" dirty="0" err="1">
                <a:latin typeface="Arial"/>
                <a:ea typeface="Arial"/>
                <a:cs typeface="Arial"/>
                <a:sym typeface="Arial"/>
              </a:rPr>
              <a:t>il</a:t>
            </a:r>
            <a:r>
              <a:rPr lang="en-US" dirty="0">
                <a:latin typeface="Arial"/>
                <a:ea typeface="Arial"/>
                <a:cs typeface="Arial"/>
                <a:sym typeface="Arial"/>
              </a:rPr>
              <a:t> contest </a:t>
            </a:r>
            <a:r>
              <a:rPr lang="en-US" dirty="0" err="1">
                <a:latin typeface="Arial"/>
                <a:ea typeface="Arial"/>
                <a:cs typeface="Arial"/>
                <a:sym typeface="Arial"/>
              </a:rPr>
              <a:t>scolasrico</a:t>
            </a:r>
            <a:r>
              <a:rPr lang="en-US" dirty="0">
                <a:latin typeface="Arial"/>
                <a:ea typeface="Arial"/>
                <a:cs typeface="Arial"/>
                <a:sym typeface="Arial"/>
              </a:rPr>
              <a:t>. </a:t>
            </a:r>
          </a:p>
          <a:p>
            <a:pPr marL="0" lvl="0" indent="0" algn="l" rtl="0">
              <a:lnSpc>
                <a:spcPct val="115000"/>
              </a:lnSpc>
              <a:spcBef>
                <a:spcPts val="1200"/>
              </a:spcBef>
              <a:spcAft>
                <a:spcPts val="0"/>
              </a:spcAft>
              <a:buClr>
                <a:schemeClr val="dk1"/>
              </a:buClr>
              <a:buSzPts val="1100"/>
              <a:buFont typeface="Arial"/>
              <a:buNone/>
            </a:pPr>
            <a:r>
              <a:rPr lang="en-US" dirty="0" err="1">
                <a:latin typeface="Arial"/>
                <a:ea typeface="Arial"/>
                <a:cs typeface="Arial"/>
                <a:sym typeface="Arial"/>
              </a:rPr>
              <a:t>Infine</a:t>
            </a:r>
            <a:r>
              <a:rPr lang="en-US" dirty="0">
                <a:latin typeface="Arial"/>
                <a:ea typeface="Arial"/>
                <a:cs typeface="Arial"/>
                <a:sym typeface="Arial"/>
              </a:rPr>
              <a:t> </a:t>
            </a:r>
            <a:r>
              <a:rPr lang="it-IT" dirty="0">
                <a:latin typeface="Arial"/>
                <a:ea typeface="Arial"/>
                <a:cs typeface="Arial"/>
                <a:sym typeface="Arial"/>
              </a:rPr>
              <a:t>per consolidare quanto appreso, dovranno applicare almeno uno degli scenari di apprendimento proposti in classe e cercare di crearne uno per un’altra competenza. </a:t>
            </a:r>
            <a:br>
              <a:rPr lang="it-IT" dirty="0">
                <a:latin typeface="Arial"/>
                <a:ea typeface="Arial"/>
                <a:cs typeface="Arial"/>
                <a:sym typeface="Arial"/>
              </a:rPr>
            </a:br>
            <a:r>
              <a:rPr lang="it-IT" dirty="0">
                <a:latin typeface="Arial"/>
                <a:ea typeface="Arial"/>
                <a:cs typeface="Arial"/>
                <a:sym typeface="Arial"/>
              </a:rPr>
              <a:t>Riflettete sulle risposte date alle domande per riassumere i principali punti affrontati nel corso della lezione e rispondere ad eventuali domande. </a:t>
            </a:r>
          </a:p>
          <a:p>
            <a:pPr marL="0" lvl="0" indent="0" algn="l" rtl="0">
              <a:lnSpc>
                <a:spcPct val="115000"/>
              </a:lnSpc>
              <a:spcBef>
                <a:spcPts val="1200"/>
              </a:spcBef>
              <a:spcAft>
                <a:spcPts val="0"/>
              </a:spcAft>
              <a:buSzPts val="1100"/>
              <a:buNone/>
            </a:pPr>
            <a:r>
              <a:rPr lang="it-IT" dirty="0">
                <a:latin typeface="Arial"/>
                <a:ea typeface="Arial"/>
                <a:cs typeface="Arial"/>
                <a:sym typeface="Arial"/>
              </a:rPr>
              <a:t>Istruzioni</a:t>
            </a:r>
          </a:p>
          <a:p>
            <a:pPr marL="0" lvl="0" indent="0" algn="l" rtl="0">
              <a:lnSpc>
                <a:spcPct val="115000"/>
              </a:lnSpc>
              <a:spcBef>
                <a:spcPts val="1200"/>
              </a:spcBef>
              <a:spcAft>
                <a:spcPts val="0"/>
              </a:spcAft>
              <a:buSzPts val="1100"/>
              <a:buNone/>
            </a:pPr>
            <a:r>
              <a:rPr lang="it-IT" dirty="0">
                <a:latin typeface="Arial"/>
                <a:ea typeface="Arial"/>
                <a:cs typeface="Arial"/>
                <a:sym typeface="Arial"/>
              </a:rPr>
              <a:t>●	Forma dei piccoli gruppi composti da 3-4 partecipanti e da’ loro una copia del Quadro europeo delle competenze digitali (disponibile QUI).</a:t>
            </a:r>
          </a:p>
          <a:p>
            <a:pPr marL="0" lvl="0" indent="0" algn="l" rtl="0">
              <a:lnSpc>
                <a:spcPct val="115000"/>
              </a:lnSpc>
              <a:spcBef>
                <a:spcPts val="1200"/>
              </a:spcBef>
              <a:spcAft>
                <a:spcPts val="0"/>
              </a:spcAft>
              <a:buSzPts val="1100"/>
              <a:buNone/>
            </a:pPr>
            <a:r>
              <a:rPr lang="it-IT" dirty="0">
                <a:latin typeface="Arial"/>
                <a:ea typeface="Arial"/>
                <a:cs typeface="Arial"/>
                <a:sym typeface="Arial"/>
              </a:rPr>
              <a:t>●	Chiedi alle e ai discenti di riflettere su una delle competenze elencate e di ispirarsi al documento per elaborare almeno un esempio di attività da svolgere in classe per aiutare le e gli studenti a sviluppare quella competenza. </a:t>
            </a:r>
          </a:p>
          <a:p>
            <a:pPr marL="0" lvl="0" indent="0" algn="l" rtl="0">
              <a:lnSpc>
                <a:spcPct val="115000"/>
              </a:lnSpc>
              <a:spcBef>
                <a:spcPts val="1200"/>
              </a:spcBef>
              <a:spcAft>
                <a:spcPts val="0"/>
              </a:spcAft>
              <a:buSzPts val="1100"/>
              <a:buNone/>
            </a:pPr>
            <a:r>
              <a:rPr lang="it-IT" dirty="0">
                <a:latin typeface="Arial"/>
                <a:ea typeface="Arial"/>
                <a:cs typeface="Arial"/>
                <a:sym typeface="Arial"/>
              </a:rPr>
              <a:t>●	Invita i gruppi a condividere le proprie idee e poni in evidenza gli insegnamenti tratti. </a:t>
            </a:r>
          </a:p>
          <a:p>
            <a:pPr marL="0" lvl="0" indent="0" algn="l" rtl="0">
              <a:lnSpc>
                <a:spcPct val="100000"/>
              </a:lnSpc>
              <a:spcBef>
                <a:spcPts val="0"/>
              </a:spcBef>
              <a:spcAft>
                <a:spcPts val="0"/>
              </a:spcAft>
              <a:buSzPts val="1400"/>
              <a:buNone/>
            </a:pPr>
            <a:endParaRPr dirty="0"/>
          </a:p>
        </p:txBody>
      </p:sp>
      <p:sp>
        <p:nvSpPr>
          <p:cNvPr id="327" name="Google Shape;327;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g3555728db8b_0_7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Il </a:t>
            </a:r>
            <a:r>
              <a:rPr lang="en-US" dirty="0" err="1"/>
              <a:t>compito</a:t>
            </a:r>
            <a:r>
              <a:rPr lang="en-US" dirty="0"/>
              <a:t> a casa serve a </a:t>
            </a:r>
            <a:r>
              <a:rPr lang="en-US" dirty="0" err="1"/>
              <a:t>permettere</a:t>
            </a:r>
            <a:r>
              <a:rPr lang="en-US" dirty="0"/>
              <a:t> </a:t>
            </a:r>
            <a:r>
              <a:rPr lang="en-US" dirty="0" err="1"/>
              <a:t>alle</a:t>
            </a:r>
            <a:r>
              <a:rPr lang="en-US" dirty="0"/>
              <a:t> e </a:t>
            </a:r>
            <a:r>
              <a:rPr lang="en-US" dirty="0" err="1"/>
              <a:t>agli</a:t>
            </a:r>
            <a:r>
              <a:rPr lang="en-US" dirty="0"/>
              <a:t> </a:t>
            </a:r>
            <a:r>
              <a:rPr lang="en-US" dirty="0" err="1"/>
              <a:t>insegnanti</a:t>
            </a:r>
            <a:r>
              <a:rPr lang="en-US" dirty="0"/>
              <a:t> di </a:t>
            </a:r>
            <a:r>
              <a:rPr lang="en-US" dirty="0" err="1"/>
              <a:t>riflettere</a:t>
            </a:r>
            <a:r>
              <a:rPr lang="en-US" dirty="0"/>
              <a:t> </a:t>
            </a:r>
            <a:r>
              <a:rPr lang="en-US" dirty="0" err="1"/>
              <a:t>su</a:t>
            </a:r>
            <a:r>
              <a:rPr lang="en-US" dirty="0"/>
              <a:t> </a:t>
            </a:r>
            <a:r>
              <a:rPr lang="en-US" dirty="0" err="1"/>
              <a:t>quanto</a:t>
            </a:r>
            <a:r>
              <a:rPr lang="en-US" dirty="0"/>
              <a:t> </a:t>
            </a:r>
            <a:r>
              <a:rPr lang="en-US" dirty="0" err="1"/>
              <a:t>hanno</a:t>
            </a:r>
            <a:r>
              <a:rPr lang="en-US" dirty="0"/>
              <a:t> </a:t>
            </a:r>
            <a:r>
              <a:rPr lang="en-US" dirty="0" err="1"/>
              <a:t>imparato</a:t>
            </a:r>
            <a:r>
              <a:rPr lang="en-US" dirty="0"/>
              <a:t>.</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it-IT" dirty="0"/>
              <a:t>Obiettivo: grazie a questo elaborato le e gli insegnanti potranno riflettere in maniera critica sulle proprie esperienze in relazione ai programmi nazionali, valutando sfide e punti di forza. Inoltre, potranno confrontare il Quadro europeo delle competenze digitali per capire quanto i programmi nazionali siano in linea con le competenze e le abilità promosse a livello europeo. </a:t>
            </a:r>
          </a:p>
          <a:p>
            <a:pPr marL="0" lvl="0" indent="0" algn="l" rtl="0">
              <a:lnSpc>
                <a:spcPct val="100000"/>
              </a:lnSpc>
              <a:spcBef>
                <a:spcPts val="0"/>
              </a:spcBef>
              <a:spcAft>
                <a:spcPts val="0"/>
              </a:spcAft>
              <a:buSzPts val="1400"/>
              <a:buNone/>
            </a:pPr>
            <a:endParaRPr lang="it-IT" dirty="0"/>
          </a:p>
          <a:p>
            <a:pPr marL="0" lvl="0" indent="0" algn="l" rtl="0">
              <a:lnSpc>
                <a:spcPct val="100000"/>
              </a:lnSpc>
              <a:spcBef>
                <a:spcPts val="0"/>
              </a:spcBef>
              <a:spcAft>
                <a:spcPts val="0"/>
              </a:spcAft>
              <a:buSzPts val="1400"/>
              <a:buNone/>
            </a:pPr>
            <a:r>
              <a:rPr lang="it-IT" dirty="0"/>
              <a:t>Istruzioni</a:t>
            </a:r>
          </a:p>
          <a:p>
            <a:pPr marL="0" lvl="0" indent="0" algn="l" rtl="0">
              <a:lnSpc>
                <a:spcPct val="100000"/>
              </a:lnSpc>
              <a:spcBef>
                <a:spcPts val="0"/>
              </a:spcBef>
              <a:spcAft>
                <a:spcPts val="0"/>
              </a:spcAft>
              <a:buSzPts val="1400"/>
              <a:buNone/>
            </a:pPr>
            <a:endParaRPr lang="it-IT" dirty="0"/>
          </a:p>
          <a:p>
            <a:pPr marL="0" lvl="0" indent="0" algn="l" rtl="0">
              <a:lnSpc>
                <a:spcPct val="100000"/>
              </a:lnSpc>
              <a:spcBef>
                <a:spcPts val="0"/>
              </a:spcBef>
              <a:spcAft>
                <a:spcPts val="0"/>
              </a:spcAft>
              <a:buSzPts val="1400"/>
              <a:buNone/>
            </a:pPr>
            <a:r>
              <a:rPr lang="it-IT" dirty="0"/>
              <a:t>●	Riflessione personale (300–400 parole)</a:t>
            </a:r>
          </a:p>
          <a:p>
            <a:pPr marL="0" lvl="0" indent="0" algn="l" rtl="0">
              <a:lnSpc>
                <a:spcPct val="100000"/>
              </a:lnSpc>
              <a:spcBef>
                <a:spcPts val="0"/>
              </a:spcBef>
              <a:spcAft>
                <a:spcPts val="0"/>
              </a:spcAft>
              <a:buSzPts val="1400"/>
              <a:buNone/>
            </a:pPr>
            <a:r>
              <a:rPr lang="it-IT" dirty="0"/>
              <a:t>In qualità di insegnante, parla delle tue esperienze personali inerenti al programma nazionale. </a:t>
            </a:r>
          </a:p>
          <a:p>
            <a:pPr marL="0" lvl="0" indent="0" algn="l" rtl="0">
              <a:lnSpc>
                <a:spcPct val="100000"/>
              </a:lnSpc>
              <a:spcBef>
                <a:spcPts val="0"/>
              </a:spcBef>
              <a:spcAft>
                <a:spcPts val="0"/>
              </a:spcAft>
              <a:buSzPts val="1400"/>
              <a:buNone/>
            </a:pPr>
            <a:r>
              <a:rPr lang="it-IT" dirty="0"/>
              <a:t>●	Rispondi alle seguenti domande:</a:t>
            </a:r>
          </a:p>
          <a:p>
            <a:pPr marL="0" lvl="0" indent="0" algn="l" rtl="0">
              <a:lnSpc>
                <a:spcPct val="100000"/>
              </a:lnSpc>
              <a:spcBef>
                <a:spcPts val="0"/>
              </a:spcBef>
              <a:spcAft>
                <a:spcPts val="0"/>
              </a:spcAft>
              <a:buSzPts val="1400"/>
              <a:buNone/>
            </a:pPr>
            <a:r>
              <a:rPr lang="it-IT" dirty="0"/>
              <a:t>○	È facile da seguire?</a:t>
            </a:r>
          </a:p>
          <a:p>
            <a:pPr marL="0" lvl="0" indent="0" algn="l" rtl="0">
              <a:lnSpc>
                <a:spcPct val="100000"/>
              </a:lnSpc>
              <a:spcBef>
                <a:spcPts val="0"/>
              </a:spcBef>
              <a:spcAft>
                <a:spcPts val="0"/>
              </a:spcAft>
              <a:buSzPts val="1400"/>
              <a:buNone/>
            </a:pPr>
            <a:r>
              <a:rPr lang="it-IT" dirty="0"/>
              <a:t>○	È aggiornato rispetto alle esigenze educative e alle tecnologie attuali?</a:t>
            </a:r>
          </a:p>
          <a:p>
            <a:pPr marL="0" lvl="0" indent="0" algn="l" rtl="0">
              <a:lnSpc>
                <a:spcPct val="100000"/>
              </a:lnSpc>
              <a:spcBef>
                <a:spcPts val="0"/>
              </a:spcBef>
              <a:spcAft>
                <a:spcPts val="0"/>
              </a:spcAft>
              <a:buSzPts val="1400"/>
              <a:buNone/>
            </a:pPr>
            <a:r>
              <a:rPr lang="it-IT" dirty="0"/>
              <a:t>○	È ben strutturato ed efficace oppure merita di essere rivisto?</a:t>
            </a:r>
          </a:p>
          <a:p>
            <a:pPr marL="0" lvl="0" indent="0" algn="l" rtl="0">
              <a:lnSpc>
                <a:spcPct val="100000"/>
              </a:lnSpc>
              <a:spcBef>
                <a:spcPts val="0"/>
              </a:spcBef>
              <a:spcAft>
                <a:spcPts val="0"/>
              </a:spcAft>
              <a:buSzPts val="1400"/>
              <a:buNone/>
            </a:pPr>
            <a:r>
              <a:rPr lang="it-IT" dirty="0"/>
              <a:t>○	Pensi che possa essere un modello per gli altri Paesi o abbia bisogno di una riforma? </a:t>
            </a:r>
          </a:p>
          <a:p>
            <a:pPr marL="0" lvl="0" indent="0" algn="l" rtl="0">
              <a:lnSpc>
                <a:spcPct val="100000"/>
              </a:lnSpc>
              <a:spcBef>
                <a:spcPts val="0"/>
              </a:spcBef>
              <a:spcAft>
                <a:spcPts val="0"/>
              </a:spcAft>
              <a:buSzPts val="1400"/>
              <a:buNone/>
            </a:pPr>
            <a:endParaRPr lang="it-IT" dirty="0"/>
          </a:p>
          <a:p>
            <a:pPr marL="0" lvl="0" indent="0" algn="l" rtl="0">
              <a:lnSpc>
                <a:spcPct val="100000"/>
              </a:lnSpc>
              <a:spcBef>
                <a:spcPts val="0"/>
              </a:spcBef>
              <a:spcAft>
                <a:spcPts val="0"/>
              </a:spcAft>
              <a:buSzPts val="1400"/>
              <a:buNone/>
            </a:pPr>
            <a:r>
              <a:rPr lang="it-IT" dirty="0"/>
              <a:t>●	Analisi comparativa (400–500 parole)</a:t>
            </a:r>
          </a:p>
          <a:p>
            <a:pPr marL="0" lvl="0" indent="0" algn="l" rtl="0">
              <a:lnSpc>
                <a:spcPct val="100000"/>
              </a:lnSpc>
              <a:spcBef>
                <a:spcPts val="0"/>
              </a:spcBef>
              <a:spcAft>
                <a:spcPts val="0"/>
              </a:spcAft>
              <a:buSzPts val="1400"/>
              <a:buNone/>
            </a:pPr>
            <a:r>
              <a:rPr lang="it-IT" dirty="0"/>
              <a:t>○	Presenta brevemente il concetto di Quadro delle competenze digitali. </a:t>
            </a:r>
          </a:p>
          <a:p>
            <a:pPr marL="0" lvl="0" indent="0" algn="l" rtl="0">
              <a:lnSpc>
                <a:spcPct val="100000"/>
              </a:lnSpc>
              <a:spcBef>
                <a:spcPts val="0"/>
              </a:spcBef>
              <a:spcAft>
                <a:spcPts val="0"/>
              </a:spcAft>
              <a:buSzPts val="1400"/>
              <a:buNone/>
            </a:pPr>
            <a:r>
              <a:rPr lang="it-IT" dirty="0"/>
              <a:t>○	Confronta il programma nazionale con il quadro delle competenze digitali in termini di obiettivi di alfabetizzazione digitale, integrazione degli strumenti informatici e supporto volto allo sviluppo delle competenze chiave (alfabetizzazione informatica, comunicazione, creazione di contenuti, sicurezza e risoluzione dei problemi). </a:t>
            </a:r>
          </a:p>
          <a:p>
            <a:pPr marL="0" lvl="0" indent="0" algn="l" rtl="0">
              <a:lnSpc>
                <a:spcPct val="100000"/>
              </a:lnSpc>
              <a:spcBef>
                <a:spcPts val="0"/>
              </a:spcBef>
              <a:spcAft>
                <a:spcPts val="0"/>
              </a:spcAft>
              <a:buSzPts val="1400"/>
              <a:buNone/>
            </a:pPr>
            <a:r>
              <a:rPr lang="it-IT" dirty="0"/>
              <a:t>○	Parla dei punti in comune o delle mancanze e proponi migliorie o integrazioni. </a:t>
            </a:r>
          </a:p>
        </p:txBody>
      </p:sp>
      <p:sp>
        <p:nvSpPr>
          <p:cNvPr id="333" name="Google Shape;333;g3555728db8b_0_7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p4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È utile </a:t>
            </a:r>
            <a:r>
              <a:rPr lang="en-US" dirty="0" err="1"/>
              <a:t>condividere</a:t>
            </a:r>
            <a:r>
              <a:rPr lang="en-US" dirty="0"/>
              <a:t> </a:t>
            </a:r>
            <a:r>
              <a:rPr lang="en-US" dirty="0" err="1"/>
              <a:t>questa</a:t>
            </a:r>
            <a:r>
              <a:rPr lang="en-US" dirty="0"/>
              <a:t> </a:t>
            </a:r>
            <a:r>
              <a:rPr lang="en-US" dirty="0" err="1"/>
              <a:t>diapositiva</a:t>
            </a:r>
            <a:r>
              <a:rPr lang="en-US" dirty="0"/>
              <a:t> </a:t>
            </a:r>
            <a:r>
              <a:rPr lang="en-US" dirty="0" err="1"/>
              <a:t>perché</a:t>
            </a:r>
            <a:r>
              <a:rPr lang="en-US" dirty="0"/>
              <a:t> </a:t>
            </a:r>
            <a:r>
              <a:rPr lang="en-US" dirty="0" err="1"/>
              <a:t>contiene</a:t>
            </a:r>
            <a:r>
              <a:rPr lang="en-US" dirty="0"/>
              <a:t> </a:t>
            </a:r>
            <a:r>
              <a:rPr lang="en-US" dirty="0" err="1"/>
              <a:t>ulteriori</a:t>
            </a:r>
            <a:r>
              <a:rPr lang="en-US" dirty="0"/>
              <a:t> </a:t>
            </a:r>
            <a:r>
              <a:rPr lang="en-US" dirty="0" err="1"/>
              <a:t>informazioni</a:t>
            </a:r>
            <a:r>
              <a:rPr lang="en-US" dirty="0"/>
              <a:t> </a:t>
            </a:r>
            <a:r>
              <a:rPr lang="en-US" dirty="0" err="1"/>
              <a:t>sul</a:t>
            </a:r>
            <a:r>
              <a:rPr lang="en-US" dirty="0"/>
              <a:t> Quadro </a:t>
            </a:r>
            <a:r>
              <a:rPr lang="en-US" dirty="0" err="1"/>
              <a:t>delle</a:t>
            </a:r>
            <a:r>
              <a:rPr lang="en-US" dirty="0"/>
              <a:t> </a:t>
            </a:r>
            <a:r>
              <a:rPr lang="en-US" dirty="0" err="1"/>
              <a:t>competenze</a:t>
            </a:r>
            <a:r>
              <a:rPr lang="en-US" dirty="0"/>
              <a:t> </a:t>
            </a:r>
            <a:r>
              <a:rPr lang="en-US" dirty="0" err="1"/>
              <a:t>digitali</a:t>
            </a:r>
            <a:r>
              <a:rPr lang="en-US" dirty="0"/>
              <a:t>, </a:t>
            </a:r>
            <a:r>
              <a:rPr lang="en-US" dirty="0" err="1"/>
              <a:t>il</a:t>
            </a:r>
            <a:r>
              <a:rPr lang="en-US" dirty="0"/>
              <a:t> piano </a:t>
            </a:r>
            <a:r>
              <a:rPr lang="en-US" dirty="0" err="1"/>
              <a:t>d’azione</a:t>
            </a:r>
            <a:r>
              <a:rPr lang="en-US" dirty="0"/>
              <a:t>, </a:t>
            </a:r>
            <a:r>
              <a:rPr lang="en-US" dirty="0" err="1"/>
              <a:t>ecc</a:t>
            </a:r>
            <a:r>
              <a:rPr lang="en-US" dirty="0"/>
              <a:t>. Le e </a:t>
            </a:r>
            <a:r>
              <a:rPr lang="en-US" dirty="0" err="1"/>
              <a:t>gli</a:t>
            </a:r>
            <a:r>
              <a:rPr lang="en-US" dirty="0"/>
              <a:t> </a:t>
            </a:r>
            <a:r>
              <a:rPr lang="en-US" dirty="0" err="1"/>
              <a:t>insegnanti</a:t>
            </a:r>
            <a:r>
              <a:rPr lang="en-US" dirty="0"/>
              <a:t> </a:t>
            </a:r>
            <a:r>
              <a:rPr lang="en-US" dirty="0" err="1"/>
              <a:t>possono</a:t>
            </a:r>
            <a:r>
              <a:rPr lang="en-US" dirty="0"/>
              <a:t> </a:t>
            </a:r>
            <a:r>
              <a:rPr lang="en-US" dirty="0" err="1"/>
              <a:t>usare</a:t>
            </a:r>
            <a:r>
              <a:rPr lang="en-US" dirty="0"/>
              <a:t> i </a:t>
            </a:r>
            <a:r>
              <a:rPr lang="en-US" dirty="0" err="1"/>
              <a:t>documenti</a:t>
            </a:r>
            <a:r>
              <a:rPr lang="en-US" dirty="0"/>
              <a:t> </a:t>
            </a:r>
            <a:r>
              <a:rPr lang="en-US" dirty="0" err="1"/>
              <a:t>condivisi</a:t>
            </a:r>
            <a:r>
              <a:rPr lang="en-US" dirty="0"/>
              <a:t> per </a:t>
            </a:r>
            <a:r>
              <a:rPr lang="en-US" dirty="0" err="1"/>
              <a:t>approfondire</a:t>
            </a:r>
            <a:r>
              <a:rPr lang="en-US" dirty="0"/>
              <a:t> </a:t>
            </a:r>
            <a:r>
              <a:rPr lang="en-US" dirty="0" err="1"/>
              <a:t>il</a:t>
            </a:r>
            <a:r>
              <a:rPr lang="en-US" dirty="0"/>
              <a:t> </a:t>
            </a:r>
            <a:r>
              <a:rPr lang="en-US" dirty="0" err="1"/>
              <a:t>tema</a:t>
            </a:r>
            <a:r>
              <a:rPr lang="en-US" dirty="0"/>
              <a:t> ed </a:t>
            </a:r>
            <a:r>
              <a:rPr lang="en-US" dirty="0" err="1"/>
              <a:t>elaborare</a:t>
            </a:r>
            <a:r>
              <a:rPr lang="en-US" dirty="0"/>
              <a:t> </a:t>
            </a:r>
            <a:r>
              <a:rPr lang="en-US" dirty="0" err="1"/>
              <a:t>altre</a:t>
            </a:r>
            <a:r>
              <a:rPr lang="en-US" dirty="0"/>
              <a:t> </a:t>
            </a:r>
            <a:r>
              <a:rPr lang="en-US" dirty="0" err="1"/>
              <a:t>attività</a:t>
            </a:r>
            <a:r>
              <a:rPr lang="en-US" dirty="0"/>
              <a:t>. </a:t>
            </a:r>
            <a:endParaRPr dirty="0"/>
          </a:p>
        </p:txBody>
      </p:sp>
      <p:sp>
        <p:nvSpPr>
          <p:cNvPr id="339" name="Google Shape;339;p4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g35773f6aa0f_0_4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345" name="Google Shape;345;g35773f6aa0f_0_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Questa diapositive è solo un modo per </a:t>
            </a:r>
            <a:r>
              <a:rPr lang="en-US" dirty="0" err="1"/>
              <a:t>ricordare</a:t>
            </a:r>
            <a:r>
              <a:rPr lang="en-US" dirty="0"/>
              <a:t> e </a:t>
            </a:r>
            <a:r>
              <a:rPr lang="en-US" dirty="0" err="1"/>
              <a:t>presentare</a:t>
            </a:r>
            <a:r>
              <a:rPr lang="en-US" dirty="0"/>
              <a:t> i </a:t>
            </a:r>
            <a:r>
              <a:rPr lang="en-US" dirty="0" err="1"/>
              <a:t>risultati</a:t>
            </a:r>
            <a:r>
              <a:rPr lang="en-US" dirty="0"/>
              <a:t> di </a:t>
            </a:r>
            <a:r>
              <a:rPr lang="en-US" dirty="0" err="1"/>
              <a:t>apprendimento</a:t>
            </a:r>
            <a:r>
              <a:rPr lang="en-US" dirty="0"/>
              <a:t> </a:t>
            </a:r>
            <a:r>
              <a:rPr lang="en-US" dirty="0" err="1"/>
              <a:t>dell’unità</a:t>
            </a:r>
            <a:r>
              <a:rPr lang="en-US" dirty="0"/>
              <a:t>. </a:t>
            </a:r>
            <a:endParaRPr dirty="0"/>
          </a:p>
        </p:txBody>
      </p:sp>
      <p:sp>
        <p:nvSpPr>
          <p:cNvPr id="140" name="Google Shape;140;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3555728db8b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6" name="Google Shape;146;g3555728db8b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7" name="Google Shape;147;g3555728db8b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3555728db8b_0_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 name="Google Shape;153;g3555728db8b_0_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4" name="Google Shape;154;g3555728db8b_0_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Con </a:t>
            </a:r>
            <a:r>
              <a:rPr lang="en-US" dirty="0" err="1"/>
              <a:t>questa</a:t>
            </a:r>
            <a:r>
              <a:rPr lang="en-US" dirty="0"/>
              <a:t> diapositive </a:t>
            </a:r>
            <a:r>
              <a:rPr lang="en-US" dirty="0" err="1"/>
              <a:t>introduttiva</a:t>
            </a:r>
            <a:r>
              <a:rPr lang="en-US" dirty="0"/>
              <a:t> </a:t>
            </a:r>
            <a:r>
              <a:rPr lang="en-US" dirty="0" err="1"/>
              <a:t>puoi</a:t>
            </a:r>
            <a:r>
              <a:rPr lang="en-US" dirty="0"/>
              <a:t> </a:t>
            </a:r>
            <a:r>
              <a:rPr lang="en-US" dirty="0" err="1"/>
              <a:t>spiegare</a:t>
            </a:r>
            <a:r>
              <a:rPr lang="en-US" dirty="0"/>
              <a:t> </a:t>
            </a:r>
            <a:r>
              <a:rPr lang="en-US" dirty="0" err="1"/>
              <a:t>il</a:t>
            </a:r>
            <a:r>
              <a:rPr lang="en-US" dirty="0"/>
              <a:t> </a:t>
            </a:r>
            <a:r>
              <a:rPr lang="en-US" dirty="0" err="1"/>
              <a:t>principale</a:t>
            </a:r>
            <a:r>
              <a:rPr lang="en-US" dirty="0"/>
              <a:t> </a:t>
            </a:r>
            <a:r>
              <a:rPr lang="en-US" dirty="0" err="1"/>
              <a:t>tema</a:t>
            </a:r>
            <a:r>
              <a:rPr lang="en-US" dirty="0"/>
              <a:t> del modulo, </a:t>
            </a:r>
            <a:r>
              <a:rPr lang="en-US" dirty="0" err="1"/>
              <a:t>ricollegandolo</a:t>
            </a:r>
            <a:r>
              <a:rPr lang="en-US" dirty="0"/>
              <a:t> al </a:t>
            </a:r>
            <a:r>
              <a:rPr lang="en-US" dirty="0" err="1"/>
              <a:t>progetto</a:t>
            </a:r>
            <a:r>
              <a:rPr lang="en-US" dirty="0"/>
              <a:t> TINKER. </a:t>
            </a:r>
          </a:p>
          <a:p>
            <a:pPr marL="0" lvl="0" indent="0" algn="l" rtl="0">
              <a:lnSpc>
                <a:spcPct val="100000"/>
              </a:lnSpc>
              <a:spcBef>
                <a:spcPts val="0"/>
              </a:spcBef>
              <a:spcAft>
                <a:spcPts val="0"/>
              </a:spcAft>
              <a:buSzPts val="1400"/>
              <a:buNone/>
            </a:pPr>
            <a:r>
              <a:rPr lang="en-US" dirty="0"/>
              <a:t>In </a:t>
            </a:r>
            <a:r>
              <a:rPr lang="en-US" dirty="0" err="1"/>
              <a:t>questa</a:t>
            </a:r>
            <a:r>
              <a:rPr lang="en-US" dirty="0"/>
              <a:t> </a:t>
            </a:r>
            <a:r>
              <a:rPr lang="en-US" dirty="0" err="1"/>
              <a:t>lezione</a:t>
            </a:r>
            <a:r>
              <a:rPr lang="en-US" dirty="0"/>
              <a:t> </a:t>
            </a:r>
            <a:r>
              <a:rPr lang="en-US" dirty="0" err="1"/>
              <a:t>prenderemo</a:t>
            </a:r>
            <a:r>
              <a:rPr lang="en-US" dirty="0"/>
              <a:t> in </a:t>
            </a:r>
            <a:r>
              <a:rPr lang="en-US" dirty="0" err="1"/>
              <a:t>esame</a:t>
            </a:r>
            <a:r>
              <a:rPr lang="en-US" dirty="0"/>
              <a:t> </a:t>
            </a:r>
            <a:r>
              <a:rPr lang="en-US" dirty="0" err="1"/>
              <a:t>il</a:t>
            </a:r>
            <a:r>
              <a:rPr lang="en-US" dirty="0"/>
              <a:t> Quadro </a:t>
            </a:r>
            <a:r>
              <a:rPr lang="en-US" dirty="0" err="1"/>
              <a:t>europeo</a:t>
            </a:r>
            <a:r>
              <a:rPr lang="en-US" dirty="0"/>
              <a:t> </a:t>
            </a:r>
            <a:r>
              <a:rPr lang="en-US" dirty="0" err="1"/>
              <a:t>delle</a:t>
            </a:r>
            <a:r>
              <a:rPr lang="en-US" dirty="0"/>
              <a:t> </a:t>
            </a:r>
            <a:r>
              <a:rPr lang="en-US" dirty="0" err="1"/>
              <a:t>comeptenze</a:t>
            </a:r>
            <a:r>
              <a:rPr lang="en-US" dirty="0"/>
              <a:t> </a:t>
            </a:r>
            <a:r>
              <a:rPr lang="en-US" dirty="0" err="1"/>
              <a:t>digitali</a:t>
            </a:r>
            <a:r>
              <a:rPr lang="en-US" dirty="0"/>
              <a:t> </a:t>
            </a:r>
            <a:r>
              <a:rPr lang="en-US" dirty="0" err="1"/>
              <a:t>che</a:t>
            </a:r>
            <a:r>
              <a:rPr lang="en-US" dirty="0"/>
              <a:t> </a:t>
            </a:r>
            <a:r>
              <a:rPr lang="en-US" dirty="0" err="1"/>
              <a:t>costituisce</a:t>
            </a:r>
            <a:r>
              <a:rPr lang="en-US" dirty="0"/>
              <a:t> un punto di </a:t>
            </a:r>
            <a:r>
              <a:rPr lang="en-US" dirty="0" err="1"/>
              <a:t>riferimento</a:t>
            </a:r>
            <a:r>
              <a:rPr lang="en-US" dirty="0"/>
              <a:t> per </a:t>
            </a:r>
            <a:r>
              <a:rPr lang="en-US" dirty="0" err="1"/>
              <a:t>tutti</a:t>
            </a:r>
            <a:r>
              <a:rPr lang="en-US" dirty="0"/>
              <a:t> i </a:t>
            </a:r>
            <a:r>
              <a:rPr lang="en-US" dirty="0" err="1"/>
              <a:t>Paesi</a:t>
            </a:r>
            <a:r>
              <a:rPr lang="en-US" dirty="0"/>
              <a:t> </a:t>
            </a:r>
            <a:r>
              <a:rPr lang="en-US" dirty="0" err="1"/>
              <a:t>europei</a:t>
            </a:r>
            <a:r>
              <a:rPr lang="en-US" dirty="0"/>
              <a:t> ai </a:t>
            </a:r>
            <a:r>
              <a:rPr lang="en-US" dirty="0" err="1"/>
              <a:t>fini</a:t>
            </a:r>
            <a:r>
              <a:rPr lang="en-US" dirty="0"/>
              <a:t> </a:t>
            </a:r>
            <a:r>
              <a:rPr lang="en-US" dirty="0" err="1"/>
              <a:t>della</a:t>
            </a:r>
            <a:r>
              <a:rPr lang="en-US" dirty="0"/>
              <a:t> </a:t>
            </a:r>
            <a:r>
              <a:rPr lang="en-US" dirty="0" err="1"/>
              <a:t>progettazione</a:t>
            </a:r>
            <a:r>
              <a:rPr lang="en-US" dirty="0"/>
              <a:t> </a:t>
            </a:r>
            <a:r>
              <a:rPr lang="en-US" dirty="0" err="1"/>
              <a:t>dei</a:t>
            </a:r>
            <a:r>
              <a:rPr lang="en-US" dirty="0"/>
              <a:t> </a:t>
            </a:r>
            <a:r>
              <a:rPr lang="en-US" dirty="0" err="1"/>
              <a:t>programmi</a:t>
            </a:r>
            <a:r>
              <a:rPr lang="en-US" dirty="0"/>
              <a:t> </a:t>
            </a:r>
            <a:r>
              <a:rPr lang="en-US" dirty="0" err="1"/>
              <a:t>nazionali</a:t>
            </a:r>
            <a:r>
              <a:rPr lang="en-US" dirty="0"/>
              <a:t>. </a:t>
            </a:r>
            <a:r>
              <a:rPr lang="en-US" dirty="0" err="1"/>
              <a:t>Conoscere</a:t>
            </a:r>
            <a:r>
              <a:rPr lang="en-US" dirty="0"/>
              <a:t> </a:t>
            </a:r>
            <a:r>
              <a:rPr lang="en-US" dirty="0" err="1"/>
              <a:t>questo</a:t>
            </a:r>
            <a:r>
              <a:rPr lang="en-US" dirty="0"/>
              <a:t> Quadro di </a:t>
            </a:r>
            <a:r>
              <a:rPr lang="en-US" dirty="0" err="1"/>
              <a:t>riferimento</a:t>
            </a:r>
            <a:r>
              <a:rPr lang="en-US" dirty="0"/>
              <a:t> è </a:t>
            </a:r>
            <a:r>
              <a:rPr lang="en-US" dirty="0" err="1"/>
              <a:t>essenziale</a:t>
            </a:r>
            <a:r>
              <a:rPr lang="en-US" dirty="0"/>
              <a:t> per </a:t>
            </a:r>
            <a:r>
              <a:rPr lang="en-US" dirty="0" err="1"/>
              <a:t>il</a:t>
            </a:r>
            <a:r>
              <a:rPr lang="en-US" dirty="0"/>
              <a:t> </a:t>
            </a:r>
            <a:r>
              <a:rPr lang="en-US" dirty="0" err="1"/>
              <a:t>personale</a:t>
            </a:r>
            <a:r>
              <a:rPr lang="en-US" dirty="0"/>
              <a:t> </a:t>
            </a:r>
            <a:r>
              <a:rPr lang="en-US" dirty="0" err="1"/>
              <a:t>docente</a:t>
            </a:r>
            <a:r>
              <a:rPr lang="en-US" dirty="0"/>
              <a:t>, dal </a:t>
            </a:r>
            <a:r>
              <a:rPr lang="en-US" dirty="0" err="1"/>
              <a:t>momento</a:t>
            </a:r>
            <a:r>
              <a:rPr lang="en-US" dirty="0"/>
              <a:t> </a:t>
            </a:r>
            <a:r>
              <a:rPr lang="en-US" dirty="0" err="1"/>
              <a:t>che</a:t>
            </a:r>
            <a:r>
              <a:rPr lang="en-US" dirty="0"/>
              <a:t> fa </a:t>
            </a:r>
            <a:r>
              <a:rPr lang="en-US" dirty="0" err="1"/>
              <a:t>sì</a:t>
            </a:r>
            <a:r>
              <a:rPr lang="en-US" dirty="0"/>
              <a:t> </a:t>
            </a:r>
            <a:r>
              <a:rPr lang="en-US" dirty="0" err="1"/>
              <a:t>che</a:t>
            </a:r>
            <a:r>
              <a:rPr lang="en-US" dirty="0"/>
              <a:t> le </a:t>
            </a:r>
            <a:r>
              <a:rPr lang="en-US" dirty="0" err="1"/>
              <a:t>competenze</a:t>
            </a:r>
            <a:r>
              <a:rPr lang="en-US" dirty="0"/>
              <a:t> </a:t>
            </a:r>
            <a:r>
              <a:rPr lang="en-US" dirty="0" err="1"/>
              <a:t>digitali</a:t>
            </a:r>
            <a:r>
              <a:rPr lang="en-US" dirty="0"/>
              <a:t> da </a:t>
            </a:r>
            <a:r>
              <a:rPr lang="en-US" dirty="0" err="1"/>
              <a:t>loro</a:t>
            </a:r>
            <a:r>
              <a:rPr lang="en-US" dirty="0"/>
              <a:t> </a:t>
            </a:r>
            <a:r>
              <a:rPr lang="en-US" dirty="0" err="1"/>
              <a:t>insegnate</a:t>
            </a:r>
            <a:r>
              <a:rPr lang="en-US" dirty="0"/>
              <a:t> </a:t>
            </a:r>
            <a:r>
              <a:rPr lang="en-US" dirty="0" err="1"/>
              <a:t>siano</a:t>
            </a:r>
            <a:r>
              <a:rPr lang="en-US" dirty="0"/>
              <a:t> in </a:t>
            </a:r>
            <a:r>
              <a:rPr lang="en-US" dirty="0" err="1"/>
              <a:t>linea</a:t>
            </a:r>
            <a:r>
              <a:rPr lang="en-US" dirty="0"/>
              <a:t> con </a:t>
            </a:r>
            <a:r>
              <a:rPr lang="en-US" dirty="0" err="1"/>
              <a:t>gli</a:t>
            </a:r>
            <a:r>
              <a:rPr lang="en-US" dirty="0"/>
              <a:t> standard </a:t>
            </a:r>
            <a:r>
              <a:rPr lang="en-US" dirty="0" err="1"/>
              <a:t>riconosciuti</a:t>
            </a:r>
            <a:r>
              <a:rPr lang="en-US" dirty="0"/>
              <a:t> a </a:t>
            </a:r>
            <a:r>
              <a:rPr lang="en-US" dirty="0" err="1"/>
              <a:t>livello</a:t>
            </a:r>
            <a:r>
              <a:rPr lang="en-US" dirty="0"/>
              <a:t> </a:t>
            </a:r>
            <a:r>
              <a:rPr lang="en-US" dirty="0" err="1"/>
              <a:t>europeo</a:t>
            </a:r>
            <a:r>
              <a:rPr lang="en-US" dirty="0"/>
              <a:t>. </a:t>
            </a:r>
          </a:p>
          <a:p>
            <a:pPr marL="0" lvl="0" indent="0" algn="l" rtl="0">
              <a:lnSpc>
                <a:spcPct val="100000"/>
              </a:lnSpc>
              <a:spcBef>
                <a:spcPts val="0"/>
              </a:spcBef>
              <a:spcAft>
                <a:spcPts val="0"/>
              </a:spcAft>
              <a:buSzPts val="1400"/>
              <a:buNone/>
            </a:pPr>
            <a:r>
              <a:rPr lang="en-US" dirty="0" err="1"/>
              <a:t>Familiarizzando</a:t>
            </a:r>
            <a:r>
              <a:rPr lang="en-US" dirty="0"/>
              <a:t> con </a:t>
            </a:r>
            <a:r>
              <a:rPr lang="en-US" dirty="0" err="1"/>
              <a:t>il</a:t>
            </a:r>
            <a:r>
              <a:rPr lang="en-US" dirty="0"/>
              <a:t> Quadro di </a:t>
            </a:r>
            <a:r>
              <a:rPr lang="en-US" dirty="0" err="1"/>
              <a:t>riferimento</a:t>
            </a:r>
            <a:r>
              <a:rPr lang="en-US" dirty="0"/>
              <a:t>, le e </a:t>
            </a:r>
            <a:r>
              <a:rPr lang="en-US" dirty="0" err="1"/>
              <a:t>gli</a:t>
            </a:r>
            <a:r>
              <a:rPr lang="en-US" dirty="0"/>
              <a:t> </a:t>
            </a:r>
            <a:r>
              <a:rPr lang="en-US" dirty="0" err="1"/>
              <a:t>insegnanti</a:t>
            </a:r>
            <a:r>
              <a:rPr lang="en-US" dirty="0"/>
              <a:t> </a:t>
            </a:r>
            <a:r>
              <a:rPr lang="en-US" dirty="0" err="1"/>
              <a:t>possono</a:t>
            </a:r>
            <a:r>
              <a:rPr lang="en-US" dirty="0"/>
              <a:t> </a:t>
            </a:r>
            <a:r>
              <a:rPr lang="en-US" dirty="0" err="1"/>
              <a:t>affrontare</a:t>
            </a:r>
            <a:r>
              <a:rPr lang="en-US" dirty="0"/>
              <a:t> </a:t>
            </a:r>
            <a:r>
              <a:rPr lang="en-US" dirty="0" err="1"/>
              <a:t>meglio</a:t>
            </a:r>
            <a:r>
              <a:rPr lang="en-US" dirty="0"/>
              <a:t> le </a:t>
            </a:r>
            <a:r>
              <a:rPr lang="en-US" dirty="0" err="1"/>
              <a:t>competenze</a:t>
            </a:r>
            <a:r>
              <a:rPr lang="en-US" dirty="0"/>
              <a:t> </a:t>
            </a:r>
            <a:r>
              <a:rPr lang="en-US" dirty="0" err="1"/>
              <a:t>digitali</a:t>
            </a:r>
            <a:r>
              <a:rPr lang="en-US" dirty="0"/>
              <a:t> di cui le e </a:t>
            </a:r>
            <a:r>
              <a:rPr lang="en-US" dirty="0" err="1"/>
              <a:t>gli</a:t>
            </a:r>
            <a:r>
              <a:rPr lang="en-US" dirty="0"/>
              <a:t> </a:t>
            </a:r>
            <a:r>
              <a:rPr lang="en-US" dirty="0" err="1"/>
              <a:t>studenti</a:t>
            </a:r>
            <a:r>
              <a:rPr lang="en-US" dirty="0"/>
              <a:t> </a:t>
            </a:r>
            <a:r>
              <a:rPr lang="en-US" dirty="0" err="1"/>
              <a:t>avranno</a:t>
            </a:r>
            <a:r>
              <a:rPr lang="en-US" dirty="0"/>
              <a:t> </a:t>
            </a:r>
            <a:r>
              <a:rPr lang="en-US" dirty="0" err="1"/>
              <a:t>bisogno</a:t>
            </a:r>
            <a:r>
              <a:rPr lang="en-US" dirty="0"/>
              <a:t> in </a:t>
            </a:r>
            <a:r>
              <a:rPr lang="en-US" dirty="0" err="1"/>
              <a:t>futuro</a:t>
            </a:r>
            <a:r>
              <a:rPr lang="en-US" dirty="0"/>
              <a:t> e </a:t>
            </a:r>
            <a:r>
              <a:rPr lang="en-US" dirty="0" err="1"/>
              <a:t>prepararli</a:t>
            </a:r>
            <a:r>
              <a:rPr lang="en-US" dirty="0"/>
              <a:t> non solo ad </a:t>
            </a:r>
            <a:r>
              <a:rPr lang="en-US" dirty="0" err="1"/>
              <a:t>avere</a:t>
            </a:r>
            <a:r>
              <a:rPr lang="en-US" dirty="0"/>
              <a:t> </a:t>
            </a:r>
            <a:r>
              <a:rPr lang="en-US" dirty="0" err="1"/>
              <a:t>successo</a:t>
            </a:r>
            <a:r>
              <a:rPr lang="en-US" dirty="0"/>
              <a:t> a </a:t>
            </a:r>
            <a:r>
              <a:rPr lang="en-US" dirty="0" err="1"/>
              <a:t>scuola</a:t>
            </a:r>
            <a:r>
              <a:rPr lang="en-US" dirty="0"/>
              <a:t>, ma </a:t>
            </a:r>
            <a:r>
              <a:rPr lang="en-US" dirty="0" err="1"/>
              <a:t>anche</a:t>
            </a:r>
            <a:r>
              <a:rPr lang="en-US" dirty="0"/>
              <a:t> al panorama </a:t>
            </a:r>
            <a:r>
              <a:rPr lang="en-US" dirty="0" err="1"/>
              <a:t>dinamico</a:t>
            </a:r>
            <a:r>
              <a:rPr lang="en-US" dirty="0"/>
              <a:t> </a:t>
            </a:r>
            <a:r>
              <a:rPr lang="en-US" dirty="0" err="1"/>
              <a:t>delle</a:t>
            </a:r>
            <a:r>
              <a:rPr lang="en-US" dirty="0"/>
              <a:t> </a:t>
            </a:r>
            <a:r>
              <a:rPr lang="en-US" dirty="0" err="1"/>
              <a:t>loro</a:t>
            </a:r>
            <a:r>
              <a:rPr lang="en-US" dirty="0"/>
              <a:t> </a:t>
            </a:r>
            <a:r>
              <a:rPr lang="en-US" dirty="0" err="1"/>
              <a:t>vite</a:t>
            </a:r>
            <a:r>
              <a:rPr lang="en-US" dirty="0"/>
              <a:t> </a:t>
            </a:r>
            <a:r>
              <a:rPr lang="en-US" dirty="0" err="1"/>
              <a:t>professionali</a:t>
            </a:r>
            <a:r>
              <a:rPr lang="en-US" dirty="0"/>
              <a:t>. </a:t>
            </a:r>
          </a:p>
          <a:p>
            <a:pPr marL="0" lvl="0" indent="0" algn="l" rtl="0">
              <a:lnSpc>
                <a:spcPct val="100000"/>
              </a:lnSpc>
              <a:spcBef>
                <a:spcPts val="0"/>
              </a:spcBef>
              <a:spcAft>
                <a:spcPts val="0"/>
              </a:spcAft>
              <a:buSzPts val="1400"/>
              <a:buNone/>
            </a:pPr>
            <a:r>
              <a:rPr lang="en-US" dirty="0"/>
              <a:t>Il Quadro </a:t>
            </a:r>
            <a:r>
              <a:rPr lang="en-US" dirty="0" err="1"/>
              <a:t>fornirà</a:t>
            </a:r>
            <a:r>
              <a:rPr lang="en-US" dirty="0"/>
              <a:t> </a:t>
            </a:r>
            <a:r>
              <a:rPr lang="en-US" dirty="0" err="1"/>
              <a:t>anche</a:t>
            </a:r>
            <a:r>
              <a:rPr lang="en-US" dirty="0"/>
              <a:t> </a:t>
            </a:r>
            <a:r>
              <a:rPr lang="en-US" dirty="0" err="1"/>
              <a:t>delle</a:t>
            </a:r>
            <a:r>
              <a:rPr lang="en-US" dirty="0"/>
              <a:t> </a:t>
            </a:r>
            <a:r>
              <a:rPr lang="en-US" dirty="0" err="1"/>
              <a:t>linee</a:t>
            </a:r>
            <a:r>
              <a:rPr lang="en-US" dirty="0"/>
              <a:t> </a:t>
            </a:r>
            <a:r>
              <a:rPr lang="en-US" dirty="0" err="1"/>
              <a:t>guida</a:t>
            </a:r>
            <a:r>
              <a:rPr lang="en-US" dirty="0"/>
              <a:t> </a:t>
            </a:r>
            <a:r>
              <a:rPr lang="en-US" dirty="0" err="1"/>
              <a:t>pratiche</a:t>
            </a:r>
            <a:r>
              <a:rPr lang="en-US" dirty="0"/>
              <a:t> </a:t>
            </a:r>
            <a:r>
              <a:rPr lang="en-US" dirty="0" err="1"/>
              <a:t>sull’integrazione</a:t>
            </a:r>
            <a:r>
              <a:rPr lang="en-US" dirty="0"/>
              <a:t> </a:t>
            </a:r>
            <a:r>
              <a:rPr lang="en-US" dirty="0" err="1"/>
              <a:t>delle</a:t>
            </a:r>
            <a:r>
              <a:rPr lang="en-US" dirty="0"/>
              <a:t> </a:t>
            </a:r>
            <a:r>
              <a:rPr lang="en-US" dirty="0" err="1"/>
              <a:t>competenze</a:t>
            </a:r>
            <a:r>
              <a:rPr lang="en-US" dirty="0"/>
              <a:t> </a:t>
            </a:r>
            <a:r>
              <a:rPr lang="en-US" dirty="0" err="1"/>
              <a:t>digitali</a:t>
            </a:r>
            <a:r>
              <a:rPr lang="en-US" dirty="0"/>
              <a:t> </a:t>
            </a:r>
            <a:r>
              <a:rPr lang="en-US" dirty="0" err="1"/>
              <a:t>nei</a:t>
            </a:r>
            <a:r>
              <a:rPr lang="en-US" dirty="0"/>
              <a:t> </a:t>
            </a:r>
            <a:r>
              <a:rPr lang="en-US" dirty="0" err="1"/>
              <a:t>programmi</a:t>
            </a:r>
            <a:r>
              <a:rPr lang="en-US" dirty="0"/>
              <a:t> </a:t>
            </a:r>
            <a:r>
              <a:rPr lang="en-US" dirty="0" err="1"/>
              <a:t>esistenti</a:t>
            </a:r>
            <a:r>
              <a:rPr lang="en-US" dirty="0"/>
              <a:t>. </a:t>
            </a:r>
            <a:r>
              <a:rPr lang="en-US" dirty="0" err="1"/>
              <a:t>Sostiene</a:t>
            </a:r>
            <a:r>
              <a:rPr lang="en-US" dirty="0"/>
              <a:t> </a:t>
            </a:r>
            <a:r>
              <a:rPr lang="en-US" dirty="0" err="1"/>
              <a:t>l’apprendimento</a:t>
            </a:r>
            <a:r>
              <a:rPr lang="en-US" dirty="0"/>
              <a:t> </a:t>
            </a:r>
            <a:r>
              <a:rPr lang="en-US" dirty="0" err="1"/>
              <a:t>interdisciplinare</a:t>
            </a:r>
            <a:r>
              <a:rPr lang="en-US" dirty="0"/>
              <a:t>, </a:t>
            </a:r>
            <a:r>
              <a:rPr lang="en-US" dirty="0" err="1"/>
              <a:t>aiutando</a:t>
            </a:r>
            <a:r>
              <a:rPr lang="en-US" dirty="0"/>
              <a:t> </a:t>
            </a:r>
            <a:r>
              <a:rPr lang="en-US" dirty="0" err="1"/>
              <a:t>il</a:t>
            </a:r>
            <a:r>
              <a:rPr lang="en-US" dirty="0"/>
              <a:t> </a:t>
            </a:r>
            <a:r>
              <a:rPr lang="en-US" dirty="0" err="1"/>
              <a:t>personale</a:t>
            </a:r>
            <a:r>
              <a:rPr lang="en-US" dirty="0"/>
              <a:t> </a:t>
            </a:r>
            <a:r>
              <a:rPr lang="en-US" dirty="0" err="1"/>
              <a:t>docente</a:t>
            </a:r>
            <a:r>
              <a:rPr lang="en-US" dirty="0"/>
              <a:t> a </a:t>
            </a:r>
            <a:r>
              <a:rPr lang="en-US" dirty="0" err="1"/>
              <a:t>incorporare</a:t>
            </a:r>
            <a:r>
              <a:rPr lang="en-US" dirty="0"/>
              <a:t> le </a:t>
            </a:r>
            <a:r>
              <a:rPr lang="en-US" dirty="0" err="1"/>
              <a:t>competenze</a:t>
            </a:r>
            <a:r>
              <a:rPr lang="en-US" dirty="0"/>
              <a:t> </a:t>
            </a:r>
            <a:r>
              <a:rPr lang="en-US" dirty="0" err="1"/>
              <a:t>digitali</a:t>
            </a:r>
            <a:r>
              <a:rPr lang="en-US" dirty="0"/>
              <a:t> in </a:t>
            </a:r>
            <a:r>
              <a:rPr lang="en-US" dirty="0" err="1"/>
              <a:t>maniera</a:t>
            </a:r>
            <a:r>
              <a:rPr lang="en-US" dirty="0"/>
              <a:t> </a:t>
            </a:r>
            <a:r>
              <a:rPr lang="en-US" dirty="0" err="1"/>
              <a:t>significativa</a:t>
            </a:r>
            <a:r>
              <a:rPr lang="en-US" dirty="0"/>
              <a:t>, </a:t>
            </a:r>
            <a:r>
              <a:rPr lang="en-US" dirty="0" err="1"/>
              <a:t>rendendo</a:t>
            </a:r>
            <a:r>
              <a:rPr lang="en-US" dirty="0"/>
              <a:t> le </a:t>
            </a:r>
            <a:r>
              <a:rPr lang="en-US" dirty="0" err="1"/>
              <a:t>lezioni</a:t>
            </a:r>
            <a:r>
              <a:rPr lang="en-US" dirty="0"/>
              <a:t> </a:t>
            </a:r>
            <a:r>
              <a:rPr lang="en-US" dirty="0" err="1"/>
              <a:t>più</a:t>
            </a:r>
            <a:r>
              <a:rPr lang="en-US" dirty="0"/>
              <a:t> </a:t>
            </a:r>
            <a:r>
              <a:rPr lang="en-US" dirty="0" err="1"/>
              <a:t>coinvolgenti</a:t>
            </a:r>
            <a:r>
              <a:rPr lang="en-US" dirty="0"/>
              <a:t> e </a:t>
            </a:r>
            <a:r>
              <a:rPr lang="en-US" dirty="0" err="1"/>
              <a:t>rilevanti</a:t>
            </a:r>
            <a:r>
              <a:rPr lang="en-US" dirty="0"/>
              <a:t>. </a:t>
            </a:r>
            <a:r>
              <a:rPr lang="en-US" dirty="0" err="1"/>
              <a:t>Infine</a:t>
            </a:r>
            <a:r>
              <a:rPr lang="en-US" dirty="0"/>
              <a:t>, </a:t>
            </a:r>
            <a:r>
              <a:rPr lang="en-US" dirty="0" err="1"/>
              <a:t>fornisce</a:t>
            </a:r>
            <a:r>
              <a:rPr lang="en-US" dirty="0"/>
              <a:t> </a:t>
            </a:r>
            <a:r>
              <a:rPr lang="en-US" dirty="0" err="1"/>
              <a:t>alle</a:t>
            </a:r>
            <a:r>
              <a:rPr lang="en-US" dirty="0"/>
              <a:t> e </a:t>
            </a:r>
            <a:r>
              <a:rPr lang="en-US" dirty="0" err="1"/>
              <a:t>agli</a:t>
            </a:r>
            <a:r>
              <a:rPr lang="en-US" dirty="0"/>
              <a:t> </a:t>
            </a:r>
            <a:r>
              <a:rPr lang="en-US" dirty="0" err="1"/>
              <a:t>studenti</a:t>
            </a:r>
            <a:r>
              <a:rPr lang="en-US" dirty="0"/>
              <a:t> le </a:t>
            </a:r>
            <a:r>
              <a:rPr lang="en-US" dirty="0" err="1"/>
              <a:t>competenze</a:t>
            </a:r>
            <a:r>
              <a:rPr lang="en-US" dirty="0"/>
              <a:t> dii cui </a:t>
            </a:r>
            <a:r>
              <a:rPr lang="en-US" dirty="0" err="1"/>
              <a:t>hanno</a:t>
            </a:r>
            <a:r>
              <a:rPr lang="en-US" dirty="0"/>
              <a:t> </a:t>
            </a:r>
            <a:r>
              <a:rPr lang="en-US" dirty="0" err="1"/>
              <a:t>bisogno</a:t>
            </a:r>
            <a:r>
              <a:rPr lang="en-US" dirty="0"/>
              <a:t> nel campo </a:t>
            </a:r>
            <a:r>
              <a:rPr lang="en-US" dirty="0" err="1"/>
              <a:t>dell’alfabetizzazione</a:t>
            </a:r>
            <a:r>
              <a:rPr lang="en-US" dirty="0"/>
              <a:t> </a:t>
            </a:r>
            <a:r>
              <a:rPr lang="en-US" dirty="0" err="1"/>
              <a:t>digitale</a:t>
            </a:r>
            <a:r>
              <a:rPr lang="en-US" dirty="0"/>
              <a:t> per fare del proprio </a:t>
            </a:r>
            <a:r>
              <a:rPr lang="en-US" dirty="0" err="1"/>
              <a:t>meglio</a:t>
            </a:r>
            <a:r>
              <a:rPr lang="en-US" dirty="0"/>
              <a:t> in un mondo </a:t>
            </a:r>
            <a:r>
              <a:rPr lang="en-US" dirty="0" err="1"/>
              <a:t>sempre</a:t>
            </a:r>
            <a:r>
              <a:rPr lang="en-US" dirty="0"/>
              <a:t> </a:t>
            </a:r>
            <a:r>
              <a:rPr lang="en-US" dirty="0" err="1"/>
              <a:t>più</a:t>
            </a:r>
            <a:r>
              <a:rPr lang="en-US" dirty="0"/>
              <a:t> </a:t>
            </a:r>
            <a:r>
              <a:rPr lang="en-US" dirty="0" err="1"/>
              <a:t>digitale</a:t>
            </a:r>
            <a:r>
              <a:rPr lang="en-US" dirty="0"/>
              <a:t>.</a:t>
            </a:r>
            <a:endParaRPr dirty="0"/>
          </a:p>
        </p:txBody>
      </p:sp>
      <p:sp>
        <p:nvSpPr>
          <p:cNvPr id="160" name="Google Shape;160;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34ccac15964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6" name="Google Shape;166;g34ccac15964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endParaRPr lang="en-US" dirty="0"/>
          </a:p>
          <a:p>
            <a:pPr marL="0" lvl="0" indent="0" algn="l" rtl="0">
              <a:lnSpc>
                <a:spcPct val="115000"/>
              </a:lnSpc>
              <a:spcBef>
                <a:spcPts val="1200"/>
              </a:spcBef>
              <a:spcAft>
                <a:spcPts val="0"/>
              </a:spcAft>
              <a:buClr>
                <a:schemeClr val="dk1"/>
              </a:buClr>
              <a:buSzPts val="1100"/>
              <a:buFont typeface="Arial"/>
              <a:buNone/>
            </a:pPr>
            <a:r>
              <a:rPr lang="en-US" dirty="0"/>
              <a:t>Nel </a:t>
            </a:r>
            <a:r>
              <a:rPr lang="en-US" dirty="0" err="1"/>
              <a:t>corso</a:t>
            </a:r>
            <a:r>
              <a:rPr lang="en-US" dirty="0"/>
              <a:t> di </a:t>
            </a:r>
            <a:r>
              <a:rPr lang="en-US" dirty="0" err="1"/>
              <a:t>questa</a:t>
            </a:r>
            <a:r>
              <a:rPr lang="en-US" dirty="0"/>
              <a:t> </a:t>
            </a:r>
            <a:r>
              <a:rPr lang="en-US" dirty="0" err="1"/>
              <a:t>attività</a:t>
            </a:r>
            <a:r>
              <a:rPr lang="en-US" dirty="0"/>
              <a:t> </a:t>
            </a:r>
            <a:r>
              <a:rPr lang="en-US" dirty="0" err="1"/>
              <a:t>discuteremo</a:t>
            </a:r>
            <a:r>
              <a:rPr lang="en-US" dirty="0"/>
              <a:t> </a:t>
            </a:r>
            <a:r>
              <a:rPr lang="en-US" dirty="0" err="1"/>
              <a:t>dei</a:t>
            </a:r>
            <a:r>
              <a:rPr lang="en-US" dirty="0"/>
              <a:t> </a:t>
            </a:r>
            <a:r>
              <a:rPr lang="en-US" dirty="0" err="1"/>
              <a:t>livelli</a:t>
            </a:r>
            <a:r>
              <a:rPr lang="en-US" dirty="0"/>
              <a:t> di </a:t>
            </a:r>
            <a:r>
              <a:rPr lang="en-US" dirty="0" err="1"/>
              <a:t>competenze</a:t>
            </a:r>
            <a:r>
              <a:rPr lang="en-US" dirty="0"/>
              <a:t> </a:t>
            </a:r>
            <a:r>
              <a:rPr lang="en-US" dirty="0" err="1"/>
              <a:t>digitali</a:t>
            </a:r>
            <a:r>
              <a:rPr lang="en-US" dirty="0"/>
              <a:t> </a:t>
            </a:r>
            <a:r>
              <a:rPr lang="en-US" dirty="0" err="1"/>
              <a:t>attuali</a:t>
            </a:r>
            <a:r>
              <a:rPr lang="en-US" dirty="0"/>
              <a:t> </a:t>
            </a:r>
            <a:r>
              <a:rPr lang="en-US" dirty="0" err="1"/>
              <a:t>nei</a:t>
            </a:r>
            <a:r>
              <a:rPr lang="en-US" dirty="0"/>
              <a:t> </a:t>
            </a:r>
            <a:r>
              <a:rPr lang="en-US" dirty="0" err="1"/>
              <a:t>vari</a:t>
            </a:r>
            <a:r>
              <a:rPr lang="en-US" dirty="0"/>
              <a:t> </a:t>
            </a:r>
            <a:r>
              <a:rPr lang="en-US" dirty="0" err="1"/>
              <a:t>Paesi</a:t>
            </a:r>
            <a:r>
              <a:rPr lang="en-US" dirty="0"/>
              <a:t> </a:t>
            </a:r>
            <a:r>
              <a:rPr lang="en-US" dirty="0" err="1"/>
              <a:t>europei</a:t>
            </a:r>
            <a:r>
              <a:rPr lang="en-US" dirty="0"/>
              <a:t>. </a:t>
            </a:r>
            <a:r>
              <a:rPr lang="en-US" dirty="0" err="1"/>
              <a:t>Pensa</a:t>
            </a:r>
            <a:r>
              <a:rPr lang="en-US" dirty="0"/>
              <a:t> a </a:t>
            </a:r>
            <a:r>
              <a:rPr lang="en-US" dirty="0" err="1"/>
              <a:t>ciò</a:t>
            </a:r>
            <a:r>
              <a:rPr lang="en-US" dirty="0"/>
              <a:t> </a:t>
            </a:r>
            <a:r>
              <a:rPr lang="en-US" dirty="0" err="1"/>
              <a:t>che</a:t>
            </a:r>
            <a:r>
              <a:rPr lang="en-US" dirty="0"/>
              <a:t> </a:t>
            </a:r>
            <a:r>
              <a:rPr lang="en-US" dirty="0" err="1"/>
              <a:t>sai</a:t>
            </a:r>
            <a:r>
              <a:rPr lang="en-US" dirty="0"/>
              <a:t> </a:t>
            </a:r>
            <a:r>
              <a:rPr lang="en-US" dirty="0" err="1"/>
              <a:t>riguardo</a:t>
            </a:r>
            <a:r>
              <a:rPr lang="en-US" dirty="0"/>
              <a:t> </a:t>
            </a:r>
            <a:r>
              <a:rPr lang="en-US" dirty="0" err="1"/>
              <a:t>alle</a:t>
            </a:r>
            <a:r>
              <a:rPr lang="en-US" dirty="0"/>
              <a:t> </a:t>
            </a:r>
            <a:r>
              <a:rPr lang="en-US" dirty="0" err="1"/>
              <a:t>competenze</a:t>
            </a:r>
            <a:r>
              <a:rPr lang="en-US" dirty="0"/>
              <a:t> </a:t>
            </a:r>
            <a:r>
              <a:rPr lang="en-US" dirty="0" err="1"/>
              <a:t>digitali</a:t>
            </a:r>
            <a:r>
              <a:rPr lang="en-US" dirty="0"/>
              <a:t> in </a:t>
            </a:r>
            <a:r>
              <a:rPr lang="en-US" dirty="0" err="1"/>
              <a:t>ciascun</a:t>
            </a:r>
            <a:r>
              <a:rPr lang="en-US" dirty="0"/>
              <a:t> </a:t>
            </a:r>
            <a:r>
              <a:rPr lang="en-US" dirty="0" err="1"/>
              <a:t>Paese</a:t>
            </a:r>
            <a:r>
              <a:rPr lang="en-US" dirty="0"/>
              <a:t> </a:t>
            </a:r>
            <a:r>
              <a:rPr lang="en-US" dirty="0" err="1"/>
              <a:t>europeo</a:t>
            </a:r>
            <a:r>
              <a:rPr lang="en-US" dirty="0"/>
              <a:t> e a </a:t>
            </a:r>
            <a:r>
              <a:rPr lang="en-US" dirty="0" err="1"/>
              <a:t>quali</a:t>
            </a:r>
            <a:r>
              <a:rPr lang="en-US" dirty="0"/>
              <a:t> </a:t>
            </a:r>
            <a:r>
              <a:rPr lang="en-US" dirty="0" err="1"/>
              <a:t>possono</a:t>
            </a:r>
            <a:r>
              <a:rPr lang="en-US" dirty="0"/>
              <a:t> </a:t>
            </a:r>
            <a:r>
              <a:rPr lang="en-US" dirty="0" err="1"/>
              <a:t>essere</a:t>
            </a:r>
            <a:r>
              <a:rPr lang="en-US" dirty="0"/>
              <a:t> le </a:t>
            </a:r>
            <a:r>
              <a:rPr lang="en-US" dirty="0" err="1"/>
              <a:t>ragioni</a:t>
            </a:r>
            <a:r>
              <a:rPr lang="en-US" dirty="0"/>
              <a:t> di </a:t>
            </a:r>
            <a:r>
              <a:rPr lang="en-US" dirty="0" err="1"/>
              <a:t>tali</a:t>
            </a:r>
            <a:r>
              <a:rPr lang="en-US" dirty="0"/>
              <a:t> </a:t>
            </a:r>
            <a:r>
              <a:rPr lang="en-US" dirty="0" err="1"/>
              <a:t>differenze</a:t>
            </a:r>
            <a:r>
              <a:rPr lang="en-US" dirty="0"/>
              <a:t>. </a:t>
            </a:r>
            <a:r>
              <a:rPr lang="en-US" dirty="0" err="1"/>
              <a:t>Quindi</a:t>
            </a:r>
            <a:r>
              <a:rPr lang="en-US" dirty="0"/>
              <a:t>, </a:t>
            </a:r>
            <a:r>
              <a:rPr lang="en-US" dirty="0" err="1"/>
              <a:t>avviciniamoci</a:t>
            </a:r>
            <a:r>
              <a:rPr lang="en-US" dirty="0"/>
              <a:t> a casa: </a:t>
            </a:r>
            <a:r>
              <a:rPr lang="en-US" dirty="0" err="1"/>
              <a:t>rifletti</a:t>
            </a:r>
            <a:r>
              <a:rPr lang="en-US" dirty="0"/>
              <a:t> </a:t>
            </a:r>
            <a:r>
              <a:rPr lang="en-US" dirty="0" err="1"/>
              <a:t>sulle</a:t>
            </a:r>
            <a:r>
              <a:rPr lang="en-US" dirty="0"/>
              <a:t> </a:t>
            </a:r>
            <a:r>
              <a:rPr lang="en-US" dirty="0" err="1"/>
              <a:t>tue</a:t>
            </a:r>
            <a:r>
              <a:rPr lang="en-US" dirty="0"/>
              <a:t> </a:t>
            </a:r>
            <a:r>
              <a:rPr lang="en-US" dirty="0" err="1"/>
              <a:t>competenze</a:t>
            </a:r>
            <a:r>
              <a:rPr lang="en-US" dirty="0"/>
              <a:t> </a:t>
            </a:r>
            <a:r>
              <a:rPr lang="en-US" dirty="0" err="1"/>
              <a:t>digitali</a:t>
            </a:r>
            <a:r>
              <a:rPr lang="en-US" dirty="0"/>
              <a:t>. Che </a:t>
            </a:r>
            <a:r>
              <a:rPr lang="en-US" dirty="0" err="1"/>
              <a:t>cosa</a:t>
            </a:r>
            <a:r>
              <a:rPr lang="en-US" dirty="0"/>
              <a:t> ci </a:t>
            </a:r>
            <a:r>
              <a:rPr lang="en-US" dirty="0" err="1"/>
              <a:t>si</a:t>
            </a:r>
            <a:r>
              <a:rPr lang="en-US" dirty="0"/>
              <a:t> </a:t>
            </a:r>
            <a:r>
              <a:rPr lang="en-US" dirty="0" err="1"/>
              <a:t>aspetta</a:t>
            </a:r>
            <a:r>
              <a:rPr lang="en-US" dirty="0"/>
              <a:t> </a:t>
            </a:r>
            <a:r>
              <a:rPr lang="en-US" dirty="0" err="1"/>
              <a:t>che</a:t>
            </a:r>
            <a:r>
              <a:rPr lang="en-US" dirty="0"/>
              <a:t> </a:t>
            </a:r>
            <a:r>
              <a:rPr lang="en-US" dirty="0" err="1"/>
              <a:t>l’insegnante</a:t>
            </a:r>
            <a:r>
              <a:rPr lang="en-US" dirty="0"/>
              <a:t> </a:t>
            </a:r>
            <a:r>
              <a:rPr lang="en-US" dirty="0" err="1"/>
              <a:t>sia</a:t>
            </a:r>
            <a:r>
              <a:rPr lang="en-US" dirty="0"/>
              <a:t> in </a:t>
            </a:r>
            <a:r>
              <a:rPr lang="en-US" dirty="0" err="1"/>
              <a:t>grado</a:t>
            </a:r>
            <a:r>
              <a:rPr lang="en-US" dirty="0"/>
              <a:t> di fare in un </a:t>
            </a:r>
            <a:r>
              <a:rPr lang="en-US" dirty="0" err="1"/>
              <a:t>ambiente</a:t>
            </a:r>
            <a:r>
              <a:rPr lang="en-US" dirty="0"/>
              <a:t> </a:t>
            </a:r>
            <a:r>
              <a:rPr lang="en-US" dirty="0" err="1"/>
              <a:t>scolastico</a:t>
            </a:r>
            <a:r>
              <a:rPr lang="en-US" dirty="0"/>
              <a:t> </a:t>
            </a:r>
            <a:r>
              <a:rPr lang="en-US" dirty="0" err="1"/>
              <a:t>digitale</a:t>
            </a:r>
            <a:r>
              <a:rPr lang="en-US" dirty="0"/>
              <a:t>, come ad </a:t>
            </a:r>
            <a:r>
              <a:rPr lang="en-US" dirty="0" err="1"/>
              <a:t>esempio</a:t>
            </a:r>
            <a:r>
              <a:rPr lang="en-US" dirty="0"/>
              <a:t> </a:t>
            </a:r>
            <a:r>
              <a:rPr lang="en-US" dirty="0" err="1"/>
              <a:t>usare</a:t>
            </a:r>
            <a:r>
              <a:rPr lang="en-US" dirty="0"/>
              <a:t> </a:t>
            </a:r>
            <a:r>
              <a:rPr lang="en-US" dirty="0" err="1"/>
              <a:t>gli</a:t>
            </a:r>
            <a:r>
              <a:rPr lang="en-US" dirty="0"/>
              <a:t> </a:t>
            </a:r>
            <a:r>
              <a:rPr lang="en-US" dirty="0" err="1"/>
              <a:t>strumenti</a:t>
            </a:r>
            <a:r>
              <a:rPr lang="en-US" dirty="0"/>
              <a:t> </a:t>
            </a:r>
            <a:r>
              <a:rPr lang="en-US" dirty="0" err="1"/>
              <a:t>digitali</a:t>
            </a:r>
            <a:r>
              <a:rPr lang="en-US" dirty="0"/>
              <a:t> ai </a:t>
            </a:r>
            <a:r>
              <a:rPr lang="en-US" dirty="0" err="1"/>
              <a:t>fini</a:t>
            </a:r>
            <a:r>
              <a:rPr lang="en-US" dirty="0"/>
              <a:t> </a:t>
            </a:r>
            <a:r>
              <a:rPr lang="en-US" dirty="0" err="1"/>
              <a:t>dell’attività</a:t>
            </a:r>
            <a:r>
              <a:rPr lang="en-US" dirty="0"/>
              <a:t> </a:t>
            </a:r>
            <a:r>
              <a:rPr lang="en-US" dirty="0" err="1"/>
              <a:t>didattica</a:t>
            </a:r>
            <a:r>
              <a:rPr lang="en-US" dirty="0"/>
              <a:t>, </a:t>
            </a:r>
            <a:r>
              <a:rPr lang="en-US" dirty="0" err="1"/>
              <a:t>valutare</a:t>
            </a:r>
            <a:r>
              <a:rPr lang="en-US" dirty="0"/>
              <a:t> le e </a:t>
            </a:r>
            <a:r>
              <a:rPr lang="en-US" dirty="0" err="1"/>
              <a:t>gli</a:t>
            </a:r>
            <a:r>
              <a:rPr lang="en-US" dirty="0"/>
              <a:t> </a:t>
            </a:r>
            <a:r>
              <a:rPr lang="en-US" dirty="0" err="1"/>
              <a:t>studenti</a:t>
            </a:r>
            <a:r>
              <a:rPr lang="en-US" dirty="0"/>
              <a:t> online, </a:t>
            </a:r>
            <a:r>
              <a:rPr lang="en-US" dirty="0" err="1"/>
              <a:t>gestire</a:t>
            </a:r>
            <a:r>
              <a:rPr lang="en-US" dirty="0"/>
              <a:t> la </a:t>
            </a:r>
            <a:r>
              <a:rPr lang="en-US" dirty="0" err="1"/>
              <a:t>sicurezza</a:t>
            </a:r>
            <a:r>
              <a:rPr lang="en-US" dirty="0"/>
              <a:t> </a:t>
            </a:r>
            <a:r>
              <a:rPr lang="en-US" dirty="0" err="1"/>
              <a:t>digitale</a:t>
            </a:r>
            <a:r>
              <a:rPr lang="en-US" dirty="0"/>
              <a:t> o </a:t>
            </a:r>
            <a:r>
              <a:rPr lang="en-US" dirty="0" err="1"/>
              <a:t>promuovere</a:t>
            </a:r>
            <a:r>
              <a:rPr lang="en-US" dirty="0"/>
              <a:t> la </a:t>
            </a:r>
            <a:r>
              <a:rPr lang="en-US" dirty="0" err="1"/>
              <a:t>cittadinanza</a:t>
            </a:r>
            <a:r>
              <a:rPr lang="en-US" dirty="0"/>
              <a:t> </a:t>
            </a:r>
            <a:r>
              <a:rPr lang="en-US" dirty="0" err="1"/>
              <a:t>attiva</a:t>
            </a:r>
            <a:r>
              <a:rPr lang="en-US" dirty="0"/>
              <a:t>. </a:t>
            </a:r>
          </a:p>
          <a:p>
            <a:pPr marL="0" lvl="0" indent="0" algn="l" rtl="0">
              <a:lnSpc>
                <a:spcPct val="115000"/>
              </a:lnSpc>
              <a:spcBef>
                <a:spcPts val="1200"/>
              </a:spcBef>
              <a:spcAft>
                <a:spcPts val="0"/>
              </a:spcAft>
              <a:buClr>
                <a:schemeClr val="dk1"/>
              </a:buClr>
              <a:buSzPts val="1100"/>
              <a:buFont typeface="Arial"/>
              <a:buNone/>
            </a:pPr>
            <a:r>
              <a:rPr lang="en-US" dirty="0" err="1"/>
              <a:t>Quest’autoriflessione</a:t>
            </a:r>
            <a:r>
              <a:rPr lang="en-US" dirty="0"/>
              <a:t> ci </a:t>
            </a:r>
            <a:r>
              <a:rPr lang="en-US" dirty="0" err="1"/>
              <a:t>aiuterà</a:t>
            </a:r>
            <a:r>
              <a:rPr lang="en-US" dirty="0"/>
              <a:t> a </a:t>
            </a:r>
            <a:r>
              <a:rPr lang="en-US" dirty="0" err="1"/>
              <a:t>capire</a:t>
            </a:r>
            <a:r>
              <a:rPr lang="en-US" dirty="0"/>
              <a:t> </a:t>
            </a:r>
            <a:r>
              <a:rPr lang="en-US" dirty="0" err="1"/>
              <a:t>il</a:t>
            </a:r>
            <a:r>
              <a:rPr lang="en-US" dirty="0"/>
              <a:t> </a:t>
            </a:r>
            <a:r>
              <a:rPr lang="en-US" dirty="0" err="1"/>
              <a:t>nostro</a:t>
            </a:r>
            <a:r>
              <a:rPr lang="en-US" dirty="0"/>
              <a:t> punto di </a:t>
            </a:r>
            <a:r>
              <a:rPr lang="en-US" dirty="0" err="1"/>
              <a:t>partenza</a:t>
            </a:r>
            <a:r>
              <a:rPr lang="en-US" dirty="0"/>
              <a:t> e ad </a:t>
            </a:r>
            <a:r>
              <a:rPr lang="en-US" dirty="0" err="1"/>
              <a:t>aprire</a:t>
            </a:r>
            <a:r>
              <a:rPr lang="en-US" dirty="0"/>
              <a:t> un </a:t>
            </a:r>
            <a:r>
              <a:rPr lang="en-US" dirty="0" err="1"/>
              <a:t>dialogo</a:t>
            </a:r>
            <a:r>
              <a:rPr lang="en-US" dirty="0"/>
              <a:t> </a:t>
            </a:r>
            <a:r>
              <a:rPr lang="en-US" dirty="0" err="1"/>
              <a:t>su</a:t>
            </a:r>
            <a:r>
              <a:rPr lang="en-US" dirty="0"/>
              <a:t> </a:t>
            </a:r>
            <a:r>
              <a:rPr lang="en-US" dirty="0" err="1"/>
              <a:t>quanto</a:t>
            </a:r>
            <a:r>
              <a:rPr lang="en-US" dirty="0"/>
              <a:t> </a:t>
            </a:r>
            <a:r>
              <a:rPr lang="en-US" dirty="0" err="1"/>
              <a:t>siano</a:t>
            </a:r>
            <a:r>
              <a:rPr lang="en-US" dirty="0"/>
              <a:t> </a:t>
            </a:r>
            <a:r>
              <a:rPr lang="en-US" dirty="0" err="1"/>
              <a:t>preparate</a:t>
            </a:r>
            <a:r>
              <a:rPr lang="en-US" dirty="0"/>
              <a:t> le </a:t>
            </a:r>
            <a:r>
              <a:rPr lang="en-US" dirty="0" err="1"/>
              <a:t>istituzioni</a:t>
            </a:r>
            <a:r>
              <a:rPr lang="en-US" dirty="0"/>
              <a:t> </a:t>
            </a:r>
            <a:r>
              <a:rPr lang="en-US" dirty="0" err="1"/>
              <a:t>all’era</a:t>
            </a:r>
            <a:r>
              <a:rPr lang="en-US" dirty="0"/>
              <a:t> </a:t>
            </a:r>
            <a:r>
              <a:rPr lang="en-US" dirty="0" err="1"/>
              <a:t>dell’istruzione</a:t>
            </a:r>
            <a:r>
              <a:rPr lang="en-US" dirty="0"/>
              <a:t> </a:t>
            </a:r>
            <a:r>
              <a:rPr lang="en-US" dirty="0" err="1"/>
              <a:t>digitale</a:t>
            </a:r>
            <a:r>
              <a:rPr lang="en-US" dirty="0"/>
              <a:t>. </a:t>
            </a:r>
            <a:endParaRPr dirty="0"/>
          </a:p>
        </p:txBody>
      </p:sp>
      <p:sp>
        <p:nvSpPr>
          <p:cNvPr id="167" name="Google Shape;167;g34ccac15964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r>
              <a:rPr lang="en-US" sz="1100" dirty="0">
                <a:solidFill>
                  <a:srgbClr val="1D1D1B"/>
                </a:solidFill>
              </a:rPr>
              <a:t>La </a:t>
            </a:r>
            <a:r>
              <a:rPr lang="en-US" sz="1100" dirty="0" err="1">
                <a:solidFill>
                  <a:srgbClr val="1D1D1B"/>
                </a:solidFill>
              </a:rPr>
              <a:t>trasformazione</a:t>
            </a:r>
            <a:r>
              <a:rPr lang="en-US" sz="1100" dirty="0">
                <a:solidFill>
                  <a:srgbClr val="1D1D1B"/>
                </a:solidFill>
              </a:rPr>
              <a:t> </a:t>
            </a:r>
            <a:r>
              <a:rPr lang="en-US" sz="1100" dirty="0" err="1">
                <a:solidFill>
                  <a:srgbClr val="1D1D1B"/>
                </a:solidFill>
              </a:rPr>
              <a:t>digitale</a:t>
            </a:r>
            <a:r>
              <a:rPr lang="en-US" sz="1100" dirty="0">
                <a:solidFill>
                  <a:srgbClr val="1D1D1B"/>
                </a:solidFill>
              </a:rPr>
              <a:t> </a:t>
            </a:r>
            <a:r>
              <a:rPr lang="en-US" sz="1100" dirty="0" err="1">
                <a:solidFill>
                  <a:srgbClr val="1D1D1B"/>
                </a:solidFill>
              </a:rPr>
              <a:t>dell’Europa</a:t>
            </a:r>
            <a:r>
              <a:rPr lang="en-US" sz="1100" dirty="0">
                <a:solidFill>
                  <a:srgbClr val="1D1D1B"/>
                </a:solidFill>
              </a:rPr>
              <a:t> </a:t>
            </a:r>
            <a:r>
              <a:rPr lang="en-US" sz="1100" dirty="0" err="1">
                <a:solidFill>
                  <a:srgbClr val="1D1D1B"/>
                </a:solidFill>
              </a:rPr>
              <a:t>accelererà</a:t>
            </a:r>
            <a:r>
              <a:rPr lang="en-US" sz="1100" dirty="0">
                <a:solidFill>
                  <a:srgbClr val="1D1D1B"/>
                </a:solidFill>
              </a:rPr>
              <a:t> con </a:t>
            </a:r>
            <a:r>
              <a:rPr lang="en-US" sz="1100" dirty="0" err="1">
                <a:solidFill>
                  <a:srgbClr val="1D1D1B"/>
                </a:solidFill>
              </a:rPr>
              <a:t>il</a:t>
            </a:r>
            <a:r>
              <a:rPr lang="en-US" sz="1100" dirty="0">
                <a:solidFill>
                  <a:srgbClr val="1D1D1B"/>
                </a:solidFill>
              </a:rPr>
              <a:t> </a:t>
            </a:r>
            <a:r>
              <a:rPr lang="en-US" sz="1100" dirty="0" err="1">
                <a:solidFill>
                  <a:srgbClr val="1D1D1B"/>
                </a:solidFill>
              </a:rPr>
              <a:t>rapido</a:t>
            </a:r>
            <a:r>
              <a:rPr lang="en-US" sz="1100" dirty="0">
                <a:solidFill>
                  <a:srgbClr val="1D1D1B"/>
                </a:solidFill>
              </a:rPr>
              <a:t> </a:t>
            </a:r>
            <a:r>
              <a:rPr lang="en-US" sz="1100" dirty="0" err="1">
                <a:solidFill>
                  <a:srgbClr val="1D1D1B"/>
                </a:solidFill>
              </a:rPr>
              <a:t>avanzare</a:t>
            </a:r>
            <a:r>
              <a:rPr lang="en-US" sz="1100" dirty="0">
                <a:solidFill>
                  <a:srgbClr val="1D1D1B"/>
                </a:solidFill>
              </a:rPr>
              <a:t> </a:t>
            </a:r>
            <a:r>
              <a:rPr lang="en-US" sz="1100" dirty="0" err="1">
                <a:solidFill>
                  <a:srgbClr val="1D1D1B"/>
                </a:solidFill>
              </a:rPr>
              <a:t>delle</a:t>
            </a:r>
            <a:r>
              <a:rPr lang="en-US" sz="1100" dirty="0">
                <a:solidFill>
                  <a:srgbClr val="1D1D1B"/>
                </a:solidFill>
              </a:rPr>
              <a:t> </a:t>
            </a:r>
            <a:r>
              <a:rPr lang="en-US" sz="1100" dirty="0" err="1">
                <a:solidFill>
                  <a:srgbClr val="1D1D1B"/>
                </a:solidFill>
              </a:rPr>
              <a:t>nuove</a:t>
            </a:r>
            <a:r>
              <a:rPr lang="en-US" sz="1100" dirty="0">
                <a:solidFill>
                  <a:srgbClr val="1D1D1B"/>
                </a:solidFill>
              </a:rPr>
              <a:t> </a:t>
            </a:r>
            <a:r>
              <a:rPr lang="en-US" sz="1100" dirty="0" err="1">
                <a:solidFill>
                  <a:srgbClr val="1D1D1B"/>
                </a:solidFill>
              </a:rPr>
              <a:t>tecnologie</a:t>
            </a:r>
            <a:r>
              <a:rPr lang="en-US" sz="1100" dirty="0">
                <a:solidFill>
                  <a:srgbClr val="1D1D1B"/>
                </a:solidFill>
              </a:rPr>
              <a:t> come </a:t>
            </a:r>
            <a:r>
              <a:rPr lang="en-US" sz="1100" dirty="0" err="1">
                <a:solidFill>
                  <a:srgbClr val="1D1D1B"/>
                </a:solidFill>
              </a:rPr>
              <a:t>l’intelligenza</a:t>
            </a:r>
            <a:r>
              <a:rPr lang="en-US" sz="1100" dirty="0">
                <a:solidFill>
                  <a:srgbClr val="1D1D1B"/>
                </a:solidFill>
              </a:rPr>
              <a:t> </a:t>
            </a:r>
            <a:r>
              <a:rPr lang="en-US" sz="1100" dirty="0" err="1">
                <a:solidFill>
                  <a:srgbClr val="1D1D1B"/>
                </a:solidFill>
              </a:rPr>
              <a:t>artificiale</a:t>
            </a:r>
            <a:r>
              <a:rPr lang="en-US" sz="1100" dirty="0">
                <a:solidFill>
                  <a:srgbClr val="1D1D1B"/>
                </a:solidFill>
              </a:rPr>
              <a:t>, la </a:t>
            </a:r>
            <a:r>
              <a:rPr lang="en-US" sz="1100" dirty="0" err="1">
                <a:solidFill>
                  <a:srgbClr val="1D1D1B"/>
                </a:solidFill>
              </a:rPr>
              <a:t>robotica</a:t>
            </a:r>
            <a:r>
              <a:rPr lang="en-US" sz="1100" dirty="0">
                <a:solidFill>
                  <a:srgbClr val="1D1D1B"/>
                </a:solidFill>
              </a:rPr>
              <a:t>, </a:t>
            </a:r>
            <a:r>
              <a:rPr lang="en-US" sz="1100" i="1" dirty="0">
                <a:solidFill>
                  <a:srgbClr val="1D1D1B"/>
                </a:solidFill>
              </a:rPr>
              <a:t>cloud computing </a:t>
            </a:r>
            <a:r>
              <a:rPr lang="en-US" sz="1100" i="0" dirty="0">
                <a:solidFill>
                  <a:srgbClr val="1D1D1B"/>
                </a:solidFill>
              </a:rPr>
              <a:t>e </a:t>
            </a:r>
            <a:r>
              <a:rPr lang="en-US" sz="1100" i="0" dirty="0" err="1">
                <a:solidFill>
                  <a:srgbClr val="1D1D1B"/>
                </a:solidFill>
              </a:rPr>
              <a:t>tecnologie</a:t>
            </a:r>
            <a:r>
              <a:rPr lang="en-US" sz="1100" i="0" dirty="0">
                <a:solidFill>
                  <a:srgbClr val="1D1D1B"/>
                </a:solidFill>
              </a:rPr>
              <a:t> </a:t>
            </a:r>
            <a:r>
              <a:rPr lang="en-US" sz="1100" i="1" dirty="0">
                <a:solidFill>
                  <a:srgbClr val="1D1D1B"/>
                </a:solidFill>
              </a:rPr>
              <a:t>blockchain. </a:t>
            </a:r>
            <a:r>
              <a:rPr lang="en-US" sz="1100" i="0" dirty="0">
                <a:solidFill>
                  <a:srgbClr val="1D1D1B"/>
                </a:solidFill>
              </a:rPr>
              <a:t>Come è </a:t>
            </a:r>
            <a:r>
              <a:rPr lang="en-US" sz="1100" i="0" dirty="0" err="1">
                <a:solidFill>
                  <a:srgbClr val="1D1D1B"/>
                </a:solidFill>
              </a:rPr>
              <a:t>avvenuto</a:t>
            </a:r>
            <a:r>
              <a:rPr lang="en-US" sz="1100" i="0" dirty="0">
                <a:solidFill>
                  <a:srgbClr val="1D1D1B"/>
                </a:solidFill>
              </a:rPr>
              <a:t> in </a:t>
            </a:r>
            <a:r>
              <a:rPr lang="en-US" sz="1100" i="0" dirty="0" err="1">
                <a:solidFill>
                  <a:srgbClr val="1D1D1B"/>
                </a:solidFill>
              </a:rPr>
              <a:t>passato</a:t>
            </a:r>
            <a:r>
              <a:rPr lang="en-US" sz="1100" i="0" dirty="0">
                <a:solidFill>
                  <a:srgbClr val="1D1D1B"/>
                </a:solidFill>
              </a:rPr>
              <a:t> con </a:t>
            </a:r>
            <a:r>
              <a:rPr lang="en-US" sz="1100" i="0" dirty="0" err="1">
                <a:solidFill>
                  <a:srgbClr val="1D1D1B"/>
                </a:solidFill>
              </a:rPr>
              <a:t>altri</a:t>
            </a:r>
            <a:r>
              <a:rPr lang="en-US" sz="1100" i="0" dirty="0">
                <a:solidFill>
                  <a:srgbClr val="1D1D1B"/>
                </a:solidFill>
              </a:rPr>
              <a:t> important </a:t>
            </a:r>
            <a:r>
              <a:rPr lang="en-US" sz="1100" i="0" dirty="0" err="1">
                <a:solidFill>
                  <a:srgbClr val="1D1D1B"/>
                </a:solidFill>
              </a:rPr>
              <a:t>progressi</a:t>
            </a:r>
            <a:r>
              <a:rPr lang="en-US" sz="1100" i="0" dirty="0">
                <a:solidFill>
                  <a:srgbClr val="1D1D1B"/>
                </a:solidFill>
              </a:rPr>
              <a:t> </a:t>
            </a:r>
            <a:r>
              <a:rPr lang="en-US" sz="1100" i="0" dirty="0" err="1">
                <a:solidFill>
                  <a:srgbClr val="1D1D1B"/>
                </a:solidFill>
              </a:rPr>
              <a:t>tecnologici</a:t>
            </a:r>
            <a:r>
              <a:rPr lang="en-US" sz="1100" i="0" dirty="0">
                <a:solidFill>
                  <a:srgbClr val="1D1D1B"/>
                </a:solidFill>
              </a:rPr>
              <a:t>, la </a:t>
            </a:r>
            <a:r>
              <a:rPr lang="en-US" sz="1100" i="0" dirty="0" err="1">
                <a:solidFill>
                  <a:srgbClr val="1D1D1B"/>
                </a:solidFill>
              </a:rPr>
              <a:t>digitalizzazione</a:t>
            </a:r>
            <a:r>
              <a:rPr lang="en-US" sz="1100" i="0" dirty="0">
                <a:solidFill>
                  <a:srgbClr val="1D1D1B"/>
                </a:solidFill>
              </a:rPr>
              <a:t> </a:t>
            </a:r>
            <a:r>
              <a:rPr lang="en-US" sz="1100" i="0" dirty="0" err="1">
                <a:solidFill>
                  <a:srgbClr val="1D1D1B"/>
                </a:solidFill>
              </a:rPr>
              <a:t>influirà</a:t>
            </a:r>
            <a:r>
              <a:rPr lang="en-US" sz="1100" i="0" dirty="0">
                <a:solidFill>
                  <a:srgbClr val="1D1D1B"/>
                </a:solidFill>
              </a:rPr>
              <a:t> </a:t>
            </a:r>
            <a:r>
              <a:rPr lang="en-US" sz="1100" i="0" dirty="0" err="1">
                <a:solidFill>
                  <a:srgbClr val="1D1D1B"/>
                </a:solidFill>
              </a:rPr>
              <a:t>sul</a:t>
            </a:r>
            <a:r>
              <a:rPr lang="en-US" sz="1100" i="0" dirty="0">
                <a:solidFill>
                  <a:srgbClr val="1D1D1B"/>
                </a:solidFill>
              </a:rPr>
              <a:t> modo in cui le </a:t>
            </a:r>
            <a:r>
              <a:rPr lang="en-US" sz="1100" i="0" dirty="0" err="1">
                <a:solidFill>
                  <a:srgbClr val="1D1D1B"/>
                </a:solidFill>
              </a:rPr>
              <a:t>persone</a:t>
            </a:r>
            <a:r>
              <a:rPr lang="en-US" sz="1100" i="0" dirty="0">
                <a:solidFill>
                  <a:srgbClr val="1D1D1B"/>
                </a:solidFill>
              </a:rPr>
              <a:t> </a:t>
            </a:r>
            <a:r>
              <a:rPr lang="en-US" sz="1100" i="0" dirty="0" err="1">
                <a:solidFill>
                  <a:srgbClr val="1D1D1B"/>
                </a:solidFill>
              </a:rPr>
              <a:t>vivono</a:t>
            </a:r>
            <a:r>
              <a:rPr lang="en-US" sz="1100" i="0" dirty="0">
                <a:solidFill>
                  <a:srgbClr val="1D1D1B"/>
                </a:solidFill>
              </a:rPr>
              <a:t>, </a:t>
            </a:r>
            <a:r>
              <a:rPr lang="en-US" sz="1100" i="0" dirty="0" err="1">
                <a:solidFill>
                  <a:srgbClr val="1D1D1B"/>
                </a:solidFill>
              </a:rPr>
              <a:t>interagiscono</a:t>
            </a:r>
            <a:r>
              <a:rPr lang="en-US" sz="1100" i="0" dirty="0">
                <a:solidFill>
                  <a:srgbClr val="1D1D1B"/>
                </a:solidFill>
              </a:rPr>
              <a:t>, </a:t>
            </a:r>
            <a:r>
              <a:rPr lang="en-US" sz="1100" i="0" dirty="0" err="1">
                <a:solidFill>
                  <a:srgbClr val="1D1D1B"/>
                </a:solidFill>
              </a:rPr>
              <a:t>studiano</a:t>
            </a:r>
            <a:r>
              <a:rPr lang="en-US" sz="1100" i="0" dirty="0">
                <a:solidFill>
                  <a:srgbClr val="1D1D1B"/>
                </a:solidFill>
              </a:rPr>
              <a:t> e </a:t>
            </a:r>
            <a:r>
              <a:rPr lang="en-US" sz="1100" i="0" dirty="0" err="1">
                <a:solidFill>
                  <a:srgbClr val="1D1D1B"/>
                </a:solidFill>
              </a:rPr>
              <a:t>lavorano</a:t>
            </a:r>
            <a:r>
              <a:rPr lang="en-US" sz="1100" i="0" dirty="0">
                <a:solidFill>
                  <a:srgbClr val="1D1D1B"/>
                </a:solidFill>
              </a:rPr>
              <a:t>. </a:t>
            </a:r>
            <a:r>
              <a:rPr lang="en-US" sz="1100" i="0" dirty="0" err="1">
                <a:solidFill>
                  <a:srgbClr val="1D1D1B"/>
                </a:solidFill>
              </a:rPr>
              <a:t>Sebbene</a:t>
            </a:r>
            <a:r>
              <a:rPr lang="en-US" sz="1100" i="0" dirty="0">
                <a:solidFill>
                  <a:srgbClr val="1D1D1B"/>
                </a:solidFill>
              </a:rPr>
              <a:t> vi </a:t>
            </a:r>
            <a:r>
              <a:rPr lang="en-US" sz="1100" i="0" dirty="0" err="1">
                <a:solidFill>
                  <a:srgbClr val="1D1D1B"/>
                </a:solidFill>
              </a:rPr>
              <a:t>siano</a:t>
            </a:r>
            <a:r>
              <a:rPr lang="en-US" sz="1100" i="0" dirty="0">
                <a:solidFill>
                  <a:srgbClr val="1D1D1B"/>
                </a:solidFill>
              </a:rPr>
              <a:t> </a:t>
            </a:r>
            <a:r>
              <a:rPr lang="en-US" sz="1100" i="0" dirty="0" err="1">
                <a:solidFill>
                  <a:srgbClr val="1D1D1B"/>
                </a:solidFill>
              </a:rPr>
              <a:t>molte</a:t>
            </a:r>
            <a:r>
              <a:rPr lang="en-US" sz="1100" i="0" dirty="0">
                <a:solidFill>
                  <a:srgbClr val="1D1D1B"/>
                </a:solidFill>
              </a:rPr>
              <a:t> </a:t>
            </a:r>
            <a:r>
              <a:rPr lang="en-US" sz="1100" i="0" dirty="0" err="1">
                <a:solidFill>
                  <a:srgbClr val="1D1D1B"/>
                </a:solidFill>
              </a:rPr>
              <a:t>opportunità</a:t>
            </a:r>
            <a:r>
              <a:rPr lang="en-US" sz="1100" i="0" dirty="0">
                <a:solidFill>
                  <a:srgbClr val="1D1D1B"/>
                </a:solidFill>
              </a:rPr>
              <a:t> legate </a:t>
            </a:r>
            <a:r>
              <a:rPr lang="en-US" sz="1100" i="0" dirty="0" err="1">
                <a:solidFill>
                  <a:srgbClr val="1D1D1B"/>
                </a:solidFill>
              </a:rPr>
              <a:t>alla</a:t>
            </a:r>
            <a:r>
              <a:rPr lang="en-US" sz="1100" i="0" dirty="0">
                <a:solidFill>
                  <a:srgbClr val="1D1D1B"/>
                </a:solidFill>
              </a:rPr>
              <a:t> </a:t>
            </a:r>
            <a:r>
              <a:rPr lang="en-US" sz="1100" i="0" dirty="0" err="1">
                <a:solidFill>
                  <a:srgbClr val="1D1D1B"/>
                </a:solidFill>
              </a:rPr>
              <a:t>trasformazione</a:t>
            </a:r>
            <a:r>
              <a:rPr lang="en-US" sz="1100" i="0" dirty="0">
                <a:solidFill>
                  <a:srgbClr val="1D1D1B"/>
                </a:solidFill>
              </a:rPr>
              <a:t> </a:t>
            </a:r>
            <a:r>
              <a:rPr lang="en-US" sz="1100" i="0" dirty="0" err="1">
                <a:solidFill>
                  <a:srgbClr val="1D1D1B"/>
                </a:solidFill>
              </a:rPr>
              <a:t>difitale</a:t>
            </a:r>
            <a:r>
              <a:rPr lang="en-US" sz="1100" i="0" dirty="0">
                <a:solidFill>
                  <a:srgbClr val="1D1D1B"/>
                </a:solidFill>
              </a:rPr>
              <a:t>, </a:t>
            </a:r>
            <a:r>
              <a:rPr lang="en-US" sz="1100" i="0" dirty="0" err="1">
                <a:solidFill>
                  <a:srgbClr val="1D1D1B"/>
                </a:solidFill>
              </a:rPr>
              <a:t>il</a:t>
            </a:r>
            <a:r>
              <a:rPr lang="en-US" sz="1100" i="0" dirty="0">
                <a:solidFill>
                  <a:srgbClr val="1D1D1B"/>
                </a:solidFill>
              </a:rPr>
              <a:t> </a:t>
            </a:r>
            <a:r>
              <a:rPr lang="en-US" sz="1100" i="0" dirty="0" err="1">
                <a:solidFill>
                  <a:srgbClr val="1D1D1B"/>
                </a:solidFill>
              </a:rPr>
              <a:t>rischio</a:t>
            </a:r>
            <a:r>
              <a:rPr lang="en-US" sz="1100" i="0" dirty="0">
                <a:solidFill>
                  <a:srgbClr val="1D1D1B"/>
                </a:solidFill>
              </a:rPr>
              <a:t> </a:t>
            </a:r>
            <a:r>
              <a:rPr lang="en-US" sz="1100" i="0" dirty="0" err="1">
                <a:solidFill>
                  <a:srgbClr val="1D1D1B"/>
                </a:solidFill>
              </a:rPr>
              <a:t>più</a:t>
            </a:r>
            <a:r>
              <a:rPr lang="en-US" sz="1100" i="0" dirty="0">
                <a:solidFill>
                  <a:srgbClr val="1D1D1B"/>
                </a:solidFill>
              </a:rPr>
              <a:t> </a:t>
            </a:r>
            <a:r>
              <a:rPr lang="en-US" sz="1100" i="0" dirty="0" err="1">
                <a:solidFill>
                  <a:srgbClr val="1D1D1B"/>
                </a:solidFill>
              </a:rPr>
              <a:t>grande</a:t>
            </a:r>
            <a:r>
              <a:rPr lang="en-US" sz="1100" i="0" dirty="0">
                <a:solidFill>
                  <a:srgbClr val="1D1D1B"/>
                </a:solidFill>
              </a:rPr>
              <a:t> </a:t>
            </a:r>
            <a:r>
              <a:rPr lang="en-US" sz="1100" i="0" dirty="0" err="1">
                <a:solidFill>
                  <a:srgbClr val="1D1D1B"/>
                </a:solidFill>
              </a:rPr>
              <a:t>oggi</a:t>
            </a:r>
            <a:r>
              <a:rPr lang="en-US" sz="1100" i="0" dirty="0">
                <a:solidFill>
                  <a:srgbClr val="1D1D1B"/>
                </a:solidFill>
              </a:rPr>
              <a:t> è </a:t>
            </a:r>
            <a:r>
              <a:rPr lang="en-US" sz="1100" i="0" dirty="0" err="1">
                <a:solidFill>
                  <a:srgbClr val="1D1D1B"/>
                </a:solidFill>
              </a:rPr>
              <a:t>quello</a:t>
            </a:r>
            <a:r>
              <a:rPr lang="en-US" sz="1100" i="0" dirty="0">
                <a:solidFill>
                  <a:srgbClr val="1D1D1B"/>
                </a:solidFill>
              </a:rPr>
              <a:t> di una </a:t>
            </a:r>
            <a:r>
              <a:rPr lang="en-US" sz="1100" i="0" dirty="0" err="1">
                <a:solidFill>
                  <a:srgbClr val="1D1D1B"/>
                </a:solidFill>
              </a:rPr>
              <a:t>società</a:t>
            </a:r>
            <a:r>
              <a:rPr lang="en-US" sz="1100" i="0" dirty="0">
                <a:solidFill>
                  <a:srgbClr val="1D1D1B"/>
                </a:solidFill>
              </a:rPr>
              <a:t> poco </a:t>
            </a:r>
            <a:r>
              <a:rPr lang="en-US" sz="1100" i="0" dirty="0" err="1">
                <a:solidFill>
                  <a:srgbClr val="1D1D1B"/>
                </a:solidFill>
              </a:rPr>
              <a:t>preparata</a:t>
            </a:r>
            <a:r>
              <a:rPr lang="en-US" sz="1100" i="0" dirty="0">
                <a:solidFill>
                  <a:srgbClr val="1D1D1B"/>
                </a:solidFill>
              </a:rPr>
              <a:t> al </a:t>
            </a:r>
            <a:r>
              <a:rPr lang="en-US" sz="1100" i="0" dirty="0" err="1">
                <a:solidFill>
                  <a:srgbClr val="1D1D1B"/>
                </a:solidFill>
              </a:rPr>
              <a:t>futuro</a:t>
            </a:r>
            <a:r>
              <a:rPr lang="en-US" sz="1100" i="0" dirty="0">
                <a:solidFill>
                  <a:srgbClr val="1D1D1B"/>
                </a:solidFill>
              </a:rPr>
              <a:t>. </a:t>
            </a:r>
          </a:p>
          <a:p>
            <a:pPr marL="0" lvl="0" indent="0" algn="l" rtl="0">
              <a:lnSpc>
                <a:spcPct val="100000"/>
              </a:lnSpc>
              <a:spcBef>
                <a:spcPts val="0"/>
              </a:spcBef>
              <a:spcAft>
                <a:spcPts val="0"/>
              </a:spcAft>
              <a:buSzPts val="1100"/>
              <a:buNone/>
            </a:pPr>
            <a:r>
              <a:rPr lang="en-US" sz="1100" i="0" dirty="0" err="1">
                <a:solidFill>
                  <a:srgbClr val="1D1D1B"/>
                </a:solidFill>
              </a:rPr>
              <a:t>Questo</a:t>
            </a:r>
            <a:r>
              <a:rPr lang="en-US" sz="1100" i="0" dirty="0">
                <a:solidFill>
                  <a:srgbClr val="1D1D1B"/>
                </a:solidFill>
              </a:rPr>
              <a:t> </a:t>
            </a:r>
            <a:r>
              <a:rPr lang="en-US" sz="1100" i="0" dirty="0" err="1">
                <a:solidFill>
                  <a:srgbClr val="1D1D1B"/>
                </a:solidFill>
              </a:rPr>
              <a:t>grafico</a:t>
            </a:r>
            <a:r>
              <a:rPr lang="en-US" sz="1100" i="0" dirty="0">
                <a:solidFill>
                  <a:srgbClr val="1D1D1B"/>
                </a:solidFill>
              </a:rPr>
              <a:t> </a:t>
            </a:r>
            <a:r>
              <a:rPr lang="en-US" sz="1100" i="0" dirty="0" err="1">
                <a:solidFill>
                  <a:srgbClr val="1D1D1B"/>
                </a:solidFill>
              </a:rPr>
              <a:t>mostra</a:t>
            </a:r>
            <a:r>
              <a:rPr lang="en-US" sz="1100" i="0" dirty="0">
                <a:solidFill>
                  <a:srgbClr val="1D1D1B"/>
                </a:solidFill>
              </a:rPr>
              <a:t> </a:t>
            </a:r>
            <a:r>
              <a:rPr lang="en-US" sz="1100" i="0" dirty="0" err="1">
                <a:solidFill>
                  <a:srgbClr val="1D1D1B"/>
                </a:solidFill>
              </a:rPr>
              <a:t>il</a:t>
            </a:r>
            <a:r>
              <a:rPr lang="en-US" sz="1100" i="0" dirty="0">
                <a:solidFill>
                  <a:srgbClr val="1D1D1B"/>
                </a:solidFill>
              </a:rPr>
              <a:t> </a:t>
            </a:r>
            <a:r>
              <a:rPr lang="en-US" sz="1100" i="0" dirty="0" err="1">
                <a:solidFill>
                  <a:srgbClr val="1D1D1B"/>
                </a:solidFill>
              </a:rPr>
              <a:t>livello</a:t>
            </a:r>
            <a:r>
              <a:rPr lang="en-US" sz="1100" i="0" dirty="0">
                <a:solidFill>
                  <a:srgbClr val="1D1D1B"/>
                </a:solidFill>
              </a:rPr>
              <a:t> di </a:t>
            </a:r>
            <a:r>
              <a:rPr lang="en-US" sz="1100" i="0" dirty="0" err="1">
                <a:solidFill>
                  <a:srgbClr val="1D1D1B"/>
                </a:solidFill>
              </a:rPr>
              <a:t>competenze</a:t>
            </a:r>
            <a:r>
              <a:rPr lang="en-US" sz="1100" i="0" dirty="0">
                <a:solidFill>
                  <a:srgbClr val="1D1D1B"/>
                </a:solidFill>
              </a:rPr>
              <a:t> </a:t>
            </a:r>
            <a:r>
              <a:rPr lang="en-US" sz="1100" i="0" dirty="0" err="1">
                <a:solidFill>
                  <a:srgbClr val="1D1D1B"/>
                </a:solidFill>
              </a:rPr>
              <a:t>digitale</a:t>
            </a:r>
            <a:r>
              <a:rPr lang="en-US" sz="1100" i="0" dirty="0">
                <a:solidFill>
                  <a:srgbClr val="1D1D1B"/>
                </a:solidFill>
              </a:rPr>
              <a:t> medio </a:t>
            </a:r>
            <a:r>
              <a:rPr lang="en-US" sz="1100" i="0" dirty="0" err="1">
                <a:solidFill>
                  <a:srgbClr val="1D1D1B"/>
                </a:solidFill>
              </a:rPr>
              <a:t>nei</a:t>
            </a:r>
            <a:r>
              <a:rPr lang="en-US" sz="1100" i="0" dirty="0">
                <a:solidFill>
                  <a:srgbClr val="1D1D1B"/>
                </a:solidFill>
              </a:rPr>
              <a:t> </a:t>
            </a:r>
            <a:r>
              <a:rPr lang="en-US" sz="1100" i="0" dirty="0" err="1">
                <a:solidFill>
                  <a:srgbClr val="1D1D1B"/>
                </a:solidFill>
              </a:rPr>
              <a:t>Paesi</a:t>
            </a:r>
            <a:r>
              <a:rPr lang="en-US" sz="1100" i="0" dirty="0">
                <a:solidFill>
                  <a:srgbClr val="1D1D1B"/>
                </a:solidFill>
              </a:rPr>
              <a:t> </a:t>
            </a:r>
            <a:r>
              <a:rPr lang="en-US" sz="1100" i="0" dirty="0" err="1">
                <a:solidFill>
                  <a:srgbClr val="1D1D1B"/>
                </a:solidFill>
              </a:rPr>
              <a:t>europei</a:t>
            </a:r>
            <a:r>
              <a:rPr lang="en-US" sz="1100" i="0" dirty="0">
                <a:solidFill>
                  <a:srgbClr val="1D1D1B"/>
                </a:solidFill>
              </a:rPr>
              <a:t>. È </a:t>
            </a:r>
            <a:r>
              <a:rPr lang="en-US" sz="1100" i="0" dirty="0" err="1">
                <a:solidFill>
                  <a:srgbClr val="1D1D1B"/>
                </a:solidFill>
              </a:rPr>
              <a:t>possibile</a:t>
            </a:r>
            <a:r>
              <a:rPr lang="en-US" sz="1100" i="0" dirty="0">
                <a:solidFill>
                  <a:srgbClr val="1D1D1B"/>
                </a:solidFill>
              </a:rPr>
              <a:t> </a:t>
            </a:r>
            <a:r>
              <a:rPr lang="en-US" sz="1100" i="0" dirty="0" err="1">
                <a:solidFill>
                  <a:srgbClr val="1D1D1B"/>
                </a:solidFill>
              </a:rPr>
              <a:t>aggiungere</a:t>
            </a:r>
            <a:r>
              <a:rPr lang="en-US" sz="1100" i="0" dirty="0">
                <a:solidFill>
                  <a:srgbClr val="1D1D1B"/>
                </a:solidFill>
              </a:rPr>
              <a:t> una diapositive qui </a:t>
            </a:r>
            <a:r>
              <a:rPr lang="en-US" sz="1100" i="0" dirty="0" err="1">
                <a:solidFill>
                  <a:srgbClr val="1D1D1B"/>
                </a:solidFill>
              </a:rPr>
              <a:t>sul</a:t>
            </a:r>
            <a:r>
              <a:rPr lang="en-US" sz="1100" i="0" dirty="0">
                <a:solidFill>
                  <a:srgbClr val="1D1D1B"/>
                </a:solidFill>
              </a:rPr>
              <a:t> </a:t>
            </a:r>
            <a:r>
              <a:rPr lang="en-US" sz="1100" i="0" dirty="0" err="1">
                <a:solidFill>
                  <a:srgbClr val="1D1D1B"/>
                </a:solidFill>
              </a:rPr>
              <a:t>livello</a:t>
            </a:r>
            <a:r>
              <a:rPr lang="en-US" sz="1100" i="0" dirty="0">
                <a:solidFill>
                  <a:srgbClr val="1D1D1B"/>
                </a:solidFill>
              </a:rPr>
              <a:t> di </a:t>
            </a:r>
            <a:r>
              <a:rPr lang="en-US" sz="1100" i="0" dirty="0" err="1">
                <a:solidFill>
                  <a:srgbClr val="1D1D1B"/>
                </a:solidFill>
              </a:rPr>
              <a:t>competenze</a:t>
            </a:r>
            <a:r>
              <a:rPr lang="en-US" sz="1100" i="0" dirty="0">
                <a:solidFill>
                  <a:srgbClr val="1D1D1B"/>
                </a:solidFill>
              </a:rPr>
              <a:t> </a:t>
            </a:r>
            <a:r>
              <a:rPr lang="en-US" sz="1100" i="0" dirty="0" err="1">
                <a:solidFill>
                  <a:srgbClr val="1D1D1B"/>
                </a:solidFill>
              </a:rPr>
              <a:t>digitali</a:t>
            </a:r>
            <a:r>
              <a:rPr lang="en-US" sz="1100" i="0" dirty="0">
                <a:solidFill>
                  <a:srgbClr val="1D1D1B"/>
                </a:solidFill>
              </a:rPr>
              <a:t> medio in Italia, </a:t>
            </a:r>
            <a:r>
              <a:rPr lang="en-US" sz="1100" i="0" dirty="0" err="1">
                <a:solidFill>
                  <a:srgbClr val="1D1D1B"/>
                </a:solidFill>
              </a:rPr>
              <a:t>Irlanda</a:t>
            </a:r>
            <a:r>
              <a:rPr lang="en-US" sz="1100" i="0" dirty="0">
                <a:solidFill>
                  <a:srgbClr val="1D1D1B"/>
                </a:solidFill>
              </a:rPr>
              <a:t>, </a:t>
            </a:r>
            <a:r>
              <a:rPr lang="en-US" sz="1100" i="0" dirty="0" err="1">
                <a:solidFill>
                  <a:srgbClr val="1D1D1B"/>
                </a:solidFill>
              </a:rPr>
              <a:t>Croazia</a:t>
            </a:r>
            <a:r>
              <a:rPr lang="en-US" sz="1100" i="0" dirty="0">
                <a:solidFill>
                  <a:srgbClr val="1D1D1B"/>
                </a:solidFill>
              </a:rPr>
              <a:t>, </a:t>
            </a:r>
            <a:r>
              <a:rPr lang="en-US" sz="1100" i="0" dirty="0" err="1">
                <a:solidFill>
                  <a:srgbClr val="1D1D1B"/>
                </a:solidFill>
              </a:rPr>
              <a:t>Paesi</a:t>
            </a:r>
            <a:r>
              <a:rPr lang="en-US" sz="1100" i="0" dirty="0">
                <a:solidFill>
                  <a:srgbClr val="1D1D1B"/>
                </a:solidFill>
              </a:rPr>
              <a:t> </a:t>
            </a:r>
            <a:r>
              <a:rPr lang="en-US" sz="1100" i="0" dirty="0" err="1">
                <a:solidFill>
                  <a:srgbClr val="1D1D1B"/>
                </a:solidFill>
              </a:rPr>
              <a:t>Bassi</a:t>
            </a:r>
            <a:r>
              <a:rPr lang="en-US" sz="1100" i="0" dirty="0">
                <a:solidFill>
                  <a:srgbClr val="1D1D1B"/>
                </a:solidFill>
              </a:rPr>
              <a:t> e Cipro. </a:t>
            </a:r>
          </a:p>
          <a:p>
            <a:pPr marL="0" lvl="0" indent="0" algn="l" rtl="0">
              <a:lnSpc>
                <a:spcPct val="100000"/>
              </a:lnSpc>
              <a:spcBef>
                <a:spcPts val="0"/>
              </a:spcBef>
              <a:spcAft>
                <a:spcPts val="0"/>
              </a:spcAft>
              <a:buSzPts val="1100"/>
              <a:buNone/>
            </a:pPr>
            <a:r>
              <a:rPr lang="en-US" sz="1100" i="0" dirty="0">
                <a:solidFill>
                  <a:srgbClr val="1D1D1B"/>
                </a:solidFill>
              </a:rPr>
              <a:t>Se </a:t>
            </a:r>
            <a:r>
              <a:rPr lang="en-US" sz="1100" i="0" dirty="0" err="1">
                <a:solidFill>
                  <a:srgbClr val="1D1D1B"/>
                </a:solidFill>
              </a:rPr>
              <a:t>l’istruzione</a:t>
            </a:r>
            <a:r>
              <a:rPr lang="en-US" sz="1100" i="0" dirty="0">
                <a:solidFill>
                  <a:srgbClr val="1D1D1B"/>
                </a:solidFill>
              </a:rPr>
              <a:t> è la spina </a:t>
            </a:r>
            <a:r>
              <a:rPr lang="en-US" sz="1100" i="0" dirty="0" err="1">
                <a:solidFill>
                  <a:srgbClr val="1D1D1B"/>
                </a:solidFill>
              </a:rPr>
              <a:t>dorsale</a:t>
            </a:r>
            <a:r>
              <a:rPr lang="en-US" sz="1100" i="0" dirty="0">
                <a:solidFill>
                  <a:srgbClr val="1D1D1B"/>
                </a:solidFill>
              </a:rPr>
              <a:t> </a:t>
            </a:r>
            <a:r>
              <a:rPr lang="en-US" sz="1100" i="0" dirty="0" err="1">
                <a:solidFill>
                  <a:srgbClr val="1D1D1B"/>
                </a:solidFill>
              </a:rPr>
              <a:t>della</a:t>
            </a:r>
            <a:r>
              <a:rPr lang="en-US" sz="1100" i="0" dirty="0">
                <a:solidFill>
                  <a:srgbClr val="1D1D1B"/>
                </a:solidFill>
              </a:rPr>
              <a:t> </a:t>
            </a:r>
            <a:r>
              <a:rPr lang="en-US" sz="1100" i="0" dirty="0" err="1">
                <a:solidFill>
                  <a:srgbClr val="1D1D1B"/>
                </a:solidFill>
              </a:rPr>
              <a:t>crescita</a:t>
            </a:r>
            <a:r>
              <a:rPr lang="en-US" sz="1100" i="0" dirty="0">
                <a:solidFill>
                  <a:srgbClr val="1D1D1B"/>
                </a:solidFill>
              </a:rPr>
              <a:t> e </a:t>
            </a:r>
            <a:r>
              <a:rPr lang="en-US" sz="1100" i="0" dirty="0" err="1">
                <a:solidFill>
                  <a:srgbClr val="1D1D1B"/>
                </a:solidFill>
              </a:rPr>
              <a:t>dell’inclusion</a:t>
            </a:r>
            <a:r>
              <a:rPr lang="en-US" sz="1100" i="0" dirty="0">
                <a:solidFill>
                  <a:srgbClr val="1D1D1B"/>
                </a:solidFill>
              </a:rPr>
              <a:t> in Europa, uno </a:t>
            </a:r>
            <a:r>
              <a:rPr lang="en-US" sz="1100" i="0" dirty="0" err="1">
                <a:solidFill>
                  <a:srgbClr val="1D1D1B"/>
                </a:solidFill>
              </a:rPr>
              <a:t>dei</a:t>
            </a:r>
            <a:r>
              <a:rPr lang="en-US" sz="1100" i="0" dirty="0">
                <a:solidFill>
                  <a:srgbClr val="1D1D1B"/>
                </a:solidFill>
              </a:rPr>
              <a:t> </a:t>
            </a:r>
            <a:r>
              <a:rPr lang="en-US" sz="1100" i="0" dirty="0" err="1">
                <a:solidFill>
                  <a:srgbClr val="1D1D1B"/>
                </a:solidFill>
              </a:rPr>
              <a:t>compiti</a:t>
            </a:r>
            <a:r>
              <a:rPr lang="en-US" sz="1100" i="0" dirty="0">
                <a:solidFill>
                  <a:srgbClr val="1D1D1B"/>
                </a:solidFill>
              </a:rPr>
              <a:t> </a:t>
            </a:r>
            <a:r>
              <a:rPr lang="en-US" sz="1100" i="0" dirty="0" err="1">
                <a:solidFill>
                  <a:srgbClr val="1D1D1B"/>
                </a:solidFill>
              </a:rPr>
              <a:t>principali</a:t>
            </a:r>
            <a:r>
              <a:rPr lang="en-US" sz="1100" i="0" dirty="0">
                <a:solidFill>
                  <a:srgbClr val="1D1D1B"/>
                </a:solidFill>
              </a:rPr>
              <a:t> è </a:t>
            </a:r>
            <a:r>
              <a:rPr lang="en-US" sz="1100" i="0" dirty="0" err="1">
                <a:solidFill>
                  <a:srgbClr val="1D1D1B"/>
                </a:solidFill>
              </a:rPr>
              <a:t>preparare</a:t>
            </a:r>
            <a:r>
              <a:rPr lang="en-US" sz="1100" i="0" dirty="0">
                <a:solidFill>
                  <a:srgbClr val="1D1D1B"/>
                </a:solidFill>
              </a:rPr>
              <a:t> la </a:t>
            </a:r>
            <a:r>
              <a:rPr lang="en-US" sz="1100" i="0" dirty="0" err="1">
                <a:solidFill>
                  <a:srgbClr val="1D1D1B"/>
                </a:solidFill>
              </a:rPr>
              <a:t>cittadinanza</a:t>
            </a:r>
            <a:r>
              <a:rPr lang="en-US" sz="1100" i="0" dirty="0">
                <a:solidFill>
                  <a:srgbClr val="1D1D1B"/>
                </a:solidFill>
              </a:rPr>
              <a:t> a </a:t>
            </a:r>
            <a:r>
              <a:rPr lang="en-US" sz="1100" i="0" dirty="0" err="1">
                <a:solidFill>
                  <a:srgbClr val="1D1D1B"/>
                </a:solidFill>
              </a:rPr>
              <a:t>sfruttare</a:t>
            </a:r>
            <a:r>
              <a:rPr lang="en-US" sz="1100" i="0" dirty="0">
                <a:solidFill>
                  <a:srgbClr val="1D1D1B"/>
                </a:solidFill>
              </a:rPr>
              <a:t> al </a:t>
            </a:r>
            <a:r>
              <a:rPr lang="en-US" sz="1100" i="0" dirty="0" err="1">
                <a:solidFill>
                  <a:srgbClr val="1D1D1B"/>
                </a:solidFill>
              </a:rPr>
              <a:t>meglio</a:t>
            </a:r>
            <a:r>
              <a:rPr lang="en-US" sz="1100" i="0" dirty="0">
                <a:solidFill>
                  <a:srgbClr val="1D1D1B"/>
                </a:solidFill>
              </a:rPr>
              <a:t> le </a:t>
            </a:r>
            <a:r>
              <a:rPr lang="en-US" sz="1100" i="0" dirty="0" err="1">
                <a:solidFill>
                  <a:srgbClr val="1D1D1B"/>
                </a:solidFill>
              </a:rPr>
              <a:t>opportunità</a:t>
            </a:r>
            <a:r>
              <a:rPr lang="en-US" sz="1100" i="0" dirty="0">
                <a:solidFill>
                  <a:srgbClr val="1D1D1B"/>
                </a:solidFill>
              </a:rPr>
              <a:t> e </a:t>
            </a:r>
            <a:r>
              <a:rPr lang="en-US" sz="1100" i="0" dirty="0" err="1">
                <a:solidFill>
                  <a:srgbClr val="1D1D1B"/>
                </a:solidFill>
              </a:rPr>
              <a:t>rispondere</a:t>
            </a:r>
            <a:r>
              <a:rPr lang="en-US" sz="1100" i="0" dirty="0">
                <a:solidFill>
                  <a:srgbClr val="1D1D1B"/>
                </a:solidFill>
              </a:rPr>
              <a:t> </a:t>
            </a:r>
            <a:r>
              <a:rPr lang="en-US" sz="1100" i="0" dirty="0" err="1">
                <a:solidFill>
                  <a:srgbClr val="1D1D1B"/>
                </a:solidFill>
              </a:rPr>
              <a:t>alle</a:t>
            </a:r>
            <a:r>
              <a:rPr lang="en-US" sz="1100" i="0" dirty="0">
                <a:solidFill>
                  <a:srgbClr val="1D1D1B"/>
                </a:solidFill>
              </a:rPr>
              <a:t> </a:t>
            </a:r>
            <a:r>
              <a:rPr lang="en-US" sz="1100" i="0" dirty="0" err="1">
                <a:solidFill>
                  <a:srgbClr val="1D1D1B"/>
                </a:solidFill>
              </a:rPr>
              <a:t>sfide</a:t>
            </a:r>
            <a:r>
              <a:rPr lang="en-US" sz="1100" i="0" dirty="0">
                <a:solidFill>
                  <a:srgbClr val="1D1D1B"/>
                </a:solidFill>
              </a:rPr>
              <a:t> di un mondo </a:t>
            </a:r>
            <a:r>
              <a:rPr lang="en-US" sz="1100" i="0" dirty="0" err="1">
                <a:solidFill>
                  <a:srgbClr val="1D1D1B"/>
                </a:solidFill>
              </a:rPr>
              <a:t>veloce</a:t>
            </a:r>
            <a:r>
              <a:rPr lang="en-US" sz="1100" i="0" dirty="0">
                <a:solidFill>
                  <a:srgbClr val="1D1D1B"/>
                </a:solidFill>
              </a:rPr>
              <a:t>, </a:t>
            </a:r>
            <a:r>
              <a:rPr lang="en-US" sz="1100" i="0" dirty="0" err="1">
                <a:solidFill>
                  <a:srgbClr val="1D1D1B"/>
                </a:solidFill>
              </a:rPr>
              <a:t>globalizzato</a:t>
            </a:r>
            <a:r>
              <a:rPr lang="en-US" sz="1100" i="0" dirty="0">
                <a:solidFill>
                  <a:srgbClr val="1D1D1B"/>
                </a:solidFill>
              </a:rPr>
              <a:t> e </a:t>
            </a:r>
            <a:r>
              <a:rPr lang="en-US" sz="1100" i="0" dirty="0" err="1">
                <a:solidFill>
                  <a:srgbClr val="1D1D1B"/>
                </a:solidFill>
              </a:rPr>
              <a:t>interconnesso</a:t>
            </a:r>
            <a:r>
              <a:rPr lang="en-US" sz="1100" i="0" dirty="0">
                <a:solidFill>
                  <a:srgbClr val="1D1D1B"/>
                </a:solidFill>
              </a:rPr>
              <a:t>. In </a:t>
            </a:r>
            <a:r>
              <a:rPr lang="en-US" sz="1100" i="0" dirty="0" err="1">
                <a:solidFill>
                  <a:srgbClr val="1D1D1B"/>
                </a:solidFill>
              </a:rPr>
              <a:t>questo</a:t>
            </a:r>
            <a:r>
              <a:rPr lang="en-US" sz="1100" i="0" dirty="0">
                <a:solidFill>
                  <a:srgbClr val="1D1D1B"/>
                </a:solidFill>
              </a:rPr>
              <a:t> </a:t>
            </a:r>
            <a:r>
              <a:rPr lang="en-US" sz="1100" i="0" dirty="0" err="1">
                <a:solidFill>
                  <a:srgbClr val="1D1D1B"/>
                </a:solidFill>
              </a:rPr>
              <a:t>contesto</a:t>
            </a:r>
            <a:r>
              <a:rPr lang="en-US" sz="1100" i="0" dirty="0">
                <a:solidFill>
                  <a:srgbClr val="1D1D1B"/>
                </a:solidFill>
              </a:rPr>
              <a:t> </a:t>
            </a:r>
            <a:r>
              <a:rPr lang="en-US" sz="1100" b="1" i="0" dirty="0">
                <a:solidFill>
                  <a:srgbClr val="1D1D1B"/>
                </a:solidFill>
              </a:rPr>
              <a:t>le </a:t>
            </a:r>
            <a:r>
              <a:rPr lang="en-US" sz="1100" b="1" i="0" dirty="0" err="1">
                <a:solidFill>
                  <a:srgbClr val="1D1D1B"/>
                </a:solidFill>
              </a:rPr>
              <a:t>competenze</a:t>
            </a:r>
            <a:r>
              <a:rPr lang="en-US" sz="1100" b="1" i="0" dirty="0">
                <a:solidFill>
                  <a:srgbClr val="1D1D1B"/>
                </a:solidFill>
              </a:rPr>
              <a:t> </a:t>
            </a:r>
            <a:r>
              <a:rPr lang="en-US" sz="1100" b="1" i="0" dirty="0" err="1">
                <a:solidFill>
                  <a:srgbClr val="1D1D1B"/>
                </a:solidFill>
              </a:rPr>
              <a:t>digitali</a:t>
            </a:r>
            <a:r>
              <a:rPr lang="en-US" sz="1100" b="1" i="0" dirty="0">
                <a:solidFill>
                  <a:srgbClr val="1D1D1B"/>
                </a:solidFill>
              </a:rPr>
              <a:t> </a:t>
            </a:r>
            <a:r>
              <a:rPr lang="en-US" sz="1100" b="0" i="0" dirty="0" err="1">
                <a:solidFill>
                  <a:srgbClr val="1D1D1B"/>
                </a:solidFill>
              </a:rPr>
              <a:t>sono</a:t>
            </a:r>
            <a:r>
              <a:rPr lang="en-US" sz="1100" b="0" i="0" dirty="0">
                <a:solidFill>
                  <a:srgbClr val="1D1D1B"/>
                </a:solidFill>
              </a:rPr>
              <a:t> </a:t>
            </a:r>
            <a:r>
              <a:rPr lang="en-US" sz="1100" b="0" i="0" dirty="0" err="1">
                <a:solidFill>
                  <a:srgbClr val="1D1D1B"/>
                </a:solidFill>
              </a:rPr>
              <a:t>fondamentali</a:t>
            </a:r>
            <a:r>
              <a:rPr lang="en-US" sz="1100" b="0" i="0" dirty="0">
                <a:solidFill>
                  <a:srgbClr val="1D1D1B"/>
                </a:solidFill>
              </a:rPr>
              <a:t> per dare a </a:t>
            </a:r>
            <a:r>
              <a:rPr lang="en-US" sz="1100" b="0" i="0" dirty="0" err="1">
                <a:solidFill>
                  <a:srgbClr val="1D1D1B"/>
                </a:solidFill>
              </a:rPr>
              <a:t>ogni</a:t>
            </a:r>
            <a:r>
              <a:rPr lang="en-US" sz="1100" b="0" i="0" dirty="0">
                <a:solidFill>
                  <a:srgbClr val="1D1D1B"/>
                </a:solidFill>
              </a:rPr>
              <a:t> </a:t>
            </a:r>
            <a:r>
              <a:rPr lang="en-US" sz="1100" b="0" i="0" dirty="0" err="1">
                <a:solidFill>
                  <a:srgbClr val="1D1D1B"/>
                </a:solidFill>
              </a:rPr>
              <a:t>individuo</a:t>
            </a:r>
            <a:r>
              <a:rPr lang="en-US" sz="1100" b="0" i="0" dirty="0">
                <a:solidFill>
                  <a:srgbClr val="1D1D1B"/>
                </a:solidFill>
              </a:rPr>
              <a:t> </a:t>
            </a:r>
            <a:r>
              <a:rPr lang="en-US" sz="1100" b="0" i="0" dirty="0" err="1">
                <a:solidFill>
                  <a:srgbClr val="1D1D1B"/>
                </a:solidFill>
              </a:rPr>
              <a:t>pari</a:t>
            </a:r>
            <a:r>
              <a:rPr lang="en-US" sz="1100" b="0" i="0" dirty="0">
                <a:solidFill>
                  <a:srgbClr val="1D1D1B"/>
                </a:solidFill>
              </a:rPr>
              <a:t> </a:t>
            </a:r>
            <a:r>
              <a:rPr lang="en-US" sz="1100" b="0" i="0" dirty="0" err="1">
                <a:solidFill>
                  <a:srgbClr val="1D1D1B"/>
                </a:solidFill>
              </a:rPr>
              <a:t>opportunità</a:t>
            </a:r>
            <a:r>
              <a:rPr lang="en-US" sz="1100" b="0" i="0" dirty="0">
                <a:solidFill>
                  <a:srgbClr val="1D1D1B"/>
                </a:solidFill>
              </a:rPr>
              <a:t> di </a:t>
            </a:r>
            <a:r>
              <a:rPr lang="en-US" sz="1100" b="0" i="0" dirty="0" err="1">
                <a:solidFill>
                  <a:srgbClr val="1D1D1B"/>
                </a:solidFill>
              </a:rPr>
              <a:t>crescere</a:t>
            </a:r>
            <a:r>
              <a:rPr lang="en-US" sz="1100" b="0" i="0" dirty="0">
                <a:solidFill>
                  <a:srgbClr val="1D1D1B"/>
                </a:solidFill>
              </a:rPr>
              <a:t> </a:t>
            </a:r>
            <a:r>
              <a:rPr lang="en-US" sz="1100" b="0" i="0" dirty="0" err="1">
                <a:solidFill>
                  <a:srgbClr val="1D1D1B"/>
                </a:solidFill>
              </a:rPr>
              <a:t>nella</a:t>
            </a:r>
            <a:r>
              <a:rPr lang="en-US" sz="1100" b="0" i="0" dirty="0">
                <a:solidFill>
                  <a:srgbClr val="1D1D1B"/>
                </a:solidFill>
              </a:rPr>
              <a:t> vita, </a:t>
            </a:r>
            <a:r>
              <a:rPr lang="en-US" sz="1100" b="0" i="0" dirty="0" err="1">
                <a:solidFill>
                  <a:srgbClr val="1D1D1B"/>
                </a:solidFill>
              </a:rPr>
              <a:t>trovare</a:t>
            </a:r>
            <a:r>
              <a:rPr lang="en-US" sz="1100" b="0" i="0" dirty="0">
                <a:solidFill>
                  <a:srgbClr val="1D1D1B"/>
                </a:solidFill>
              </a:rPr>
              <a:t> un </a:t>
            </a:r>
            <a:r>
              <a:rPr lang="en-US" sz="1100" b="0" i="0" dirty="0" err="1">
                <a:solidFill>
                  <a:srgbClr val="1D1D1B"/>
                </a:solidFill>
              </a:rPr>
              <a:t>impiego</a:t>
            </a:r>
            <a:r>
              <a:rPr lang="en-US" sz="1100" b="0" i="0" dirty="0">
                <a:solidFill>
                  <a:srgbClr val="1D1D1B"/>
                </a:solidFill>
              </a:rPr>
              <a:t> e </a:t>
            </a:r>
            <a:r>
              <a:rPr lang="en-US" sz="1100" b="0" i="0" dirty="0" err="1">
                <a:solidFill>
                  <a:srgbClr val="1D1D1B"/>
                </a:solidFill>
              </a:rPr>
              <a:t>partecipare</a:t>
            </a:r>
            <a:r>
              <a:rPr lang="en-US" sz="1100" b="0" i="0" dirty="0">
                <a:solidFill>
                  <a:srgbClr val="1D1D1B"/>
                </a:solidFill>
              </a:rPr>
              <a:t> </a:t>
            </a:r>
            <a:r>
              <a:rPr lang="en-US" sz="1100" b="0" i="0" dirty="0" err="1">
                <a:solidFill>
                  <a:srgbClr val="1D1D1B"/>
                </a:solidFill>
              </a:rPr>
              <a:t>alla</a:t>
            </a:r>
            <a:r>
              <a:rPr lang="en-US" sz="1100" b="0" i="0" dirty="0">
                <a:solidFill>
                  <a:srgbClr val="1D1D1B"/>
                </a:solidFill>
              </a:rPr>
              <a:t> vita </a:t>
            </a:r>
            <a:r>
              <a:rPr lang="en-US" sz="1100" b="0" i="0" dirty="0" err="1">
                <a:solidFill>
                  <a:srgbClr val="1D1D1B"/>
                </a:solidFill>
              </a:rPr>
              <a:t>sociale</a:t>
            </a:r>
            <a:r>
              <a:rPr lang="en-US" sz="1100" b="0" i="0" dirty="0">
                <a:solidFill>
                  <a:srgbClr val="1D1D1B"/>
                </a:solidFill>
              </a:rPr>
              <a:t>. </a:t>
            </a:r>
            <a:r>
              <a:rPr lang="en-US" sz="1100" b="1" i="0" dirty="0">
                <a:solidFill>
                  <a:srgbClr val="1D1D1B"/>
                </a:solidFill>
              </a:rPr>
              <a:t>La vision per </a:t>
            </a:r>
            <a:r>
              <a:rPr lang="en-US" sz="1100" b="1" i="0" dirty="0" err="1">
                <a:solidFill>
                  <a:srgbClr val="1D1D1B"/>
                </a:solidFill>
              </a:rPr>
              <a:t>l’educazione</a:t>
            </a:r>
            <a:r>
              <a:rPr lang="en-US" sz="1100" b="1" i="0" dirty="0">
                <a:solidFill>
                  <a:srgbClr val="1D1D1B"/>
                </a:solidFill>
              </a:rPr>
              <a:t> </a:t>
            </a:r>
            <a:r>
              <a:rPr lang="en-US" sz="1100" b="1" i="0" dirty="0" err="1">
                <a:solidFill>
                  <a:srgbClr val="1D1D1B"/>
                </a:solidFill>
              </a:rPr>
              <a:t>digitale</a:t>
            </a:r>
            <a:r>
              <a:rPr lang="en-US" sz="1100" b="1" i="0" dirty="0">
                <a:solidFill>
                  <a:srgbClr val="1D1D1B"/>
                </a:solidFill>
              </a:rPr>
              <a:t> per le </a:t>
            </a:r>
            <a:r>
              <a:rPr lang="en-US" sz="1100" b="1" i="0" dirty="0" err="1">
                <a:solidFill>
                  <a:srgbClr val="1D1D1B"/>
                </a:solidFill>
              </a:rPr>
              <a:t>scuole</a:t>
            </a:r>
            <a:r>
              <a:rPr lang="en-US" sz="1100" b="1" i="0" dirty="0">
                <a:solidFill>
                  <a:srgbClr val="1D1D1B"/>
                </a:solidFill>
              </a:rPr>
              <a:t> </a:t>
            </a:r>
            <a:r>
              <a:rPr lang="en-US" sz="1100" b="1" i="0" dirty="0" err="1">
                <a:solidFill>
                  <a:srgbClr val="1D1D1B"/>
                </a:solidFill>
              </a:rPr>
              <a:t>europee</a:t>
            </a:r>
            <a:r>
              <a:rPr lang="en-US" sz="1100" b="1" i="0" dirty="0">
                <a:solidFill>
                  <a:srgbClr val="1D1D1B"/>
                </a:solidFill>
              </a:rPr>
              <a:t> </a:t>
            </a:r>
            <a:r>
              <a:rPr lang="en-US" sz="1100" b="0" i="0" dirty="0" err="1">
                <a:solidFill>
                  <a:srgbClr val="1D1D1B"/>
                </a:solidFill>
              </a:rPr>
              <a:t>afferma</a:t>
            </a:r>
            <a:r>
              <a:rPr lang="en-US" sz="1100" b="0" i="0" dirty="0">
                <a:solidFill>
                  <a:srgbClr val="1D1D1B"/>
                </a:solidFill>
              </a:rPr>
              <a:t> </a:t>
            </a:r>
            <a:r>
              <a:rPr lang="en-US" sz="1100" b="0" i="0" dirty="0" err="1">
                <a:solidFill>
                  <a:srgbClr val="1D1D1B"/>
                </a:solidFill>
              </a:rPr>
              <a:t>che</a:t>
            </a:r>
            <a:r>
              <a:rPr lang="en-US" sz="1100" b="0" i="0" dirty="0">
                <a:solidFill>
                  <a:srgbClr val="1D1D1B"/>
                </a:solidFill>
              </a:rPr>
              <a:t> la </a:t>
            </a:r>
            <a:r>
              <a:rPr lang="en-US" sz="1100" b="0" i="0" dirty="0" err="1">
                <a:solidFill>
                  <a:srgbClr val="1D1D1B"/>
                </a:solidFill>
              </a:rPr>
              <a:t>competenza</a:t>
            </a:r>
            <a:r>
              <a:rPr lang="en-US" sz="1100" b="0" i="0" dirty="0">
                <a:solidFill>
                  <a:srgbClr val="1D1D1B"/>
                </a:solidFill>
              </a:rPr>
              <a:t> </a:t>
            </a:r>
            <a:r>
              <a:rPr lang="en-US" sz="1100" b="0" i="0" dirty="0" err="1">
                <a:solidFill>
                  <a:srgbClr val="1D1D1B"/>
                </a:solidFill>
              </a:rPr>
              <a:t>digitale</a:t>
            </a:r>
            <a:r>
              <a:rPr lang="en-US" sz="1100" b="0" i="0" dirty="0">
                <a:solidFill>
                  <a:srgbClr val="1D1D1B"/>
                </a:solidFill>
              </a:rPr>
              <a:t> </a:t>
            </a:r>
            <a:r>
              <a:rPr lang="en-US" sz="1100" b="0" i="0" dirty="0" err="1">
                <a:solidFill>
                  <a:srgbClr val="1D1D1B"/>
                </a:solidFill>
              </a:rPr>
              <a:t>deve</a:t>
            </a:r>
            <a:r>
              <a:rPr lang="en-US" sz="1100" b="0" i="0" dirty="0">
                <a:solidFill>
                  <a:srgbClr val="1D1D1B"/>
                </a:solidFill>
              </a:rPr>
              <a:t> </a:t>
            </a:r>
            <a:r>
              <a:rPr lang="en-US" sz="1100" b="0" i="0" dirty="0" err="1">
                <a:solidFill>
                  <a:srgbClr val="1D1D1B"/>
                </a:solidFill>
              </a:rPr>
              <a:t>essere</a:t>
            </a:r>
            <a:r>
              <a:rPr lang="en-US" sz="1100" b="0" i="0" dirty="0">
                <a:solidFill>
                  <a:srgbClr val="1D1D1B"/>
                </a:solidFill>
              </a:rPr>
              <a:t> </a:t>
            </a:r>
            <a:r>
              <a:rPr lang="en-US" sz="1100" b="0" i="0" dirty="0" err="1">
                <a:solidFill>
                  <a:srgbClr val="1D1D1B"/>
                </a:solidFill>
              </a:rPr>
              <a:t>sviluppata</a:t>
            </a:r>
            <a:r>
              <a:rPr lang="en-US" sz="1100" b="0" i="0" dirty="0">
                <a:solidFill>
                  <a:srgbClr val="1D1D1B"/>
                </a:solidFill>
              </a:rPr>
              <a:t> in </a:t>
            </a:r>
            <a:r>
              <a:rPr lang="en-US" sz="1100" b="0" i="0" dirty="0" err="1">
                <a:solidFill>
                  <a:srgbClr val="1D1D1B"/>
                </a:solidFill>
              </a:rPr>
              <a:t>ogni</a:t>
            </a:r>
            <a:r>
              <a:rPr lang="en-US" sz="1100" b="0" i="0" dirty="0">
                <a:solidFill>
                  <a:srgbClr val="1D1D1B"/>
                </a:solidFill>
              </a:rPr>
              <a:t> </a:t>
            </a:r>
            <a:r>
              <a:rPr lang="en-US" sz="1100" b="1" dirty="0" err="1">
                <a:solidFill>
                  <a:srgbClr val="1D1D1B"/>
                </a:solidFill>
              </a:rPr>
              <a:t>discente</a:t>
            </a:r>
            <a:r>
              <a:rPr lang="en-US" sz="1100" b="1" dirty="0">
                <a:solidFill>
                  <a:srgbClr val="1D1D1B"/>
                </a:solidFill>
              </a:rPr>
              <a:t> come </a:t>
            </a:r>
            <a:r>
              <a:rPr lang="en-US" sz="1100" b="1" dirty="0" err="1">
                <a:solidFill>
                  <a:srgbClr val="1D1D1B"/>
                </a:solidFill>
              </a:rPr>
              <a:t>riportato</a:t>
            </a:r>
            <a:r>
              <a:rPr lang="en-US" sz="1100" b="1" dirty="0">
                <a:solidFill>
                  <a:srgbClr val="1D1D1B"/>
                </a:solidFill>
              </a:rPr>
              <a:t> nel </a:t>
            </a:r>
            <a:r>
              <a:rPr lang="en-US" sz="1100" b="1" dirty="0" err="1">
                <a:solidFill>
                  <a:srgbClr val="1D1D1B"/>
                </a:solidFill>
              </a:rPr>
              <a:t>documento</a:t>
            </a:r>
            <a:r>
              <a:rPr lang="en-US" sz="1100" b="1" dirty="0">
                <a:solidFill>
                  <a:srgbClr val="1D1D1B"/>
                </a:solidFill>
              </a:rPr>
              <a:t> e </a:t>
            </a:r>
            <a:r>
              <a:rPr lang="en-US" sz="1100" b="1" dirty="0" err="1">
                <a:solidFill>
                  <a:srgbClr val="1D1D1B"/>
                </a:solidFill>
              </a:rPr>
              <a:t>sulla</a:t>
            </a:r>
            <a:r>
              <a:rPr lang="en-US" sz="1100" b="1" dirty="0">
                <a:solidFill>
                  <a:srgbClr val="1D1D1B"/>
                </a:solidFill>
              </a:rPr>
              <a:t> diapositive. </a:t>
            </a:r>
            <a:endParaRPr dirty="0"/>
          </a:p>
        </p:txBody>
      </p:sp>
      <p:sp>
        <p:nvSpPr>
          <p:cNvPr id="173" name="Google Shape;173;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329f623bc3f_0_3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1000"/>
              </a:spcAft>
              <a:buSzPts val="1100"/>
              <a:buNone/>
            </a:pPr>
            <a:r>
              <a:rPr lang="en-US" sz="1100" dirty="0">
                <a:solidFill>
                  <a:srgbClr val="1D1D1B"/>
                </a:solidFill>
              </a:rPr>
              <a:t>Questa diapositive </a:t>
            </a:r>
            <a:r>
              <a:rPr lang="en-US" sz="1100" dirty="0" err="1">
                <a:solidFill>
                  <a:srgbClr val="1D1D1B"/>
                </a:solidFill>
              </a:rPr>
              <a:t>può</a:t>
            </a:r>
            <a:r>
              <a:rPr lang="en-US" sz="1100" dirty="0">
                <a:solidFill>
                  <a:srgbClr val="1D1D1B"/>
                </a:solidFill>
              </a:rPr>
              <a:t> </a:t>
            </a:r>
            <a:r>
              <a:rPr lang="en-US" sz="1100" dirty="0" err="1">
                <a:solidFill>
                  <a:srgbClr val="1D1D1B"/>
                </a:solidFill>
              </a:rPr>
              <a:t>essere</a:t>
            </a:r>
            <a:r>
              <a:rPr lang="en-US" sz="1100" dirty="0">
                <a:solidFill>
                  <a:srgbClr val="1D1D1B"/>
                </a:solidFill>
              </a:rPr>
              <a:t> </a:t>
            </a:r>
            <a:r>
              <a:rPr lang="en-US" sz="1100" dirty="0" err="1">
                <a:solidFill>
                  <a:srgbClr val="1D1D1B"/>
                </a:solidFill>
              </a:rPr>
              <a:t>utilizzata</a:t>
            </a:r>
            <a:r>
              <a:rPr lang="en-US" sz="1100" dirty="0">
                <a:solidFill>
                  <a:srgbClr val="1D1D1B"/>
                </a:solidFill>
              </a:rPr>
              <a:t> per </a:t>
            </a:r>
            <a:r>
              <a:rPr lang="en-US" sz="1100" dirty="0" err="1">
                <a:solidFill>
                  <a:srgbClr val="1D1D1B"/>
                </a:solidFill>
              </a:rPr>
              <a:t>ribadire</a:t>
            </a:r>
            <a:r>
              <a:rPr lang="en-US" sz="1100" dirty="0">
                <a:solidFill>
                  <a:srgbClr val="1D1D1B"/>
                </a:solidFill>
              </a:rPr>
              <a:t> i </a:t>
            </a:r>
            <a:r>
              <a:rPr lang="en-US" sz="1100" dirty="0" err="1">
                <a:solidFill>
                  <a:srgbClr val="1D1D1B"/>
                </a:solidFill>
              </a:rPr>
              <a:t>concetti</a:t>
            </a:r>
            <a:r>
              <a:rPr lang="en-US" sz="1100" dirty="0">
                <a:solidFill>
                  <a:srgbClr val="1D1D1B"/>
                </a:solidFill>
              </a:rPr>
              <a:t> di </a:t>
            </a:r>
            <a:r>
              <a:rPr lang="en-US" sz="1100" dirty="0" err="1">
                <a:solidFill>
                  <a:srgbClr val="1D1D1B"/>
                </a:solidFill>
              </a:rPr>
              <a:t>quella</a:t>
            </a:r>
            <a:r>
              <a:rPr lang="en-US" sz="1100" dirty="0">
                <a:solidFill>
                  <a:srgbClr val="1D1D1B"/>
                </a:solidFill>
              </a:rPr>
              <a:t> </a:t>
            </a:r>
            <a:r>
              <a:rPr lang="en-US" sz="1100" dirty="0" err="1">
                <a:solidFill>
                  <a:srgbClr val="1D1D1B"/>
                </a:solidFill>
              </a:rPr>
              <a:t>precedente</a:t>
            </a:r>
            <a:r>
              <a:rPr lang="en-US" sz="1100" dirty="0">
                <a:solidFill>
                  <a:srgbClr val="1D1D1B"/>
                </a:solidFill>
              </a:rPr>
              <a:t> o al </a:t>
            </a:r>
            <a:r>
              <a:rPr lang="en-US" sz="1100" dirty="0" err="1">
                <a:solidFill>
                  <a:srgbClr val="1D1D1B"/>
                </a:solidFill>
              </a:rPr>
              <a:t>posto</a:t>
            </a:r>
            <a:r>
              <a:rPr lang="en-US" sz="1100" dirty="0">
                <a:solidFill>
                  <a:srgbClr val="1D1D1B"/>
                </a:solidFill>
              </a:rPr>
              <a:t> </a:t>
            </a:r>
            <a:r>
              <a:rPr lang="en-US" sz="1100" dirty="0" err="1">
                <a:solidFill>
                  <a:srgbClr val="1D1D1B"/>
                </a:solidFill>
              </a:rPr>
              <a:t>della</a:t>
            </a:r>
            <a:r>
              <a:rPr lang="en-US" sz="1100" dirty="0">
                <a:solidFill>
                  <a:srgbClr val="1D1D1B"/>
                </a:solidFill>
              </a:rPr>
              <a:t> </a:t>
            </a:r>
            <a:r>
              <a:rPr lang="en-US" sz="1100" dirty="0" err="1">
                <a:solidFill>
                  <a:srgbClr val="1D1D1B"/>
                </a:solidFill>
              </a:rPr>
              <a:t>precedente</a:t>
            </a:r>
            <a:r>
              <a:rPr lang="en-US" sz="1100" dirty="0">
                <a:solidFill>
                  <a:srgbClr val="1D1D1B"/>
                </a:solidFill>
              </a:rPr>
              <a:t>. </a:t>
            </a:r>
            <a:endParaRPr dirty="0"/>
          </a:p>
        </p:txBody>
      </p:sp>
      <p:sp>
        <p:nvSpPr>
          <p:cNvPr id="182" name="Google Shape;182;g329f623bc3f_0_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Master" Target="../slideMasters/slideMaster4.xml"/><Relationship Id="rId6" Type="http://schemas.openxmlformats.org/officeDocument/2006/relationships/image" Target="../media/image8.jp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8.jp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Master" Target="../slideMasters/slideMaster2.xml"/><Relationship Id="rId6" Type="http://schemas.openxmlformats.org/officeDocument/2006/relationships/image" Target="../media/image8.jp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rgbClr val="FFFFFF"/>
        </a:solidFill>
        <a:effectLst/>
      </p:bgPr>
    </p:bg>
    <p:spTree>
      <p:nvGrpSpPr>
        <p:cNvPr id="1" name="Shape 15"/>
        <p:cNvGrpSpPr/>
        <p:nvPr/>
      </p:nvGrpSpPr>
      <p:grpSpPr>
        <a:xfrm>
          <a:off x="0" y="0"/>
          <a:ext cx="0" cy="0"/>
          <a:chOff x="0" y="0"/>
          <a:chExt cx="0" cy="0"/>
        </a:xfrm>
      </p:grpSpPr>
      <p:pic>
        <p:nvPicPr>
          <p:cNvPr id="16" name="Google Shape;16;p11"/>
          <p:cNvPicPr preferRelativeResize="0"/>
          <p:nvPr/>
        </p:nvPicPr>
        <p:blipFill rotWithShape="1">
          <a:blip r:embed="rId2">
            <a:alphaModFix/>
          </a:blip>
          <a:srcRect/>
          <a:stretch/>
        </p:blipFill>
        <p:spPr>
          <a:xfrm>
            <a:off x="0" y="0"/>
            <a:ext cx="5135947" cy="6858000"/>
          </a:xfrm>
          <a:prstGeom prst="rect">
            <a:avLst/>
          </a:prstGeom>
          <a:noFill/>
          <a:ln>
            <a:noFill/>
          </a:ln>
        </p:spPr>
      </p:pic>
      <p:sp>
        <p:nvSpPr>
          <p:cNvPr id="17" name="Google Shape;17;p11"/>
          <p:cNvSpPr/>
          <p:nvPr/>
        </p:nvSpPr>
        <p:spPr>
          <a:xfrm>
            <a:off x="1" y="2184266"/>
            <a:ext cx="310895" cy="1331189"/>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8" name="Google Shape;18;p11"/>
          <p:cNvPicPr preferRelativeResize="0"/>
          <p:nvPr/>
        </p:nvPicPr>
        <p:blipFill rotWithShape="1">
          <a:blip r:embed="rId3">
            <a:alphaModFix/>
          </a:blip>
          <a:srcRect/>
          <a:stretch/>
        </p:blipFill>
        <p:spPr>
          <a:xfrm>
            <a:off x="759995" y="6036971"/>
            <a:ext cx="1954590" cy="754217"/>
          </a:xfrm>
          <a:prstGeom prst="rect">
            <a:avLst/>
          </a:prstGeom>
          <a:noFill/>
          <a:ln>
            <a:noFill/>
          </a:ln>
        </p:spPr>
      </p:pic>
      <p:sp>
        <p:nvSpPr>
          <p:cNvPr id="19" name="Google Shape;19;p11"/>
          <p:cNvSpPr txBox="1"/>
          <p:nvPr/>
        </p:nvSpPr>
        <p:spPr>
          <a:xfrm>
            <a:off x="2836615" y="6125538"/>
            <a:ext cx="8134996" cy="5770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50"/>
              <a:buFont typeface="Arial"/>
              <a:buNone/>
            </a:pPr>
            <a:r>
              <a:rPr lang="en-US" sz="105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20" name="Google Shape;20;p11"/>
          <p:cNvSpPr txBox="1">
            <a:spLocks noGrp="1"/>
          </p:cNvSpPr>
          <p:nvPr>
            <p:ph type="ctrTitle"/>
          </p:nvPr>
        </p:nvSpPr>
        <p:spPr>
          <a:xfrm>
            <a:off x="374726" y="2184268"/>
            <a:ext cx="6914821" cy="13340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000"/>
              <a:buFont typeface="Calibri"/>
              <a:buNone/>
              <a:defRPr sz="2000" b="1">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11"/>
          <p:cNvSpPr txBox="1">
            <a:spLocks noGrp="1"/>
          </p:cNvSpPr>
          <p:nvPr>
            <p:ph type="subTitle" idx="1"/>
          </p:nvPr>
        </p:nvSpPr>
        <p:spPr>
          <a:xfrm>
            <a:off x="401324" y="3651830"/>
            <a:ext cx="6893057" cy="129283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1000"/>
              </a:spcBef>
              <a:spcAft>
                <a:spcPts val="0"/>
              </a:spcAft>
              <a:buClr>
                <a:schemeClr val="dk1"/>
              </a:buClr>
              <a:buSzPts val="1600"/>
              <a:buNone/>
              <a:defRPr sz="1600" b="0" i="1">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2" name="Google Shape;22;p11"/>
          <p:cNvSpPr/>
          <p:nvPr/>
        </p:nvSpPr>
        <p:spPr>
          <a:xfrm rot="-5400000" flipH="1">
            <a:off x="-507419" y="4140073"/>
            <a:ext cx="1331189" cy="31634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3" name="Google Shape;23;p11"/>
          <p:cNvPicPr preferRelativeResize="0"/>
          <p:nvPr/>
        </p:nvPicPr>
        <p:blipFill rotWithShape="1">
          <a:blip r:embed="rId4">
            <a:alphaModFix/>
          </a:blip>
          <a:srcRect/>
          <a:stretch/>
        </p:blipFill>
        <p:spPr>
          <a:xfrm>
            <a:off x="310896" y="331763"/>
            <a:ext cx="4020874" cy="1101324"/>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109"/>
        <p:cNvGrpSpPr/>
        <p:nvPr/>
      </p:nvGrpSpPr>
      <p:grpSpPr>
        <a:xfrm>
          <a:off x="0" y="0"/>
          <a:ext cx="0" cy="0"/>
          <a:chOff x="0" y="0"/>
          <a:chExt cx="0" cy="0"/>
        </a:xfrm>
      </p:grpSpPr>
      <p:sp>
        <p:nvSpPr>
          <p:cNvPr id="110" name="Google Shape;110;g35773f6aa0f_0_63"/>
          <p:cNvSpPr txBox="1">
            <a:spLocks noGrp="1"/>
          </p:cNvSpPr>
          <p:nvPr>
            <p:ph type="ctrTitle"/>
          </p:nvPr>
        </p:nvSpPr>
        <p:spPr>
          <a:xfrm>
            <a:off x="2179865" y="2937536"/>
            <a:ext cx="7832400" cy="16002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accent1"/>
              </a:buClr>
              <a:buSzPts val="2000"/>
              <a:buFont typeface="Calibri"/>
              <a:buNone/>
              <a:defRPr sz="2000" b="1">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111" name="Google Shape;111;g35773f6aa0f_0_63"/>
          <p:cNvPicPr preferRelativeResize="0"/>
          <p:nvPr/>
        </p:nvPicPr>
        <p:blipFill rotWithShape="1">
          <a:blip r:embed="rId2">
            <a:alphaModFix/>
          </a:blip>
          <a:srcRect/>
          <a:stretch/>
        </p:blipFill>
        <p:spPr>
          <a:xfrm>
            <a:off x="1025498" y="6033407"/>
            <a:ext cx="1830180" cy="706211"/>
          </a:xfrm>
          <a:prstGeom prst="rect">
            <a:avLst/>
          </a:prstGeom>
          <a:noFill/>
          <a:ln>
            <a:noFill/>
          </a:ln>
        </p:spPr>
      </p:pic>
      <p:sp>
        <p:nvSpPr>
          <p:cNvPr id="112" name="Google Shape;112;g35773f6aa0f_0_63"/>
          <p:cNvSpPr txBox="1"/>
          <p:nvPr/>
        </p:nvSpPr>
        <p:spPr>
          <a:xfrm>
            <a:off x="2972524" y="6109513"/>
            <a:ext cx="8062200" cy="554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113" name="Google Shape;113;g35773f6aa0f_0_63"/>
          <p:cNvSpPr/>
          <p:nvPr/>
        </p:nvSpPr>
        <p:spPr>
          <a:xfrm flipH="1">
            <a:off x="2172835" y="2913643"/>
            <a:ext cx="7839300" cy="45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14" name="Google Shape;114;g35773f6aa0f_0_63"/>
          <p:cNvPicPr preferRelativeResize="0"/>
          <p:nvPr/>
        </p:nvPicPr>
        <p:blipFill rotWithShape="1">
          <a:blip r:embed="rId3">
            <a:alphaModFix/>
          </a:blip>
          <a:srcRect/>
          <a:stretch/>
        </p:blipFill>
        <p:spPr>
          <a:xfrm>
            <a:off x="7421273" y="1441862"/>
            <a:ext cx="2208335" cy="1898073"/>
          </a:xfrm>
          <a:prstGeom prst="rect">
            <a:avLst/>
          </a:prstGeom>
          <a:noFill/>
          <a:ln>
            <a:noFill/>
          </a:ln>
        </p:spPr>
      </p:pic>
      <p:grpSp>
        <p:nvGrpSpPr>
          <p:cNvPr id="115" name="Google Shape;115;g35773f6aa0f_0_63"/>
          <p:cNvGrpSpPr/>
          <p:nvPr/>
        </p:nvGrpSpPr>
        <p:grpSpPr>
          <a:xfrm>
            <a:off x="2179811" y="4729766"/>
            <a:ext cx="7832078" cy="1110328"/>
            <a:chOff x="2179603" y="4888792"/>
            <a:chExt cx="7798544" cy="1110328"/>
          </a:xfrm>
        </p:grpSpPr>
        <p:pic>
          <p:nvPicPr>
            <p:cNvPr id="116" name="Google Shape;116;g35773f6aa0f_0_63"/>
            <p:cNvPicPr preferRelativeResize="0"/>
            <p:nvPr/>
          </p:nvPicPr>
          <p:blipFill rotWithShape="1">
            <a:blip r:embed="rId4">
              <a:alphaModFix/>
            </a:blip>
            <a:srcRect/>
            <a:stretch/>
          </p:blipFill>
          <p:spPr>
            <a:xfrm>
              <a:off x="2179603" y="4888792"/>
              <a:ext cx="1468783" cy="526545"/>
            </a:xfrm>
            <a:prstGeom prst="rect">
              <a:avLst/>
            </a:prstGeom>
            <a:noFill/>
            <a:ln>
              <a:noFill/>
            </a:ln>
          </p:spPr>
        </p:pic>
        <p:pic>
          <p:nvPicPr>
            <p:cNvPr id="117" name="Google Shape;117;g35773f6aa0f_0_63"/>
            <p:cNvPicPr preferRelativeResize="0"/>
            <p:nvPr/>
          </p:nvPicPr>
          <p:blipFill rotWithShape="1">
            <a:blip r:embed="rId5">
              <a:alphaModFix/>
            </a:blip>
            <a:srcRect l="9995" t="21987" r="6844" b="5543"/>
            <a:stretch/>
          </p:blipFill>
          <p:spPr>
            <a:xfrm>
              <a:off x="3796545" y="4949617"/>
              <a:ext cx="1406759" cy="526545"/>
            </a:xfrm>
            <a:prstGeom prst="rect">
              <a:avLst/>
            </a:prstGeom>
            <a:noFill/>
            <a:ln>
              <a:noFill/>
            </a:ln>
          </p:spPr>
        </p:pic>
        <p:pic>
          <p:nvPicPr>
            <p:cNvPr id="118" name="Google Shape;118;g35773f6aa0f_0_63"/>
            <p:cNvPicPr preferRelativeResize="0"/>
            <p:nvPr/>
          </p:nvPicPr>
          <p:blipFill rotWithShape="1">
            <a:blip r:embed="rId6">
              <a:alphaModFix/>
            </a:blip>
            <a:srcRect/>
            <a:stretch/>
          </p:blipFill>
          <p:spPr>
            <a:xfrm>
              <a:off x="5134273" y="4888792"/>
              <a:ext cx="1053679" cy="602102"/>
            </a:xfrm>
            <a:prstGeom prst="rect">
              <a:avLst/>
            </a:prstGeom>
            <a:noFill/>
            <a:ln>
              <a:noFill/>
            </a:ln>
          </p:spPr>
        </p:pic>
        <p:pic>
          <p:nvPicPr>
            <p:cNvPr id="119" name="Google Shape;119;g35773f6aa0f_0_63"/>
            <p:cNvPicPr preferRelativeResize="0"/>
            <p:nvPr/>
          </p:nvPicPr>
          <p:blipFill rotWithShape="1">
            <a:blip r:embed="rId7">
              <a:alphaModFix/>
            </a:blip>
            <a:srcRect/>
            <a:stretch/>
          </p:blipFill>
          <p:spPr>
            <a:xfrm>
              <a:off x="6187951" y="4960895"/>
              <a:ext cx="1500530" cy="545647"/>
            </a:xfrm>
            <a:prstGeom prst="rect">
              <a:avLst/>
            </a:prstGeom>
            <a:noFill/>
            <a:ln>
              <a:noFill/>
            </a:ln>
          </p:spPr>
        </p:pic>
        <p:pic>
          <p:nvPicPr>
            <p:cNvPr id="120" name="Google Shape;120;g35773f6aa0f_0_63"/>
            <p:cNvPicPr preferRelativeResize="0"/>
            <p:nvPr/>
          </p:nvPicPr>
          <p:blipFill rotWithShape="1">
            <a:blip r:embed="rId8">
              <a:alphaModFix/>
            </a:blip>
            <a:srcRect l="6518" t="2903" r="6457"/>
            <a:stretch/>
          </p:blipFill>
          <p:spPr>
            <a:xfrm>
              <a:off x="7781600" y="4945247"/>
              <a:ext cx="2196547" cy="545647"/>
            </a:xfrm>
            <a:prstGeom prst="rect">
              <a:avLst/>
            </a:prstGeom>
            <a:noFill/>
            <a:ln>
              <a:noFill/>
            </a:ln>
          </p:spPr>
        </p:pic>
        <p:pic>
          <p:nvPicPr>
            <p:cNvPr id="121" name="Google Shape;121;g35773f6aa0f_0_63"/>
            <p:cNvPicPr preferRelativeResize="0"/>
            <p:nvPr/>
          </p:nvPicPr>
          <p:blipFill rotWithShape="1">
            <a:blip r:embed="rId9">
              <a:alphaModFix/>
            </a:blip>
            <a:srcRect/>
            <a:stretch/>
          </p:blipFill>
          <p:spPr>
            <a:xfrm>
              <a:off x="2288672" y="5654827"/>
              <a:ext cx="1679028" cy="342900"/>
            </a:xfrm>
            <a:prstGeom prst="rect">
              <a:avLst/>
            </a:prstGeom>
            <a:noFill/>
            <a:ln>
              <a:noFill/>
            </a:ln>
          </p:spPr>
        </p:pic>
        <p:pic>
          <p:nvPicPr>
            <p:cNvPr id="122" name="Google Shape;122;g35773f6aa0f_0_63"/>
            <p:cNvPicPr preferRelativeResize="0"/>
            <p:nvPr/>
          </p:nvPicPr>
          <p:blipFill rotWithShape="1">
            <a:blip r:embed="rId10">
              <a:alphaModFix/>
            </a:blip>
            <a:srcRect/>
            <a:stretch/>
          </p:blipFill>
          <p:spPr>
            <a:xfrm>
              <a:off x="4247100" y="5578646"/>
              <a:ext cx="2083568" cy="414346"/>
            </a:xfrm>
            <a:prstGeom prst="rect">
              <a:avLst/>
            </a:prstGeom>
            <a:noFill/>
            <a:ln>
              <a:noFill/>
            </a:ln>
          </p:spPr>
        </p:pic>
        <p:pic>
          <p:nvPicPr>
            <p:cNvPr id="123" name="Google Shape;123;g35773f6aa0f_0_63"/>
            <p:cNvPicPr preferRelativeResize="0"/>
            <p:nvPr/>
          </p:nvPicPr>
          <p:blipFill rotWithShape="1">
            <a:blip r:embed="rId11">
              <a:alphaModFix/>
            </a:blip>
            <a:srcRect/>
            <a:stretch/>
          </p:blipFill>
          <p:spPr>
            <a:xfrm>
              <a:off x="6500192" y="5578645"/>
              <a:ext cx="1357332" cy="414344"/>
            </a:xfrm>
            <a:prstGeom prst="rect">
              <a:avLst/>
            </a:prstGeom>
            <a:noFill/>
            <a:ln>
              <a:noFill/>
            </a:ln>
          </p:spPr>
        </p:pic>
        <p:pic>
          <p:nvPicPr>
            <p:cNvPr id="124" name="Google Shape;124;g35773f6aa0f_0_63"/>
            <p:cNvPicPr preferRelativeResize="0"/>
            <p:nvPr/>
          </p:nvPicPr>
          <p:blipFill rotWithShape="1">
            <a:blip r:embed="rId12">
              <a:alphaModFix/>
            </a:blip>
            <a:srcRect/>
            <a:stretch/>
          </p:blipFill>
          <p:spPr>
            <a:xfrm>
              <a:off x="8024163" y="5561390"/>
              <a:ext cx="897748" cy="414345"/>
            </a:xfrm>
            <a:prstGeom prst="rect">
              <a:avLst/>
            </a:prstGeom>
            <a:noFill/>
            <a:ln>
              <a:noFill/>
            </a:ln>
          </p:spPr>
        </p:pic>
        <p:pic>
          <p:nvPicPr>
            <p:cNvPr id="125" name="Google Shape;125;g35773f6aa0f_0_63"/>
            <p:cNvPicPr preferRelativeResize="0"/>
            <p:nvPr/>
          </p:nvPicPr>
          <p:blipFill rotWithShape="1">
            <a:blip r:embed="rId13">
              <a:alphaModFix/>
            </a:blip>
            <a:srcRect/>
            <a:stretch/>
          </p:blipFill>
          <p:spPr>
            <a:xfrm>
              <a:off x="9179152" y="5522870"/>
              <a:ext cx="457200" cy="476250"/>
            </a:xfrm>
            <a:prstGeom prst="rect">
              <a:avLst/>
            </a:prstGeom>
            <a:noFill/>
            <a:ln>
              <a:noFill/>
            </a:ln>
          </p:spPr>
        </p:pic>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4_Title Slide">
  <p:cSld name="4_Title Slide">
    <p:spTree>
      <p:nvGrpSpPr>
        <p:cNvPr id="1" name="Shape 24"/>
        <p:cNvGrpSpPr/>
        <p:nvPr/>
      </p:nvGrpSpPr>
      <p:grpSpPr>
        <a:xfrm>
          <a:off x="0" y="0"/>
          <a:ext cx="0" cy="0"/>
          <a:chOff x="0" y="0"/>
          <a:chExt cx="0" cy="0"/>
        </a:xfrm>
      </p:grpSpPr>
      <p:pic>
        <p:nvPicPr>
          <p:cNvPr id="25" name="Google Shape;25;p12"/>
          <p:cNvPicPr preferRelativeResize="0"/>
          <p:nvPr/>
        </p:nvPicPr>
        <p:blipFill rotWithShape="1">
          <a:blip r:embed="rId2">
            <a:alphaModFix/>
          </a:blip>
          <a:srcRect/>
          <a:stretch/>
        </p:blipFill>
        <p:spPr>
          <a:xfrm>
            <a:off x="4728054" y="1818991"/>
            <a:ext cx="7463945" cy="3665678"/>
          </a:xfrm>
          <a:prstGeom prst="rect">
            <a:avLst/>
          </a:prstGeom>
          <a:noFill/>
          <a:ln>
            <a:noFill/>
          </a:ln>
        </p:spPr>
      </p:pic>
      <p:pic>
        <p:nvPicPr>
          <p:cNvPr id="26" name="Google Shape;26;p12"/>
          <p:cNvPicPr preferRelativeResize="0"/>
          <p:nvPr/>
        </p:nvPicPr>
        <p:blipFill rotWithShape="1">
          <a:blip r:embed="rId3">
            <a:alphaModFix/>
          </a:blip>
          <a:srcRect/>
          <a:stretch/>
        </p:blipFill>
        <p:spPr>
          <a:xfrm>
            <a:off x="0" y="0"/>
            <a:ext cx="5135947" cy="6858000"/>
          </a:xfrm>
          <a:prstGeom prst="rect">
            <a:avLst/>
          </a:prstGeom>
          <a:noFill/>
          <a:ln>
            <a:noFill/>
          </a:ln>
        </p:spPr>
      </p:pic>
      <p:pic>
        <p:nvPicPr>
          <p:cNvPr id="27" name="Google Shape;27;p12"/>
          <p:cNvPicPr preferRelativeResize="0"/>
          <p:nvPr/>
        </p:nvPicPr>
        <p:blipFill rotWithShape="1">
          <a:blip r:embed="rId4">
            <a:alphaModFix/>
          </a:blip>
          <a:srcRect/>
          <a:stretch/>
        </p:blipFill>
        <p:spPr>
          <a:xfrm>
            <a:off x="310896" y="331763"/>
            <a:ext cx="4020874" cy="1101324"/>
          </a:xfrm>
          <a:prstGeom prst="rect">
            <a:avLst/>
          </a:prstGeom>
          <a:noFill/>
          <a:ln>
            <a:noFill/>
          </a:ln>
        </p:spPr>
      </p:pic>
      <p:sp>
        <p:nvSpPr>
          <p:cNvPr id="28" name="Google Shape;28;p12"/>
          <p:cNvSpPr/>
          <p:nvPr/>
        </p:nvSpPr>
        <p:spPr>
          <a:xfrm>
            <a:off x="1" y="2184266"/>
            <a:ext cx="310895" cy="1331189"/>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9" name="Google Shape;29;p12"/>
          <p:cNvPicPr preferRelativeResize="0"/>
          <p:nvPr/>
        </p:nvPicPr>
        <p:blipFill rotWithShape="1">
          <a:blip r:embed="rId5">
            <a:alphaModFix/>
          </a:blip>
          <a:srcRect/>
          <a:stretch/>
        </p:blipFill>
        <p:spPr>
          <a:xfrm>
            <a:off x="759995" y="6036971"/>
            <a:ext cx="1954590" cy="754217"/>
          </a:xfrm>
          <a:prstGeom prst="rect">
            <a:avLst/>
          </a:prstGeom>
          <a:noFill/>
          <a:ln>
            <a:noFill/>
          </a:ln>
        </p:spPr>
      </p:pic>
      <p:sp>
        <p:nvSpPr>
          <p:cNvPr id="30" name="Google Shape;30;p12"/>
          <p:cNvSpPr txBox="1"/>
          <p:nvPr/>
        </p:nvSpPr>
        <p:spPr>
          <a:xfrm>
            <a:off x="2836615" y="6137080"/>
            <a:ext cx="8134996" cy="55399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31" name="Google Shape;31;p12"/>
          <p:cNvSpPr txBox="1">
            <a:spLocks noGrp="1"/>
          </p:cNvSpPr>
          <p:nvPr>
            <p:ph type="ctrTitle"/>
          </p:nvPr>
        </p:nvSpPr>
        <p:spPr>
          <a:xfrm>
            <a:off x="374726" y="2184268"/>
            <a:ext cx="6914821" cy="13340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000"/>
              <a:buFont typeface="Calibri"/>
              <a:buNone/>
              <a:defRPr sz="2000" b="1">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12"/>
          <p:cNvSpPr txBox="1">
            <a:spLocks noGrp="1"/>
          </p:cNvSpPr>
          <p:nvPr>
            <p:ph type="subTitle" idx="1"/>
          </p:nvPr>
        </p:nvSpPr>
        <p:spPr>
          <a:xfrm>
            <a:off x="401324" y="3651830"/>
            <a:ext cx="6893057" cy="129283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1000"/>
              </a:spcBef>
              <a:spcAft>
                <a:spcPts val="0"/>
              </a:spcAft>
              <a:buClr>
                <a:schemeClr val="dk1"/>
              </a:buClr>
              <a:buSzPts val="1600"/>
              <a:buNone/>
              <a:defRPr sz="1600" b="0" i="1">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33" name="Google Shape;33;p12"/>
          <p:cNvSpPr/>
          <p:nvPr/>
        </p:nvSpPr>
        <p:spPr>
          <a:xfrm rot="-5400000" flipH="1">
            <a:off x="-507419" y="4140073"/>
            <a:ext cx="1331189" cy="31634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34"/>
        <p:cNvGrpSpPr/>
        <p:nvPr/>
      </p:nvGrpSpPr>
      <p:grpSpPr>
        <a:xfrm>
          <a:off x="0" y="0"/>
          <a:ext cx="0" cy="0"/>
          <a:chOff x="0" y="0"/>
          <a:chExt cx="0" cy="0"/>
        </a:xfrm>
      </p:grpSpPr>
      <p:sp>
        <p:nvSpPr>
          <p:cNvPr id="35" name="Google Shape;35;p19"/>
          <p:cNvSpPr txBox="1">
            <a:spLocks noGrp="1"/>
          </p:cNvSpPr>
          <p:nvPr>
            <p:ph type="ctrTitle"/>
          </p:nvPr>
        </p:nvSpPr>
        <p:spPr>
          <a:xfrm>
            <a:off x="2179865" y="2937536"/>
            <a:ext cx="7832271" cy="1600197"/>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accent1"/>
              </a:buClr>
              <a:buSzPts val="2000"/>
              <a:buFont typeface="Calibri"/>
              <a:buNone/>
              <a:defRPr sz="2000" b="1">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36" name="Google Shape;36;p19"/>
          <p:cNvPicPr preferRelativeResize="0"/>
          <p:nvPr/>
        </p:nvPicPr>
        <p:blipFill rotWithShape="1">
          <a:blip r:embed="rId2">
            <a:alphaModFix/>
          </a:blip>
          <a:srcRect/>
          <a:stretch/>
        </p:blipFill>
        <p:spPr>
          <a:xfrm>
            <a:off x="1025498" y="6033407"/>
            <a:ext cx="1830180" cy="706211"/>
          </a:xfrm>
          <a:prstGeom prst="rect">
            <a:avLst/>
          </a:prstGeom>
          <a:noFill/>
          <a:ln>
            <a:noFill/>
          </a:ln>
        </p:spPr>
      </p:pic>
      <p:sp>
        <p:nvSpPr>
          <p:cNvPr id="37" name="Google Shape;37;p19"/>
          <p:cNvSpPr txBox="1"/>
          <p:nvPr/>
        </p:nvSpPr>
        <p:spPr>
          <a:xfrm>
            <a:off x="2972524" y="6109513"/>
            <a:ext cx="8062185" cy="55399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38" name="Google Shape;38;p19"/>
          <p:cNvSpPr/>
          <p:nvPr/>
        </p:nvSpPr>
        <p:spPr>
          <a:xfrm flipH="1">
            <a:off x="2172707" y="2913643"/>
            <a:ext cx="7839428" cy="45719"/>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39" name="Google Shape;39;p19"/>
          <p:cNvPicPr preferRelativeResize="0"/>
          <p:nvPr/>
        </p:nvPicPr>
        <p:blipFill rotWithShape="1">
          <a:blip r:embed="rId3">
            <a:alphaModFix/>
          </a:blip>
          <a:srcRect/>
          <a:stretch/>
        </p:blipFill>
        <p:spPr>
          <a:xfrm>
            <a:off x="7421273" y="1441862"/>
            <a:ext cx="2208335" cy="1898073"/>
          </a:xfrm>
          <a:prstGeom prst="rect">
            <a:avLst/>
          </a:prstGeom>
          <a:noFill/>
          <a:ln>
            <a:noFill/>
          </a:ln>
        </p:spPr>
      </p:pic>
      <p:grpSp>
        <p:nvGrpSpPr>
          <p:cNvPr id="40" name="Google Shape;40;p19"/>
          <p:cNvGrpSpPr/>
          <p:nvPr/>
        </p:nvGrpSpPr>
        <p:grpSpPr>
          <a:xfrm>
            <a:off x="2179865" y="4729766"/>
            <a:ext cx="7832271" cy="1110328"/>
            <a:chOff x="2179603" y="4888792"/>
            <a:chExt cx="7798545" cy="1110328"/>
          </a:xfrm>
        </p:grpSpPr>
        <p:pic>
          <p:nvPicPr>
            <p:cNvPr id="41" name="Google Shape;41;p19"/>
            <p:cNvPicPr preferRelativeResize="0"/>
            <p:nvPr/>
          </p:nvPicPr>
          <p:blipFill rotWithShape="1">
            <a:blip r:embed="rId4">
              <a:alphaModFix/>
            </a:blip>
            <a:srcRect/>
            <a:stretch/>
          </p:blipFill>
          <p:spPr>
            <a:xfrm>
              <a:off x="2179603" y="4888792"/>
              <a:ext cx="1468783" cy="526545"/>
            </a:xfrm>
            <a:prstGeom prst="rect">
              <a:avLst/>
            </a:prstGeom>
            <a:noFill/>
            <a:ln>
              <a:noFill/>
            </a:ln>
          </p:spPr>
        </p:pic>
        <p:pic>
          <p:nvPicPr>
            <p:cNvPr id="42" name="Google Shape;42;p19"/>
            <p:cNvPicPr preferRelativeResize="0"/>
            <p:nvPr/>
          </p:nvPicPr>
          <p:blipFill rotWithShape="1">
            <a:blip r:embed="rId5">
              <a:alphaModFix/>
            </a:blip>
            <a:srcRect l="9996" t="21988" r="6842" b="5544"/>
            <a:stretch/>
          </p:blipFill>
          <p:spPr>
            <a:xfrm>
              <a:off x="3796545" y="4949617"/>
              <a:ext cx="1406759" cy="526545"/>
            </a:xfrm>
            <a:prstGeom prst="rect">
              <a:avLst/>
            </a:prstGeom>
            <a:noFill/>
            <a:ln>
              <a:noFill/>
            </a:ln>
          </p:spPr>
        </p:pic>
        <p:pic>
          <p:nvPicPr>
            <p:cNvPr id="43" name="Google Shape;43;p19"/>
            <p:cNvPicPr preferRelativeResize="0"/>
            <p:nvPr/>
          </p:nvPicPr>
          <p:blipFill rotWithShape="1">
            <a:blip r:embed="rId6">
              <a:alphaModFix/>
            </a:blip>
            <a:srcRect/>
            <a:stretch/>
          </p:blipFill>
          <p:spPr>
            <a:xfrm>
              <a:off x="5134273" y="4888792"/>
              <a:ext cx="1053678" cy="602102"/>
            </a:xfrm>
            <a:prstGeom prst="rect">
              <a:avLst/>
            </a:prstGeom>
            <a:noFill/>
            <a:ln>
              <a:noFill/>
            </a:ln>
          </p:spPr>
        </p:pic>
        <p:pic>
          <p:nvPicPr>
            <p:cNvPr id="44" name="Google Shape;44;p19"/>
            <p:cNvPicPr preferRelativeResize="0"/>
            <p:nvPr/>
          </p:nvPicPr>
          <p:blipFill rotWithShape="1">
            <a:blip r:embed="rId7">
              <a:alphaModFix/>
            </a:blip>
            <a:srcRect/>
            <a:stretch/>
          </p:blipFill>
          <p:spPr>
            <a:xfrm>
              <a:off x="6187951" y="4960895"/>
              <a:ext cx="1500530" cy="545647"/>
            </a:xfrm>
            <a:prstGeom prst="rect">
              <a:avLst/>
            </a:prstGeom>
            <a:noFill/>
            <a:ln>
              <a:noFill/>
            </a:ln>
          </p:spPr>
        </p:pic>
        <p:pic>
          <p:nvPicPr>
            <p:cNvPr id="45" name="Google Shape;45;p19"/>
            <p:cNvPicPr preferRelativeResize="0"/>
            <p:nvPr/>
          </p:nvPicPr>
          <p:blipFill rotWithShape="1">
            <a:blip r:embed="rId8">
              <a:alphaModFix/>
            </a:blip>
            <a:srcRect l="6519" t="2905" r="6458"/>
            <a:stretch/>
          </p:blipFill>
          <p:spPr>
            <a:xfrm>
              <a:off x="7781600" y="4945247"/>
              <a:ext cx="2196548" cy="545647"/>
            </a:xfrm>
            <a:prstGeom prst="rect">
              <a:avLst/>
            </a:prstGeom>
            <a:noFill/>
            <a:ln>
              <a:noFill/>
            </a:ln>
          </p:spPr>
        </p:pic>
        <p:pic>
          <p:nvPicPr>
            <p:cNvPr id="46" name="Google Shape;46;p19"/>
            <p:cNvPicPr preferRelativeResize="0"/>
            <p:nvPr/>
          </p:nvPicPr>
          <p:blipFill rotWithShape="1">
            <a:blip r:embed="rId9">
              <a:alphaModFix/>
            </a:blip>
            <a:srcRect/>
            <a:stretch/>
          </p:blipFill>
          <p:spPr>
            <a:xfrm>
              <a:off x="2288672" y="5654827"/>
              <a:ext cx="1679028" cy="342900"/>
            </a:xfrm>
            <a:prstGeom prst="rect">
              <a:avLst/>
            </a:prstGeom>
            <a:noFill/>
            <a:ln>
              <a:noFill/>
            </a:ln>
          </p:spPr>
        </p:pic>
        <p:pic>
          <p:nvPicPr>
            <p:cNvPr id="47" name="Google Shape;47;p19"/>
            <p:cNvPicPr preferRelativeResize="0"/>
            <p:nvPr/>
          </p:nvPicPr>
          <p:blipFill rotWithShape="1">
            <a:blip r:embed="rId10">
              <a:alphaModFix/>
            </a:blip>
            <a:srcRect/>
            <a:stretch/>
          </p:blipFill>
          <p:spPr>
            <a:xfrm>
              <a:off x="4247100" y="5578646"/>
              <a:ext cx="2083568" cy="414346"/>
            </a:xfrm>
            <a:prstGeom prst="rect">
              <a:avLst/>
            </a:prstGeom>
            <a:noFill/>
            <a:ln>
              <a:noFill/>
            </a:ln>
          </p:spPr>
        </p:pic>
        <p:pic>
          <p:nvPicPr>
            <p:cNvPr id="48" name="Google Shape;48;p19"/>
            <p:cNvPicPr preferRelativeResize="0"/>
            <p:nvPr/>
          </p:nvPicPr>
          <p:blipFill rotWithShape="1">
            <a:blip r:embed="rId11">
              <a:alphaModFix/>
            </a:blip>
            <a:srcRect/>
            <a:stretch/>
          </p:blipFill>
          <p:spPr>
            <a:xfrm>
              <a:off x="6500192" y="5578645"/>
              <a:ext cx="1357332" cy="414344"/>
            </a:xfrm>
            <a:prstGeom prst="rect">
              <a:avLst/>
            </a:prstGeom>
            <a:noFill/>
            <a:ln>
              <a:noFill/>
            </a:ln>
          </p:spPr>
        </p:pic>
        <p:pic>
          <p:nvPicPr>
            <p:cNvPr id="49" name="Google Shape;49;p19"/>
            <p:cNvPicPr preferRelativeResize="0"/>
            <p:nvPr/>
          </p:nvPicPr>
          <p:blipFill rotWithShape="1">
            <a:blip r:embed="rId12">
              <a:alphaModFix/>
            </a:blip>
            <a:srcRect/>
            <a:stretch/>
          </p:blipFill>
          <p:spPr>
            <a:xfrm>
              <a:off x="8024163" y="5561390"/>
              <a:ext cx="897748" cy="414345"/>
            </a:xfrm>
            <a:prstGeom prst="rect">
              <a:avLst/>
            </a:prstGeom>
            <a:noFill/>
            <a:ln>
              <a:noFill/>
            </a:ln>
          </p:spPr>
        </p:pic>
        <p:pic>
          <p:nvPicPr>
            <p:cNvPr id="50" name="Google Shape;50;p19"/>
            <p:cNvPicPr preferRelativeResize="0"/>
            <p:nvPr/>
          </p:nvPicPr>
          <p:blipFill rotWithShape="1">
            <a:blip r:embed="rId13">
              <a:alphaModFix/>
            </a:blip>
            <a:srcRect/>
            <a:stretch/>
          </p:blipFill>
          <p:spPr>
            <a:xfrm>
              <a:off x="9179152" y="5522870"/>
              <a:ext cx="457200" cy="476250"/>
            </a:xfrm>
            <a:prstGeom prst="rect">
              <a:avLst/>
            </a:prstGeom>
            <a:noFill/>
            <a:ln>
              <a:noFill/>
            </a:ln>
          </p:spPr>
        </p:pic>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ubtitle Content - 2col">
  <p:cSld name="Title Subtitle Content - 2col">
    <p:spTree>
      <p:nvGrpSpPr>
        <p:cNvPr id="1" name="Shape 54"/>
        <p:cNvGrpSpPr/>
        <p:nvPr/>
      </p:nvGrpSpPr>
      <p:grpSpPr>
        <a:xfrm>
          <a:off x="0" y="0"/>
          <a:ext cx="0" cy="0"/>
          <a:chOff x="0" y="0"/>
          <a:chExt cx="0" cy="0"/>
        </a:xfrm>
      </p:grpSpPr>
      <p:sp>
        <p:nvSpPr>
          <p:cNvPr id="55" name="Google Shape;55;p15"/>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lvl1pPr lvl="0" algn="l">
              <a:lnSpc>
                <a:spcPct val="90000"/>
              </a:lnSpc>
              <a:spcBef>
                <a:spcPts val="0"/>
              </a:spcBef>
              <a:spcAft>
                <a:spcPts val="0"/>
              </a:spcAft>
              <a:buClr>
                <a:schemeClr val="lt2"/>
              </a:buClr>
              <a:buSzPts val="38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15"/>
          <p:cNvSpPr txBox="1">
            <a:spLocks noGrp="1"/>
          </p:cNvSpPr>
          <p:nvPr>
            <p:ph type="body" idx="1"/>
          </p:nvPr>
        </p:nvSpPr>
        <p:spPr>
          <a:xfrm>
            <a:off x="97970" y="854672"/>
            <a:ext cx="11944351" cy="550862"/>
          </a:xfrm>
          <a:prstGeom prst="rect">
            <a:avLst/>
          </a:prstGeom>
          <a:noFill/>
          <a:ln>
            <a:noFill/>
          </a:ln>
        </p:spPr>
        <p:txBody>
          <a:bodyPr spcFirstLastPara="1" wrap="square" lIns="91425" tIns="45700" rIns="91425" bIns="45700" anchor="ctr" anchorCtr="0">
            <a:noAutofit/>
          </a:bodyPr>
          <a:lstStyle>
            <a:lvl1pPr marL="457200" marR="0" lvl="0" indent="-228600" algn="just" rtl="0">
              <a:lnSpc>
                <a:spcPct val="90000"/>
              </a:lnSpc>
              <a:spcBef>
                <a:spcPts val="1000"/>
              </a:spcBef>
              <a:spcAft>
                <a:spcPts val="0"/>
              </a:spcAft>
              <a:buClr>
                <a:schemeClr val="accent1"/>
              </a:buClr>
              <a:buSzPts val="2400"/>
              <a:buFont typeface="Arial"/>
              <a:buNone/>
              <a:defRPr sz="2400" b="1" i="0" u="none" strike="noStrike" cap="none">
                <a:solidFill>
                  <a:schemeClr val="accent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7" name="Google Shape;57;p15"/>
          <p:cNvSpPr txBox="1">
            <a:spLocks noGrp="1"/>
          </p:cNvSpPr>
          <p:nvPr>
            <p:ph type="body" idx="2"/>
          </p:nvPr>
        </p:nvSpPr>
        <p:spPr>
          <a:xfrm>
            <a:off x="97971" y="1462685"/>
            <a:ext cx="11944350" cy="5289179"/>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accent4"/>
              </a:buClr>
              <a:buSzPts val="1800"/>
              <a:buFont typeface="Arial"/>
              <a:buNone/>
              <a:defRPr sz="1800" b="0" i="0" u="none" strike="noStrike" cap="none">
                <a:solidFill>
                  <a:schemeClr val="accent4"/>
                </a:solidFill>
                <a:latin typeface="Calibri"/>
                <a:ea typeface="Calibri"/>
                <a:cs typeface="Calibri"/>
                <a:sym typeface="Calibri"/>
              </a:defRPr>
            </a:lvl1pPr>
            <a:lvl2pPr marL="914400" marR="0" lvl="1"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2pPr>
            <a:lvl3pPr marL="1371600" marR="0" lvl="2"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3pPr>
            <a:lvl4pPr marL="1828800" marR="0" lvl="3"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4pPr>
            <a:lvl5pPr marL="2286000" marR="0" lvl="4"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Text - 1col">
  <p:cSld name="Title Text - 1col">
    <p:spTree>
      <p:nvGrpSpPr>
        <p:cNvPr id="1" name="Shape 58"/>
        <p:cNvGrpSpPr/>
        <p:nvPr/>
      </p:nvGrpSpPr>
      <p:grpSpPr>
        <a:xfrm>
          <a:off x="0" y="0"/>
          <a:ext cx="0" cy="0"/>
          <a:chOff x="0" y="0"/>
          <a:chExt cx="0" cy="0"/>
        </a:xfrm>
      </p:grpSpPr>
      <p:sp>
        <p:nvSpPr>
          <p:cNvPr id="59" name="Google Shape;59;p14"/>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14"/>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accent4"/>
              </a:buClr>
              <a:buSzPts val="1800"/>
              <a:buFont typeface="Arial"/>
              <a:buNone/>
              <a:defRPr sz="1800" b="0" i="0" u="none" strike="noStrike" cap="none">
                <a:solidFill>
                  <a:schemeClr val="accent4"/>
                </a:solidFill>
                <a:latin typeface="Calibri"/>
                <a:ea typeface="Calibri"/>
                <a:cs typeface="Calibri"/>
                <a:sym typeface="Calibri"/>
              </a:defRPr>
            </a:lvl1pPr>
            <a:lvl2pPr marL="914400" marR="0" lvl="1"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2pPr>
            <a:lvl3pPr marL="1371600" marR="0" lvl="2"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3pPr>
            <a:lvl4pPr marL="1828800" marR="0" lvl="3"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4pPr>
            <a:lvl5pPr marL="2286000" marR="0" lvl="4"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61"/>
        <p:cNvGrpSpPr/>
        <p:nvPr/>
      </p:nvGrpSpPr>
      <p:grpSpPr>
        <a:xfrm>
          <a:off x="0" y="0"/>
          <a:ext cx="0" cy="0"/>
          <a:chOff x="0" y="0"/>
          <a:chExt cx="0" cy="0"/>
        </a:xfrm>
      </p:grpSpPr>
      <p:sp>
        <p:nvSpPr>
          <p:cNvPr id="62" name="Google Shape;62;g3555728db8b_0_53"/>
          <p:cNvSpPr txBox="1">
            <a:spLocks noGrp="1"/>
          </p:cNvSpPr>
          <p:nvPr>
            <p:ph type="ctrTitle"/>
          </p:nvPr>
        </p:nvSpPr>
        <p:spPr>
          <a:xfrm>
            <a:off x="2179865" y="2937536"/>
            <a:ext cx="7832400" cy="16002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accent1"/>
              </a:buClr>
              <a:buSzPts val="2000"/>
              <a:buFont typeface="Calibri"/>
              <a:buNone/>
              <a:defRPr sz="2000" b="1">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63" name="Google Shape;63;g3555728db8b_0_53"/>
          <p:cNvPicPr preferRelativeResize="0"/>
          <p:nvPr/>
        </p:nvPicPr>
        <p:blipFill rotWithShape="1">
          <a:blip r:embed="rId2">
            <a:alphaModFix/>
          </a:blip>
          <a:srcRect/>
          <a:stretch/>
        </p:blipFill>
        <p:spPr>
          <a:xfrm>
            <a:off x="1025498" y="6033407"/>
            <a:ext cx="1830180" cy="706211"/>
          </a:xfrm>
          <a:prstGeom prst="rect">
            <a:avLst/>
          </a:prstGeom>
          <a:noFill/>
          <a:ln>
            <a:noFill/>
          </a:ln>
        </p:spPr>
      </p:pic>
      <p:sp>
        <p:nvSpPr>
          <p:cNvPr id="64" name="Google Shape;64;g3555728db8b_0_53"/>
          <p:cNvSpPr txBox="1"/>
          <p:nvPr/>
        </p:nvSpPr>
        <p:spPr>
          <a:xfrm>
            <a:off x="2972524" y="6109513"/>
            <a:ext cx="8062200" cy="554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65" name="Google Shape;65;g3555728db8b_0_53"/>
          <p:cNvSpPr/>
          <p:nvPr/>
        </p:nvSpPr>
        <p:spPr>
          <a:xfrm flipH="1">
            <a:off x="2172835" y="2913643"/>
            <a:ext cx="7839300" cy="45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66" name="Google Shape;66;g3555728db8b_0_53"/>
          <p:cNvPicPr preferRelativeResize="0"/>
          <p:nvPr/>
        </p:nvPicPr>
        <p:blipFill rotWithShape="1">
          <a:blip r:embed="rId3">
            <a:alphaModFix/>
          </a:blip>
          <a:srcRect/>
          <a:stretch/>
        </p:blipFill>
        <p:spPr>
          <a:xfrm>
            <a:off x="7421273" y="1441862"/>
            <a:ext cx="2208335" cy="1898073"/>
          </a:xfrm>
          <a:prstGeom prst="rect">
            <a:avLst/>
          </a:prstGeom>
          <a:noFill/>
          <a:ln>
            <a:noFill/>
          </a:ln>
        </p:spPr>
      </p:pic>
      <p:grpSp>
        <p:nvGrpSpPr>
          <p:cNvPr id="67" name="Google Shape;67;g3555728db8b_0_53"/>
          <p:cNvGrpSpPr/>
          <p:nvPr/>
        </p:nvGrpSpPr>
        <p:grpSpPr>
          <a:xfrm>
            <a:off x="2179811" y="4729766"/>
            <a:ext cx="7832078" cy="1110328"/>
            <a:chOff x="2179603" y="4888792"/>
            <a:chExt cx="7798544" cy="1110328"/>
          </a:xfrm>
        </p:grpSpPr>
        <p:pic>
          <p:nvPicPr>
            <p:cNvPr id="68" name="Google Shape;68;g3555728db8b_0_53"/>
            <p:cNvPicPr preferRelativeResize="0"/>
            <p:nvPr/>
          </p:nvPicPr>
          <p:blipFill rotWithShape="1">
            <a:blip r:embed="rId4">
              <a:alphaModFix/>
            </a:blip>
            <a:srcRect/>
            <a:stretch/>
          </p:blipFill>
          <p:spPr>
            <a:xfrm>
              <a:off x="2179603" y="4888792"/>
              <a:ext cx="1468783" cy="526545"/>
            </a:xfrm>
            <a:prstGeom prst="rect">
              <a:avLst/>
            </a:prstGeom>
            <a:noFill/>
            <a:ln>
              <a:noFill/>
            </a:ln>
          </p:spPr>
        </p:pic>
        <p:pic>
          <p:nvPicPr>
            <p:cNvPr id="69" name="Google Shape;69;g3555728db8b_0_53"/>
            <p:cNvPicPr preferRelativeResize="0"/>
            <p:nvPr/>
          </p:nvPicPr>
          <p:blipFill rotWithShape="1">
            <a:blip r:embed="rId5">
              <a:alphaModFix/>
            </a:blip>
            <a:srcRect l="9995" t="21987" r="6844" b="5543"/>
            <a:stretch/>
          </p:blipFill>
          <p:spPr>
            <a:xfrm>
              <a:off x="3796545" y="4949617"/>
              <a:ext cx="1406759" cy="526545"/>
            </a:xfrm>
            <a:prstGeom prst="rect">
              <a:avLst/>
            </a:prstGeom>
            <a:noFill/>
            <a:ln>
              <a:noFill/>
            </a:ln>
          </p:spPr>
        </p:pic>
        <p:pic>
          <p:nvPicPr>
            <p:cNvPr id="70" name="Google Shape;70;g3555728db8b_0_53"/>
            <p:cNvPicPr preferRelativeResize="0"/>
            <p:nvPr/>
          </p:nvPicPr>
          <p:blipFill rotWithShape="1">
            <a:blip r:embed="rId6">
              <a:alphaModFix/>
            </a:blip>
            <a:srcRect/>
            <a:stretch/>
          </p:blipFill>
          <p:spPr>
            <a:xfrm>
              <a:off x="5134273" y="4888792"/>
              <a:ext cx="1053679" cy="602102"/>
            </a:xfrm>
            <a:prstGeom prst="rect">
              <a:avLst/>
            </a:prstGeom>
            <a:noFill/>
            <a:ln>
              <a:noFill/>
            </a:ln>
          </p:spPr>
        </p:pic>
        <p:pic>
          <p:nvPicPr>
            <p:cNvPr id="71" name="Google Shape;71;g3555728db8b_0_53"/>
            <p:cNvPicPr preferRelativeResize="0"/>
            <p:nvPr/>
          </p:nvPicPr>
          <p:blipFill rotWithShape="1">
            <a:blip r:embed="rId7">
              <a:alphaModFix/>
            </a:blip>
            <a:srcRect/>
            <a:stretch/>
          </p:blipFill>
          <p:spPr>
            <a:xfrm>
              <a:off x="6187951" y="4960895"/>
              <a:ext cx="1500530" cy="545647"/>
            </a:xfrm>
            <a:prstGeom prst="rect">
              <a:avLst/>
            </a:prstGeom>
            <a:noFill/>
            <a:ln>
              <a:noFill/>
            </a:ln>
          </p:spPr>
        </p:pic>
        <p:pic>
          <p:nvPicPr>
            <p:cNvPr id="72" name="Google Shape;72;g3555728db8b_0_53"/>
            <p:cNvPicPr preferRelativeResize="0"/>
            <p:nvPr/>
          </p:nvPicPr>
          <p:blipFill rotWithShape="1">
            <a:blip r:embed="rId8">
              <a:alphaModFix/>
            </a:blip>
            <a:srcRect l="6518" t="2903" r="6457"/>
            <a:stretch/>
          </p:blipFill>
          <p:spPr>
            <a:xfrm>
              <a:off x="7781600" y="4945247"/>
              <a:ext cx="2196547" cy="545647"/>
            </a:xfrm>
            <a:prstGeom prst="rect">
              <a:avLst/>
            </a:prstGeom>
            <a:noFill/>
            <a:ln>
              <a:noFill/>
            </a:ln>
          </p:spPr>
        </p:pic>
        <p:pic>
          <p:nvPicPr>
            <p:cNvPr id="73" name="Google Shape;73;g3555728db8b_0_53"/>
            <p:cNvPicPr preferRelativeResize="0"/>
            <p:nvPr/>
          </p:nvPicPr>
          <p:blipFill rotWithShape="1">
            <a:blip r:embed="rId9">
              <a:alphaModFix/>
            </a:blip>
            <a:srcRect/>
            <a:stretch/>
          </p:blipFill>
          <p:spPr>
            <a:xfrm>
              <a:off x="2288672" y="5654827"/>
              <a:ext cx="1679028" cy="342900"/>
            </a:xfrm>
            <a:prstGeom prst="rect">
              <a:avLst/>
            </a:prstGeom>
            <a:noFill/>
            <a:ln>
              <a:noFill/>
            </a:ln>
          </p:spPr>
        </p:pic>
        <p:pic>
          <p:nvPicPr>
            <p:cNvPr id="74" name="Google Shape;74;g3555728db8b_0_53"/>
            <p:cNvPicPr preferRelativeResize="0"/>
            <p:nvPr/>
          </p:nvPicPr>
          <p:blipFill rotWithShape="1">
            <a:blip r:embed="rId10">
              <a:alphaModFix/>
            </a:blip>
            <a:srcRect/>
            <a:stretch/>
          </p:blipFill>
          <p:spPr>
            <a:xfrm>
              <a:off x="4247100" y="5578646"/>
              <a:ext cx="2083568" cy="414346"/>
            </a:xfrm>
            <a:prstGeom prst="rect">
              <a:avLst/>
            </a:prstGeom>
            <a:noFill/>
            <a:ln>
              <a:noFill/>
            </a:ln>
          </p:spPr>
        </p:pic>
        <p:pic>
          <p:nvPicPr>
            <p:cNvPr id="75" name="Google Shape;75;g3555728db8b_0_53"/>
            <p:cNvPicPr preferRelativeResize="0"/>
            <p:nvPr/>
          </p:nvPicPr>
          <p:blipFill rotWithShape="1">
            <a:blip r:embed="rId11">
              <a:alphaModFix/>
            </a:blip>
            <a:srcRect/>
            <a:stretch/>
          </p:blipFill>
          <p:spPr>
            <a:xfrm>
              <a:off x="6500192" y="5578645"/>
              <a:ext cx="1357332" cy="414344"/>
            </a:xfrm>
            <a:prstGeom prst="rect">
              <a:avLst/>
            </a:prstGeom>
            <a:noFill/>
            <a:ln>
              <a:noFill/>
            </a:ln>
          </p:spPr>
        </p:pic>
        <p:pic>
          <p:nvPicPr>
            <p:cNvPr id="76" name="Google Shape;76;g3555728db8b_0_53"/>
            <p:cNvPicPr preferRelativeResize="0"/>
            <p:nvPr/>
          </p:nvPicPr>
          <p:blipFill rotWithShape="1">
            <a:blip r:embed="rId12">
              <a:alphaModFix/>
            </a:blip>
            <a:srcRect/>
            <a:stretch/>
          </p:blipFill>
          <p:spPr>
            <a:xfrm>
              <a:off x="8024163" y="5561390"/>
              <a:ext cx="897748" cy="414345"/>
            </a:xfrm>
            <a:prstGeom prst="rect">
              <a:avLst/>
            </a:prstGeom>
            <a:noFill/>
            <a:ln>
              <a:noFill/>
            </a:ln>
          </p:spPr>
        </p:pic>
        <p:pic>
          <p:nvPicPr>
            <p:cNvPr id="77" name="Google Shape;77;g3555728db8b_0_53"/>
            <p:cNvPicPr preferRelativeResize="0"/>
            <p:nvPr/>
          </p:nvPicPr>
          <p:blipFill rotWithShape="1">
            <a:blip r:embed="rId13">
              <a:alphaModFix/>
            </a:blip>
            <a:srcRect/>
            <a:stretch/>
          </p:blipFill>
          <p:spPr>
            <a:xfrm>
              <a:off x="9179152" y="5522870"/>
              <a:ext cx="457200" cy="476250"/>
            </a:xfrm>
            <a:prstGeom prst="rect">
              <a:avLst/>
            </a:prstGeom>
            <a:noFill/>
            <a:ln>
              <a:noFill/>
            </a:ln>
          </p:spPr>
        </p:pic>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rgbClr val="FFFFFF"/>
        </a:solidFill>
        <a:effectLst/>
      </p:bgPr>
    </p:bg>
    <p:spTree>
      <p:nvGrpSpPr>
        <p:cNvPr id="1" name="Shape 84"/>
        <p:cNvGrpSpPr/>
        <p:nvPr/>
      </p:nvGrpSpPr>
      <p:grpSpPr>
        <a:xfrm>
          <a:off x="0" y="0"/>
          <a:ext cx="0" cy="0"/>
          <a:chOff x="0" y="0"/>
          <a:chExt cx="0" cy="0"/>
        </a:xfrm>
      </p:grpSpPr>
      <p:pic>
        <p:nvPicPr>
          <p:cNvPr id="85" name="Google Shape;85;g355c8411588_0_51"/>
          <p:cNvPicPr preferRelativeResize="0"/>
          <p:nvPr/>
        </p:nvPicPr>
        <p:blipFill rotWithShape="1">
          <a:blip r:embed="rId2">
            <a:alphaModFix/>
          </a:blip>
          <a:srcRect/>
          <a:stretch/>
        </p:blipFill>
        <p:spPr>
          <a:xfrm>
            <a:off x="0" y="0"/>
            <a:ext cx="5135947" cy="6857999"/>
          </a:xfrm>
          <a:prstGeom prst="rect">
            <a:avLst/>
          </a:prstGeom>
          <a:noFill/>
          <a:ln>
            <a:noFill/>
          </a:ln>
        </p:spPr>
      </p:pic>
      <p:sp>
        <p:nvSpPr>
          <p:cNvPr id="86" name="Google Shape;86;g355c8411588_0_51"/>
          <p:cNvSpPr/>
          <p:nvPr/>
        </p:nvSpPr>
        <p:spPr>
          <a:xfrm>
            <a:off x="1" y="2184266"/>
            <a:ext cx="310800" cy="133110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7" name="Google Shape;87;g355c8411588_0_51"/>
          <p:cNvPicPr preferRelativeResize="0"/>
          <p:nvPr/>
        </p:nvPicPr>
        <p:blipFill rotWithShape="1">
          <a:blip r:embed="rId3">
            <a:alphaModFix/>
          </a:blip>
          <a:srcRect/>
          <a:stretch/>
        </p:blipFill>
        <p:spPr>
          <a:xfrm>
            <a:off x="759995" y="6036971"/>
            <a:ext cx="1954590" cy="754217"/>
          </a:xfrm>
          <a:prstGeom prst="rect">
            <a:avLst/>
          </a:prstGeom>
          <a:noFill/>
          <a:ln>
            <a:noFill/>
          </a:ln>
        </p:spPr>
      </p:pic>
      <p:sp>
        <p:nvSpPr>
          <p:cNvPr id="88" name="Google Shape;88;g355c8411588_0_51"/>
          <p:cNvSpPr txBox="1"/>
          <p:nvPr/>
        </p:nvSpPr>
        <p:spPr>
          <a:xfrm>
            <a:off x="2836615" y="6125538"/>
            <a:ext cx="8135100" cy="577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50"/>
              <a:buFont typeface="Arial"/>
              <a:buNone/>
            </a:pPr>
            <a:r>
              <a:rPr lang="en-US" sz="105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89" name="Google Shape;89;g355c8411588_0_51"/>
          <p:cNvSpPr txBox="1">
            <a:spLocks noGrp="1"/>
          </p:cNvSpPr>
          <p:nvPr>
            <p:ph type="ctrTitle"/>
          </p:nvPr>
        </p:nvSpPr>
        <p:spPr>
          <a:xfrm>
            <a:off x="374726" y="2184268"/>
            <a:ext cx="6914700" cy="13341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000"/>
              <a:buFont typeface="Calibri"/>
              <a:buNone/>
              <a:defRPr sz="3200" b="1">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0" name="Google Shape;90;g355c8411588_0_51"/>
          <p:cNvSpPr txBox="1">
            <a:spLocks noGrp="1"/>
          </p:cNvSpPr>
          <p:nvPr>
            <p:ph type="subTitle" idx="1"/>
          </p:nvPr>
        </p:nvSpPr>
        <p:spPr>
          <a:xfrm>
            <a:off x="401324" y="3651830"/>
            <a:ext cx="6893100" cy="12927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1000"/>
              </a:spcBef>
              <a:spcAft>
                <a:spcPts val="0"/>
              </a:spcAft>
              <a:buClr>
                <a:schemeClr val="dk1"/>
              </a:buClr>
              <a:buSzPts val="1600"/>
              <a:buNone/>
              <a:defRPr sz="2800" b="0" i="1">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91" name="Google Shape;91;g355c8411588_0_51"/>
          <p:cNvSpPr/>
          <p:nvPr/>
        </p:nvSpPr>
        <p:spPr>
          <a:xfrm rot="-5400000" flipH="1">
            <a:off x="-507448" y="4140103"/>
            <a:ext cx="1331100" cy="3162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92" name="Google Shape;92;g355c8411588_0_51"/>
          <p:cNvPicPr preferRelativeResize="0"/>
          <p:nvPr/>
        </p:nvPicPr>
        <p:blipFill rotWithShape="1">
          <a:blip r:embed="rId4">
            <a:alphaModFix/>
          </a:blip>
          <a:srcRect/>
          <a:stretch/>
        </p:blipFill>
        <p:spPr>
          <a:xfrm>
            <a:off x="310896" y="331763"/>
            <a:ext cx="4020876" cy="1101324"/>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4_Title Slide">
  <p:cSld name="4_Title Slide">
    <p:spTree>
      <p:nvGrpSpPr>
        <p:cNvPr id="1" name="Shape 93"/>
        <p:cNvGrpSpPr/>
        <p:nvPr/>
      </p:nvGrpSpPr>
      <p:grpSpPr>
        <a:xfrm>
          <a:off x="0" y="0"/>
          <a:ext cx="0" cy="0"/>
          <a:chOff x="0" y="0"/>
          <a:chExt cx="0" cy="0"/>
        </a:xfrm>
      </p:grpSpPr>
      <p:pic>
        <p:nvPicPr>
          <p:cNvPr id="94" name="Google Shape;94;g355c8411588_0_60"/>
          <p:cNvPicPr preferRelativeResize="0"/>
          <p:nvPr/>
        </p:nvPicPr>
        <p:blipFill rotWithShape="1">
          <a:blip r:embed="rId2">
            <a:alphaModFix/>
          </a:blip>
          <a:srcRect/>
          <a:stretch/>
        </p:blipFill>
        <p:spPr>
          <a:xfrm>
            <a:off x="6384471" y="2628899"/>
            <a:ext cx="5807528" cy="2855769"/>
          </a:xfrm>
          <a:prstGeom prst="rect">
            <a:avLst/>
          </a:prstGeom>
          <a:noFill/>
          <a:ln>
            <a:noFill/>
          </a:ln>
        </p:spPr>
      </p:pic>
      <p:pic>
        <p:nvPicPr>
          <p:cNvPr id="95" name="Google Shape;95;g355c8411588_0_60"/>
          <p:cNvPicPr preferRelativeResize="0"/>
          <p:nvPr/>
        </p:nvPicPr>
        <p:blipFill rotWithShape="1">
          <a:blip r:embed="rId3">
            <a:alphaModFix/>
          </a:blip>
          <a:srcRect/>
          <a:stretch/>
        </p:blipFill>
        <p:spPr>
          <a:xfrm>
            <a:off x="0" y="0"/>
            <a:ext cx="5135947" cy="6857999"/>
          </a:xfrm>
          <a:prstGeom prst="rect">
            <a:avLst/>
          </a:prstGeom>
          <a:noFill/>
          <a:ln>
            <a:noFill/>
          </a:ln>
        </p:spPr>
      </p:pic>
      <p:pic>
        <p:nvPicPr>
          <p:cNvPr id="96" name="Google Shape;96;g355c8411588_0_60"/>
          <p:cNvPicPr preferRelativeResize="0"/>
          <p:nvPr/>
        </p:nvPicPr>
        <p:blipFill rotWithShape="1">
          <a:blip r:embed="rId4">
            <a:alphaModFix/>
          </a:blip>
          <a:srcRect/>
          <a:stretch/>
        </p:blipFill>
        <p:spPr>
          <a:xfrm>
            <a:off x="310896" y="331763"/>
            <a:ext cx="4020876" cy="1101324"/>
          </a:xfrm>
          <a:prstGeom prst="rect">
            <a:avLst/>
          </a:prstGeom>
          <a:noFill/>
          <a:ln>
            <a:noFill/>
          </a:ln>
        </p:spPr>
      </p:pic>
      <p:sp>
        <p:nvSpPr>
          <p:cNvPr id="97" name="Google Shape;97;g355c8411588_0_60"/>
          <p:cNvSpPr/>
          <p:nvPr/>
        </p:nvSpPr>
        <p:spPr>
          <a:xfrm>
            <a:off x="1" y="2184266"/>
            <a:ext cx="310800" cy="133110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98" name="Google Shape;98;g355c8411588_0_60"/>
          <p:cNvPicPr preferRelativeResize="0"/>
          <p:nvPr/>
        </p:nvPicPr>
        <p:blipFill rotWithShape="1">
          <a:blip r:embed="rId5">
            <a:alphaModFix/>
          </a:blip>
          <a:srcRect/>
          <a:stretch/>
        </p:blipFill>
        <p:spPr>
          <a:xfrm>
            <a:off x="759995" y="6036971"/>
            <a:ext cx="1954590" cy="754217"/>
          </a:xfrm>
          <a:prstGeom prst="rect">
            <a:avLst/>
          </a:prstGeom>
          <a:noFill/>
          <a:ln>
            <a:noFill/>
          </a:ln>
        </p:spPr>
      </p:pic>
      <p:sp>
        <p:nvSpPr>
          <p:cNvPr id="99" name="Google Shape;99;g355c8411588_0_60"/>
          <p:cNvSpPr txBox="1"/>
          <p:nvPr/>
        </p:nvSpPr>
        <p:spPr>
          <a:xfrm>
            <a:off x="2836615" y="6137080"/>
            <a:ext cx="8135100" cy="554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100" name="Google Shape;100;g355c8411588_0_60"/>
          <p:cNvSpPr txBox="1">
            <a:spLocks noGrp="1"/>
          </p:cNvSpPr>
          <p:nvPr>
            <p:ph type="ctrTitle"/>
          </p:nvPr>
        </p:nvSpPr>
        <p:spPr>
          <a:xfrm>
            <a:off x="374726" y="2184268"/>
            <a:ext cx="4899300" cy="13341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000"/>
              <a:buFont typeface="Calibri"/>
              <a:buNone/>
              <a:defRPr sz="32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1" name="Google Shape;101;g355c8411588_0_60"/>
          <p:cNvSpPr txBox="1">
            <a:spLocks noGrp="1"/>
          </p:cNvSpPr>
          <p:nvPr>
            <p:ph type="subTitle" idx="1"/>
          </p:nvPr>
        </p:nvSpPr>
        <p:spPr>
          <a:xfrm>
            <a:off x="401324" y="3651830"/>
            <a:ext cx="4899300" cy="12927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1000"/>
              </a:spcBef>
              <a:spcAft>
                <a:spcPts val="0"/>
              </a:spcAft>
              <a:buClr>
                <a:schemeClr val="dk1"/>
              </a:buClr>
              <a:buSzPts val="1600"/>
              <a:buNone/>
              <a:defRPr sz="2800" b="0" i="1">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02" name="Google Shape;102;g355c8411588_0_60"/>
          <p:cNvSpPr/>
          <p:nvPr/>
        </p:nvSpPr>
        <p:spPr>
          <a:xfrm rot="-5400000" flipH="1">
            <a:off x="-507448" y="4140103"/>
            <a:ext cx="1331100" cy="3162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Text - 1col">
  <p:cSld name="Title Text - 1col">
    <p:spTree>
      <p:nvGrpSpPr>
        <p:cNvPr id="1" name="Shape 106"/>
        <p:cNvGrpSpPr/>
        <p:nvPr/>
      </p:nvGrpSpPr>
      <p:grpSpPr>
        <a:xfrm>
          <a:off x="0" y="0"/>
          <a:ext cx="0" cy="0"/>
          <a:chOff x="0" y="0"/>
          <a:chExt cx="0" cy="0"/>
        </a:xfrm>
      </p:grpSpPr>
      <p:sp>
        <p:nvSpPr>
          <p:cNvPr id="107" name="Google Shape;107;g35773f6aa0f_0_60"/>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8" name="Google Shape;108;g35773f6aa0f_0_60"/>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lvl1pPr marL="457200" marR="0" lvl="0" indent="-368300" algn="l">
              <a:lnSpc>
                <a:spcPct val="90000"/>
              </a:lnSpc>
              <a:spcBef>
                <a:spcPts val="1000"/>
              </a:spcBef>
              <a:spcAft>
                <a:spcPts val="0"/>
              </a:spcAft>
              <a:buClr>
                <a:schemeClr val="accent4"/>
              </a:buClr>
              <a:buSzPts val="2200"/>
              <a:buFont typeface="Arial"/>
              <a:buChar char="•"/>
              <a:defRPr sz="2200" b="0" i="0" u="none" strike="noStrike" cap="none">
                <a:solidFill>
                  <a:schemeClr val="accent4"/>
                </a:solidFill>
                <a:latin typeface="Calibri"/>
                <a:ea typeface="Calibri"/>
                <a:cs typeface="Calibri"/>
                <a:sym typeface="Calibri"/>
              </a:defRPr>
            </a:lvl1pPr>
            <a:lvl2pPr marL="914400" marR="0" lvl="1" indent="-342900" algn="l">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2pPr>
            <a:lvl3pPr marL="1371600" marR="0" lvl="2" indent="-320039" algn="l">
              <a:lnSpc>
                <a:spcPct val="90000"/>
              </a:lnSpc>
              <a:spcBef>
                <a:spcPts val="500"/>
              </a:spcBef>
              <a:spcAft>
                <a:spcPts val="0"/>
              </a:spcAft>
              <a:buClr>
                <a:schemeClr val="dk1"/>
              </a:buClr>
              <a:buSzPts val="1440"/>
              <a:buFont typeface="Arial"/>
              <a:buChar char="•"/>
              <a:defRPr sz="1800" b="0" i="0" u="none" strike="noStrike" cap="none">
                <a:solidFill>
                  <a:schemeClr val="dk1"/>
                </a:solidFill>
                <a:latin typeface="Calibri"/>
                <a:ea typeface="Calibri"/>
                <a:cs typeface="Calibri"/>
                <a:sym typeface="Calibri"/>
              </a:defRPr>
            </a:lvl3pPr>
            <a:lvl4pPr marL="1828800" marR="0" lvl="3" indent="-368300" algn="l">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4pPr>
            <a:lvl5pPr marL="2286000" marR="0" lvl="4" indent="-368300" algn="l">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5pPr>
            <a:lvl6pPr marL="2743200" marR="0" lvl="5"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0.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alpha val="48235"/>
          </a:srgbClr>
        </a:solidFill>
        <a:effectLst/>
      </p:bgPr>
    </p:bg>
    <p:spTree>
      <p:nvGrpSpPr>
        <p:cNvPr id="1" name="Shape 9"/>
        <p:cNvGrpSpPr/>
        <p:nvPr/>
      </p:nvGrpSpPr>
      <p:grpSpPr>
        <a:xfrm>
          <a:off x="0" y="0"/>
          <a:ext cx="0" cy="0"/>
          <a:chOff x="0" y="0"/>
          <a:chExt cx="0" cy="0"/>
        </a:xfrm>
      </p:grpSpPr>
      <p:sp>
        <p:nvSpPr>
          <p:cNvPr id="10" name="Google Shape;10;p10"/>
          <p:cNvSpPr txBox="1">
            <a:spLocks noGrp="1"/>
          </p:cNvSpPr>
          <p:nvPr>
            <p:ph type="title"/>
          </p:nvPr>
        </p:nvSpPr>
        <p:spPr>
          <a:xfrm>
            <a:off x="838200" y="365129"/>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0"/>
          <p:cNvSpPr txBox="1">
            <a:spLocks noGrp="1"/>
          </p:cNvSpPr>
          <p:nvPr>
            <p:ph type="dt" idx="10"/>
          </p:nvPr>
        </p:nvSpPr>
        <p:spPr>
          <a:xfrm>
            <a:off x="838200" y="6356354"/>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98989"/>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0"/>
          <p:cNvSpPr txBox="1">
            <a:spLocks noGrp="1"/>
          </p:cNvSpPr>
          <p:nvPr>
            <p:ph type="ftr" idx="11"/>
          </p:nvPr>
        </p:nvSpPr>
        <p:spPr>
          <a:xfrm>
            <a:off x="4038600" y="6356354"/>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98989"/>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0"/>
          <p:cNvSpPr txBox="1">
            <a:spLocks noGrp="1"/>
          </p:cNvSpPr>
          <p:nvPr>
            <p:ph type="sldNum" idx="12"/>
          </p:nvPr>
        </p:nvSpPr>
        <p:spPr>
          <a:xfrm>
            <a:off x="8610600" y="6356354"/>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2">
            <a:alpha val="0"/>
          </a:schemeClr>
        </a:solidFill>
        <a:effectLst/>
      </p:bgPr>
    </p:bg>
    <p:spTree>
      <p:nvGrpSpPr>
        <p:cNvPr id="1" name="Shape 51"/>
        <p:cNvGrpSpPr/>
        <p:nvPr/>
      </p:nvGrpSpPr>
      <p:grpSpPr>
        <a:xfrm>
          <a:off x="0" y="0"/>
          <a:ext cx="0" cy="0"/>
          <a:chOff x="0" y="0"/>
          <a:chExt cx="0" cy="0"/>
        </a:xfrm>
      </p:grpSpPr>
      <p:sp>
        <p:nvSpPr>
          <p:cNvPr id="52" name="Google Shape;52;p13"/>
          <p:cNvSpPr/>
          <p:nvPr/>
        </p:nvSpPr>
        <p:spPr>
          <a:xfrm>
            <a:off x="0" y="0"/>
            <a:ext cx="12192000" cy="797521"/>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a:ea typeface="Open Sans"/>
              <a:cs typeface="Open Sans"/>
              <a:sym typeface="Open Sans"/>
            </a:endParaRPr>
          </a:p>
        </p:txBody>
      </p:sp>
      <p:sp>
        <p:nvSpPr>
          <p:cNvPr id="53" name="Google Shape;53;p13"/>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lvl1pPr marR="0" lvl="0" algn="l" rtl="0">
              <a:lnSpc>
                <a:spcPct val="90000"/>
              </a:lnSpc>
              <a:spcBef>
                <a:spcPts val="0"/>
              </a:spcBef>
              <a:spcAft>
                <a:spcPts val="0"/>
              </a:spcAft>
              <a:buClr>
                <a:schemeClr val="lt2"/>
              </a:buClr>
              <a:buSzPts val="3800"/>
              <a:buFont typeface="Calibri"/>
              <a:buNone/>
              <a:defRPr sz="3800" b="0" i="0" u="none" strike="noStrike" cap="none">
                <a:solidFill>
                  <a:schemeClr val="lt2"/>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53" r:id="rId1"/>
    <p:sldLayoutId id="2147483654" r:id="rId2"/>
    <p:sldLayoutId id="2147483655"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alpha val="48630"/>
          </a:srgbClr>
        </a:solidFill>
        <a:effectLst/>
      </p:bgPr>
    </p:bg>
    <p:spTree>
      <p:nvGrpSpPr>
        <p:cNvPr id="1" name="Shape 78"/>
        <p:cNvGrpSpPr/>
        <p:nvPr/>
      </p:nvGrpSpPr>
      <p:grpSpPr>
        <a:xfrm>
          <a:off x="0" y="0"/>
          <a:ext cx="0" cy="0"/>
          <a:chOff x="0" y="0"/>
          <a:chExt cx="0" cy="0"/>
        </a:xfrm>
      </p:grpSpPr>
      <p:sp>
        <p:nvSpPr>
          <p:cNvPr id="79" name="Google Shape;79;g355c8411588_0_45"/>
          <p:cNvSpPr txBox="1">
            <a:spLocks noGrp="1"/>
          </p:cNvSpPr>
          <p:nvPr>
            <p:ph type="title"/>
          </p:nvPr>
        </p:nvSpPr>
        <p:spPr>
          <a:xfrm>
            <a:off x="838200" y="365129"/>
            <a:ext cx="10515600" cy="1325700"/>
          </a:xfrm>
          <a:prstGeom prst="rect">
            <a:avLst/>
          </a:prstGeom>
          <a:noFill/>
          <a:ln>
            <a:noFill/>
          </a:ln>
        </p:spPr>
        <p:txBody>
          <a:bodyPr spcFirstLastPara="1" wrap="square" lIns="91425" tIns="45700" rIns="91425" bIns="45700" anchor="ctr" anchorCtr="0">
            <a:normAutofit/>
          </a:bodyPr>
          <a:lstStyle>
            <a:lvl1pPr marR="0" lvl="0" algn="l">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Google Shape;80;g355c8411588_0_45"/>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lvl1pPr marL="457200" marR="0" lvl="0" indent="-406400" algn="l">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1" name="Google Shape;81;g355c8411588_0_45"/>
          <p:cNvSpPr txBox="1">
            <a:spLocks noGrp="1"/>
          </p:cNvSpPr>
          <p:nvPr>
            <p:ph type="dt" idx="10"/>
          </p:nvPr>
        </p:nvSpPr>
        <p:spPr>
          <a:xfrm>
            <a:off x="838200" y="6356354"/>
            <a:ext cx="2743200" cy="365100"/>
          </a:xfrm>
          <a:prstGeom prst="rect">
            <a:avLst/>
          </a:prstGeom>
          <a:noFill/>
          <a:ln>
            <a:noFill/>
          </a:ln>
        </p:spPr>
        <p:txBody>
          <a:bodyPr spcFirstLastPara="1" wrap="square" lIns="91425" tIns="45700" rIns="91425" bIns="45700" anchor="ctr" anchorCtr="0">
            <a:noAutofit/>
          </a:bodyPr>
          <a:lstStyle>
            <a:lvl1pPr marR="0" lvl="0" algn="l">
              <a:lnSpc>
                <a:spcPct val="100000"/>
              </a:lnSpc>
              <a:spcBef>
                <a:spcPts val="0"/>
              </a:spcBef>
              <a:spcAft>
                <a:spcPts val="0"/>
              </a:spcAft>
              <a:buClr>
                <a:srgbClr val="000000"/>
              </a:buClr>
              <a:buSzPts val="1400"/>
              <a:buFont typeface="Arial"/>
              <a:buNone/>
              <a:defRPr sz="1200" b="0" i="0" u="none" strike="noStrike" cap="none">
                <a:solidFill>
                  <a:srgbClr val="898989"/>
                </a:solidFill>
                <a:latin typeface="Calibri"/>
                <a:ea typeface="Calibri"/>
                <a:cs typeface="Calibri"/>
                <a:sym typeface="Calibri"/>
              </a:defRPr>
            </a:lvl1pPr>
            <a:lvl2pPr marR="0" lvl="1"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2" name="Google Shape;82;g355c8411588_0_45"/>
          <p:cNvSpPr txBox="1">
            <a:spLocks noGrp="1"/>
          </p:cNvSpPr>
          <p:nvPr>
            <p:ph type="ftr" idx="11"/>
          </p:nvPr>
        </p:nvSpPr>
        <p:spPr>
          <a:xfrm>
            <a:off x="4038600" y="6356354"/>
            <a:ext cx="4114800" cy="365100"/>
          </a:xfrm>
          <a:prstGeom prst="rect">
            <a:avLst/>
          </a:prstGeom>
          <a:noFill/>
          <a:ln>
            <a:noFill/>
          </a:ln>
        </p:spPr>
        <p:txBody>
          <a:bodyPr spcFirstLastPara="1" wrap="square" lIns="91425" tIns="45700" rIns="91425" bIns="45700" anchor="ctr" anchorCtr="0">
            <a:noAutofit/>
          </a:bodyPr>
          <a:lstStyle>
            <a:lvl1pPr marR="0" lvl="0" algn="ctr">
              <a:lnSpc>
                <a:spcPct val="100000"/>
              </a:lnSpc>
              <a:spcBef>
                <a:spcPts val="0"/>
              </a:spcBef>
              <a:spcAft>
                <a:spcPts val="0"/>
              </a:spcAft>
              <a:buClr>
                <a:srgbClr val="000000"/>
              </a:buClr>
              <a:buSzPts val="1400"/>
              <a:buFont typeface="Arial"/>
              <a:buNone/>
              <a:defRPr sz="1200" b="0" i="0" u="none" strike="noStrike" cap="none">
                <a:solidFill>
                  <a:srgbClr val="898989"/>
                </a:solidFill>
                <a:latin typeface="Calibri"/>
                <a:ea typeface="Calibri"/>
                <a:cs typeface="Calibri"/>
                <a:sym typeface="Calibri"/>
              </a:defRPr>
            </a:lvl1pPr>
            <a:lvl2pPr marR="0" lvl="1"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3" name="Google Shape;83;g355c8411588_0_45"/>
          <p:cNvSpPr txBox="1">
            <a:spLocks noGrp="1"/>
          </p:cNvSpPr>
          <p:nvPr>
            <p:ph type="sldNum" idx="12"/>
          </p:nvPr>
        </p:nvSpPr>
        <p:spPr>
          <a:xfrm>
            <a:off x="8610600" y="6356354"/>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a:t>
            </a:fld>
            <a:endParaRPr/>
          </a:p>
        </p:txBody>
      </p:sp>
    </p:spTree>
  </p:cSld>
  <p:clrMap bg1="lt1" tx1="dk1" bg2="dk2" tx2="lt2" accent1="accent1" accent2="accent2" accent3="accent3" accent4="accent4" accent5="accent5" accent6="accent6" hlink="hlink" folHlink="folHlink"/>
  <p:sldLayoutIdLst>
    <p:sldLayoutId id="2147483657" r:id="rId1"/>
    <p:sldLayoutId id="2147483658"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2">
            <a:alpha val="0"/>
          </a:schemeClr>
        </a:solidFill>
        <a:effectLst/>
      </p:bgPr>
    </p:bg>
    <p:spTree>
      <p:nvGrpSpPr>
        <p:cNvPr id="1" name="Shape 103"/>
        <p:cNvGrpSpPr/>
        <p:nvPr/>
      </p:nvGrpSpPr>
      <p:grpSpPr>
        <a:xfrm>
          <a:off x="0" y="0"/>
          <a:ext cx="0" cy="0"/>
          <a:chOff x="0" y="0"/>
          <a:chExt cx="0" cy="0"/>
        </a:xfrm>
      </p:grpSpPr>
      <p:sp>
        <p:nvSpPr>
          <p:cNvPr id="104" name="Google Shape;104;g35773f6aa0f_0_57"/>
          <p:cNvSpPr/>
          <p:nvPr/>
        </p:nvSpPr>
        <p:spPr>
          <a:xfrm>
            <a:off x="0" y="0"/>
            <a:ext cx="12192000" cy="797400"/>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a:ea typeface="Open Sans"/>
              <a:cs typeface="Open Sans"/>
              <a:sym typeface="Open Sans"/>
            </a:endParaRPr>
          </a:p>
        </p:txBody>
      </p:sp>
      <p:sp>
        <p:nvSpPr>
          <p:cNvPr id="105" name="Google Shape;105;g35773f6aa0f_0_57"/>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lvl1pPr marR="0" lvl="0" algn="l">
              <a:lnSpc>
                <a:spcPct val="90000"/>
              </a:lnSpc>
              <a:spcBef>
                <a:spcPts val="0"/>
              </a:spcBef>
              <a:spcAft>
                <a:spcPts val="0"/>
              </a:spcAft>
              <a:buClr>
                <a:schemeClr val="lt2"/>
              </a:buClr>
              <a:buSzPts val="3800"/>
              <a:buFont typeface="Calibri"/>
              <a:buNone/>
              <a:defRPr sz="3800" b="0" i="0" u="none" strike="noStrike" cap="none">
                <a:solidFill>
                  <a:schemeClr val="lt2"/>
                </a:solidFill>
                <a:latin typeface="Calibri"/>
                <a:ea typeface="Calibri"/>
                <a:cs typeface="Calibri"/>
                <a:sym typeface="Calibri"/>
              </a:defRPr>
            </a:lvl1pPr>
            <a:lvl2pPr marR="0" lvl="1"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60" r:id="rId1"/>
    <p:sldLayoutId id="2147483661"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27.png"/></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29.png"/></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31.png"/></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33.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8" Type="http://schemas.openxmlformats.org/officeDocument/2006/relationships/hyperlink" Target="https://publications.jrc.ec.europa.eu/repository/handle/JRC106281" TargetMode="External"/><Relationship Id="rId3" Type="http://schemas.openxmlformats.org/officeDocument/2006/relationships/hyperlink" Target="https://education.ec.europa.eu/nl/focus-topics/digital-education/action-plan" TargetMode="External"/><Relationship Id="rId7" Type="http://schemas.openxmlformats.org/officeDocument/2006/relationships/hyperlink" Target="https://joint-research-centre.ec.europa.eu/system/files/2017-05/digcomp-framework-poster-af-ok.pdf" TargetMode="External"/><Relationship Id="rId2" Type="http://schemas.openxmlformats.org/officeDocument/2006/relationships/notesSlide" Target="../notesSlides/notesSlide28.xml"/><Relationship Id="rId1" Type="http://schemas.openxmlformats.org/officeDocument/2006/relationships/slideLayout" Target="../slideLayouts/slideLayout4.xml"/><Relationship Id="rId6" Type="http://schemas.openxmlformats.org/officeDocument/2006/relationships/hyperlink" Target="https://joint-research-centre.ec.europa.eu/scientific-activities-z/education-and-training/digital-transformation-education/digital-competence-framework-citizens-digcomp/digcomp-framework_en" TargetMode="External"/><Relationship Id="rId5" Type="http://schemas.openxmlformats.org/officeDocument/2006/relationships/hyperlink" Target="https://eur-lex.europa.eu/legal-content/NL/TXT/PDF/?uri=CELEX:52018DC0022&amp;from=EN" TargetMode="External"/><Relationship Id="rId4" Type="http://schemas.openxmlformats.org/officeDocument/2006/relationships/hyperlink" Target="https://commission.europa.eu/strategy-and-policy/priorities-2019-2024/europe-fit-digital-age/europes-digital-decade-digital-targets-2030_nl" TargetMode="External"/><Relationship Id="rId9" Type="http://schemas.openxmlformats.org/officeDocument/2006/relationships/hyperlink" Target="https://publications.jrc.ec.europa.eu/repository/handle/JRC128415" TargetMode="External"/></Relationships>
</file>

<file path=ppt/slides/_rels/slide29.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hyperlink" Target="https://tinker-project.eu/elearning/" TargetMode="External"/><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5.png"/><Relationship Id="rId2" Type="http://schemas.openxmlformats.org/officeDocument/2006/relationships/notesSlide" Target="../notesSlides/notesSlide29.xml"/><Relationship Id="rId1" Type="http://schemas.openxmlformats.org/officeDocument/2006/relationships/slideLayout" Target="../slideLayouts/slideLayout10.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jpg"/><Relationship Id="rId15" Type="http://schemas.openxmlformats.org/officeDocument/2006/relationships/hyperlink" Target="https://creativecommons.org/licenses/by-nc-nd/4.0/" TargetMode="External"/><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 Id="rId14" Type="http://schemas.openxmlformats.org/officeDocument/2006/relationships/image" Target="../media/image3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hyperlink" Target="http://www.youtube.com/watch?v=cIDOrZuJzVU" TargetMode="External"/><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16.jp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g355c8411588_0_35"/>
          <p:cNvSpPr txBox="1">
            <a:spLocks noGrp="1"/>
          </p:cNvSpPr>
          <p:nvPr>
            <p:ph type="ctrTitle"/>
          </p:nvPr>
        </p:nvSpPr>
        <p:spPr>
          <a:xfrm>
            <a:off x="374726" y="2184268"/>
            <a:ext cx="6914700" cy="1334100"/>
          </a:xfrm>
          <a:prstGeom prst="rect">
            <a:avLst/>
          </a:prstGeom>
          <a:noFill/>
          <a:ln>
            <a:noFill/>
          </a:ln>
        </p:spPr>
        <p:txBody>
          <a:bodyPr spcFirstLastPara="1" wrap="square" lIns="91425" tIns="45700" rIns="91425" bIns="45700" anchor="ctr" anchorCtr="0">
            <a:normAutofit fontScale="90000"/>
          </a:bodyPr>
          <a:lstStyle/>
          <a:p>
            <a:pPr lvl="0">
              <a:buSzPts val="2222"/>
            </a:pPr>
            <a:r>
              <a:rPr lang="en-US" dirty="0"/>
              <a:t>WP3: </a:t>
            </a:r>
            <a:r>
              <a:rPr lang="it-IT" dirty="0"/>
              <a:t>Formazione del personale decente per una didattica dell’informatica autentica e inclusiva in termini di genere </a:t>
            </a:r>
            <a:endParaRPr dirty="0"/>
          </a:p>
        </p:txBody>
      </p:sp>
      <p:sp>
        <p:nvSpPr>
          <p:cNvPr id="131" name="Google Shape;131;g355c8411588_0_35"/>
          <p:cNvSpPr txBox="1">
            <a:spLocks noGrp="1"/>
          </p:cNvSpPr>
          <p:nvPr>
            <p:ph type="subTitle" idx="1"/>
          </p:nvPr>
        </p:nvSpPr>
        <p:spPr>
          <a:xfrm>
            <a:off x="401324" y="3651830"/>
            <a:ext cx="6893100" cy="1292700"/>
          </a:xfrm>
          <a:prstGeom prst="rect">
            <a:avLst/>
          </a:prstGeom>
          <a:noFill/>
          <a:ln>
            <a:noFill/>
          </a:ln>
        </p:spPr>
        <p:txBody>
          <a:bodyPr spcFirstLastPara="1" wrap="square" lIns="91425" tIns="45700" rIns="91425" bIns="45700" anchor="ctr" anchorCtr="0">
            <a:normAutofit/>
          </a:bodyPr>
          <a:lstStyle/>
          <a:p>
            <a:pPr marL="457200" lvl="0" indent="-406400" algn="l" rtl="0">
              <a:lnSpc>
                <a:spcPct val="90000"/>
              </a:lnSpc>
              <a:spcBef>
                <a:spcPts val="1000"/>
              </a:spcBef>
              <a:spcAft>
                <a:spcPts val="0"/>
              </a:spcAft>
              <a:buClr>
                <a:schemeClr val="dk1"/>
              </a:buClr>
              <a:buSzPts val="1600"/>
              <a:buNone/>
            </a:pPr>
            <a:r>
              <a:rPr lang="en-US" dirty="0"/>
              <a:t>Corso di </a:t>
            </a:r>
            <a:r>
              <a:rPr lang="en-US" dirty="0" err="1"/>
              <a:t>formazione</a:t>
            </a:r>
            <a:r>
              <a:rPr lang="en-US" dirty="0"/>
              <a:t> di TINKER </a:t>
            </a:r>
            <a:r>
              <a:rPr lang="it-IT" dirty="0"/>
              <a:t>per le scuole primarie e secondarie</a:t>
            </a:r>
            <a:endParaRPr dirty="0"/>
          </a:p>
          <a:p>
            <a:pPr marL="457200" lvl="0" indent="-406400" algn="l" rtl="0">
              <a:lnSpc>
                <a:spcPct val="90000"/>
              </a:lnSpc>
              <a:spcBef>
                <a:spcPts val="1000"/>
              </a:spcBef>
              <a:spcAft>
                <a:spcPts val="0"/>
              </a:spcAft>
              <a:buClr>
                <a:schemeClr val="dk1"/>
              </a:buClr>
              <a:buSzPts val="1600"/>
              <a:buNone/>
            </a:pP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g329f623bc3f_0_7"/>
          <p:cNvSpPr txBox="1">
            <a:spLocks noGrp="1"/>
          </p:cNvSpPr>
          <p:nvPr>
            <p:ph type="title"/>
          </p:nvPr>
        </p:nvSpPr>
        <p:spPr>
          <a:xfrm>
            <a:off x="97970" y="81642"/>
            <a:ext cx="11944500" cy="715800"/>
          </a:xfrm>
          <a:prstGeom prst="rect">
            <a:avLst/>
          </a:prstGeom>
          <a:noFill/>
          <a:ln>
            <a:noFill/>
          </a:ln>
        </p:spPr>
        <p:txBody>
          <a:bodyPr spcFirstLastPara="1" wrap="square" lIns="91425" tIns="54000" rIns="54000" bIns="54000" anchor="ctr" anchorCtr="0">
            <a:noAutofit/>
          </a:bodyPr>
          <a:lstStyle/>
          <a:p>
            <a:pPr marL="457200" lvl="0" indent="-228600" algn="l" rtl="0">
              <a:lnSpc>
                <a:spcPct val="90000"/>
              </a:lnSpc>
              <a:spcBef>
                <a:spcPts val="1000"/>
              </a:spcBef>
              <a:spcAft>
                <a:spcPts val="0"/>
              </a:spcAft>
              <a:buClr>
                <a:srgbClr val="000000"/>
              </a:buClr>
              <a:buSzPts val="1800"/>
              <a:buFont typeface="Arial"/>
              <a:buNone/>
            </a:pPr>
            <a:r>
              <a:rPr lang="it-IT" sz="2800" b="1" dirty="0">
                <a:solidFill>
                  <a:srgbClr val="FFFFFF"/>
                </a:solidFill>
              </a:rPr>
              <a:t>Da cosa nasce il Piano d'azione per le competenze digitali</a:t>
            </a:r>
            <a:endParaRPr sz="2800" b="1" dirty="0">
              <a:solidFill>
                <a:srgbClr val="FFFFFF"/>
              </a:solidFill>
            </a:endParaRPr>
          </a:p>
        </p:txBody>
      </p:sp>
      <p:sp>
        <p:nvSpPr>
          <p:cNvPr id="196" name="Google Shape;196;g329f623bc3f_0_7"/>
          <p:cNvSpPr txBox="1"/>
          <p:nvPr/>
        </p:nvSpPr>
        <p:spPr>
          <a:xfrm>
            <a:off x="284150" y="5326425"/>
            <a:ext cx="11023800" cy="10923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1000"/>
              </a:spcAft>
              <a:buClr>
                <a:srgbClr val="000000"/>
              </a:buClr>
              <a:buSzPts val="1800"/>
              <a:buFont typeface="Arial"/>
              <a:buNone/>
            </a:pPr>
            <a:r>
              <a:rPr lang="en-US" sz="1800" b="0" i="0" u="none" strike="noStrike" cap="none" dirty="0">
                <a:solidFill>
                  <a:srgbClr val="000000"/>
                </a:solidFill>
                <a:latin typeface="Arial"/>
                <a:ea typeface="Arial"/>
                <a:cs typeface="Arial"/>
                <a:sym typeface="Arial"/>
              </a:rPr>
              <a:t>Il </a:t>
            </a:r>
            <a:r>
              <a:rPr lang="en-US" sz="1800" i="1" dirty="0">
                <a:solidFill>
                  <a:srgbClr val="1D1D1B"/>
                </a:solidFill>
                <a:latin typeface="Calibri"/>
                <a:ea typeface="Calibri"/>
                <a:cs typeface="Calibri"/>
              </a:rPr>
              <a:t>Piano </a:t>
            </a:r>
            <a:r>
              <a:rPr lang="en-US" sz="1800" i="1" dirty="0" err="1">
                <a:solidFill>
                  <a:srgbClr val="1D1D1B"/>
                </a:solidFill>
                <a:latin typeface="Calibri"/>
                <a:ea typeface="Calibri"/>
                <a:cs typeface="Calibri"/>
              </a:rPr>
              <a:t>d’azione</a:t>
            </a:r>
            <a:r>
              <a:rPr lang="en-US" sz="1800" i="1" dirty="0">
                <a:solidFill>
                  <a:srgbClr val="1D1D1B"/>
                </a:solidFill>
                <a:latin typeface="Calibri"/>
                <a:ea typeface="Calibri"/>
                <a:cs typeface="Calibri"/>
              </a:rPr>
              <a:t> per le </a:t>
            </a:r>
            <a:r>
              <a:rPr lang="en-US" sz="1800" i="1" dirty="0" err="1">
                <a:solidFill>
                  <a:srgbClr val="1D1D1B"/>
                </a:solidFill>
                <a:latin typeface="Calibri"/>
                <a:ea typeface="Calibri"/>
                <a:cs typeface="Calibri"/>
              </a:rPr>
              <a:t>competenze</a:t>
            </a:r>
            <a:r>
              <a:rPr lang="en-US" sz="1800" i="1" dirty="0">
                <a:solidFill>
                  <a:srgbClr val="1D1D1B"/>
                </a:solidFill>
                <a:latin typeface="Calibri"/>
                <a:ea typeface="Calibri"/>
                <a:cs typeface="Calibri"/>
              </a:rPr>
              <a:t> </a:t>
            </a:r>
            <a:r>
              <a:rPr lang="en-US" sz="1800" i="1" dirty="0" err="1">
                <a:solidFill>
                  <a:srgbClr val="1D1D1B"/>
                </a:solidFill>
                <a:latin typeface="Calibri"/>
                <a:ea typeface="Calibri"/>
                <a:cs typeface="Calibri"/>
              </a:rPr>
              <a:t>digitali</a:t>
            </a:r>
            <a:r>
              <a:rPr lang="en-US" sz="1800" i="1" dirty="0">
                <a:solidFill>
                  <a:srgbClr val="1D1D1B"/>
                </a:solidFill>
                <a:latin typeface="Calibri"/>
                <a:ea typeface="Calibri"/>
                <a:cs typeface="Calibri"/>
              </a:rPr>
              <a:t> </a:t>
            </a:r>
            <a:r>
              <a:rPr lang="en-US" sz="1800" i="1" dirty="0">
                <a:solidFill>
                  <a:srgbClr val="1D1D1B"/>
                </a:solidFill>
                <a:latin typeface="Calibri"/>
                <a:ea typeface="Calibri"/>
                <a:cs typeface="Calibri"/>
                <a:sym typeface="Calibri"/>
              </a:rPr>
              <a:t>2021-2027 è un </a:t>
            </a:r>
            <a:r>
              <a:rPr lang="en-US" sz="1800" i="1" dirty="0" err="1">
                <a:solidFill>
                  <a:srgbClr val="1D1D1B"/>
                </a:solidFill>
                <a:latin typeface="Calibri"/>
                <a:ea typeface="Calibri"/>
                <a:cs typeface="Calibri"/>
                <a:sym typeface="Calibri"/>
              </a:rPr>
              <a:t>quadro</a:t>
            </a:r>
            <a:r>
              <a:rPr lang="en-US" sz="1800" i="1" dirty="0">
                <a:solidFill>
                  <a:srgbClr val="1D1D1B"/>
                </a:solidFill>
                <a:latin typeface="Calibri"/>
                <a:ea typeface="Calibri"/>
                <a:cs typeface="Calibri"/>
                <a:sym typeface="Calibri"/>
              </a:rPr>
              <a:t> di </a:t>
            </a:r>
            <a:r>
              <a:rPr lang="en-US" sz="1800" i="1" dirty="0" err="1">
                <a:solidFill>
                  <a:srgbClr val="1D1D1B"/>
                </a:solidFill>
                <a:latin typeface="Calibri"/>
                <a:ea typeface="Calibri"/>
                <a:cs typeface="Calibri"/>
                <a:sym typeface="Calibri"/>
              </a:rPr>
              <a:t>riferimento</a:t>
            </a:r>
            <a:r>
              <a:rPr lang="en-US" sz="1800" i="1" dirty="0">
                <a:solidFill>
                  <a:srgbClr val="1D1D1B"/>
                </a:solidFill>
                <a:latin typeface="Calibri"/>
                <a:ea typeface="Calibri"/>
                <a:cs typeface="Calibri"/>
                <a:sym typeface="Calibri"/>
              </a:rPr>
              <a:t> </a:t>
            </a:r>
            <a:r>
              <a:rPr lang="en-US" sz="1800" i="1" dirty="0" err="1">
                <a:solidFill>
                  <a:srgbClr val="1D1D1B"/>
                </a:solidFill>
                <a:latin typeface="Calibri"/>
                <a:ea typeface="Calibri"/>
                <a:cs typeface="Calibri"/>
                <a:sym typeface="Calibri"/>
              </a:rPr>
              <a:t>volto</a:t>
            </a:r>
            <a:r>
              <a:rPr lang="en-US" sz="1800" i="1" dirty="0">
                <a:solidFill>
                  <a:srgbClr val="1D1D1B"/>
                </a:solidFill>
                <a:latin typeface="Calibri"/>
                <a:ea typeface="Calibri"/>
                <a:cs typeface="Calibri"/>
                <a:sym typeface="Calibri"/>
              </a:rPr>
              <a:t> a </a:t>
            </a:r>
            <a:r>
              <a:rPr lang="en-US" sz="1800" i="1" dirty="0" err="1">
                <a:solidFill>
                  <a:srgbClr val="1D1D1B"/>
                </a:solidFill>
                <a:latin typeface="Calibri"/>
                <a:ea typeface="Calibri"/>
                <a:cs typeface="Calibri"/>
                <a:sym typeface="Calibri"/>
              </a:rPr>
              <a:t>modernizzare</a:t>
            </a:r>
            <a:r>
              <a:rPr lang="en-US" sz="1800" i="1" dirty="0">
                <a:solidFill>
                  <a:srgbClr val="1D1D1B"/>
                </a:solidFill>
                <a:latin typeface="Calibri"/>
                <a:ea typeface="Calibri"/>
                <a:cs typeface="Calibri"/>
                <a:sym typeface="Calibri"/>
              </a:rPr>
              <a:t> </a:t>
            </a:r>
            <a:r>
              <a:rPr lang="en-US" sz="1800" i="1" dirty="0" err="1">
                <a:solidFill>
                  <a:srgbClr val="1D1D1B"/>
                </a:solidFill>
                <a:latin typeface="Calibri"/>
                <a:ea typeface="Calibri"/>
                <a:cs typeface="Calibri"/>
                <a:sym typeface="Calibri"/>
              </a:rPr>
              <a:t>l’istruzione</a:t>
            </a:r>
            <a:r>
              <a:rPr lang="en-US" sz="1800" i="1" dirty="0">
                <a:solidFill>
                  <a:srgbClr val="1D1D1B"/>
                </a:solidFill>
                <a:latin typeface="Calibri"/>
                <a:ea typeface="Calibri"/>
                <a:cs typeface="Calibri"/>
                <a:sym typeface="Calibri"/>
              </a:rPr>
              <a:t> </a:t>
            </a:r>
            <a:r>
              <a:rPr lang="en-US" sz="1800" i="1" dirty="0" err="1">
                <a:solidFill>
                  <a:srgbClr val="1D1D1B"/>
                </a:solidFill>
                <a:latin typeface="Calibri"/>
                <a:ea typeface="Calibri"/>
                <a:cs typeface="Calibri"/>
                <a:sym typeface="Calibri"/>
              </a:rPr>
              <a:t>europea</a:t>
            </a:r>
            <a:r>
              <a:rPr lang="en-US" sz="1800" i="1" dirty="0">
                <a:solidFill>
                  <a:srgbClr val="1D1D1B"/>
                </a:solidFill>
                <a:latin typeface="Calibri"/>
                <a:ea typeface="Calibri"/>
                <a:cs typeface="Calibri"/>
                <a:sym typeface="Calibri"/>
              </a:rPr>
              <a:t> </a:t>
            </a:r>
            <a:r>
              <a:rPr lang="en-US" sz="1800" i="1" dirty="0" err="1">
                <a:solidFill>
                  <a:srgbClr val="1D1D1B"/>
                </a:solidFill>
                <a:latin typeface="Calibri"/>
                <a:ea typeface="Calibri"/>
                <a:cs typeface="Calibri"/>
                <a:sym typeface="Calibri"/>
              </a:rPr>
              <a:t>nell’era</a:t>
            </a:r>
            <a:r>
              <a:rPr lang="en-US" sz="1800" i="1" dirty="0">
                <a:solidFill>
                  <a:srgbClr val="1D1D1B"/>
                </a:solidFill>
                <a:latin typeface="Calibri"/>
                <a:ea typeface="Calibri"/>
                <a:cs typeface="Calibri"/>
                <a:sym typeface="Calibri"/>
              </a:rPr>
              <a:t> </a:t>
            </a:r>
            <a:r>
              <a:rPr lang="en-US" sz="1800" i="1" dirty="0" err="1">
                <a:solidFill>
                  <a:srgbClr val="1D1D1B"/>
                </a:solidFill>
                <a:latin typeface="Calibri"/>
                <a:ea typeface="Calibri"/>
                <a:cs typeface="Calibri"/>
                <a:sym typeface="Calibri"/>
              </a:rPr>
              <a:t>digitale</a:t>
            </a:r>
            <a:r>
              <a:rPr lang="en-US" sz="1800" i="1" dirty="0">
                <a:solidFill>
                  <a:srgbClr val="1D1D1B"/>
                </a:solidFill>
                <a:latin typeface="Calibri"/>
                <a:ea typeface="Calibri"/>
                <a:cs typeface="Calibri"/>
                <a:sym typeface="Calibri"/>
              </a:rPr>
              <a:t>. </a:t>
            </a:r>
            <a:endParaRPr sz="1800" b="0" i="1" u="none" strike="noStrike" cap="none" dirty="0">
              <a:solidFill>
                <a:srgbClr val="1D1D1B"/>
              </a:solidFill>
              <a:latin typeface="Calibri"/>
              <a:ea typeface="Calibri"/>
              <a:cs typeface="Calibri"/>
              <a:sym typeface="Calibri"/>
            </a:endParaRPr>
          </a:p>
        </p:txBody>
      </p:sp>
      <p:pic>
        <p:nvPicPr>
          <p:cNvPr id="197" name="Google Shape;197;g329f623bc3f_0_7"/>
          <p:cNvPicPr preferRelativeResize="0"/>
          <p:nvPr/>
        </p:nvPicPr>
        <p:blipFill rotWithShape="1">
          <a:blip r:embed="rId3">
            <a:alphaModFix/>
          </a:blip>
          <a:srcRect/>
          <a:stretch/>
        </p:blipFill>
        <p:spPr>
          <a:xfrm>
            <a:off x="1698750" y="2385500"/>
            <a:ext cx="8471301" cy="274452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3"/>
          <p:cNvSpPr txBox="1">
            <a:spLocks noGrp="1"/>
          </p:cNvSpPr>
          <p:nvPr>
            <p:ph type="title"/>
          </p:nvPr>
        </p:nvSpPr>
        <p:spPr>
          <a:xfrm>
            <a:off x="97970" y="81642"/>
            <a:ext cx="11944500" cy="715800"/>
          </a:xfrm>
          <a:prstGeom prst="rect">
            <a:avLst/>
          </a:prstGeom>
          <a:noFill/>
          <a:ln>
            <a:noFill/>
          </a:ln>
        </p:spPr>
        <p:txBody>
          <a:bodyPr spcFirstLastPara="1" wrap="square" lIns="91425" tIns="54000" rIns="54000" bIns="54000" anchor="ctr" anchorCtr="0">
            <a:noAutofit/>
          </a:bodyPr>
          <a:lstStyle/>
          <a:p>
            <a:pPr marL="457200" lvl="0" indent="-228600" algn="l" rtl="0">
              <a:lnSpc>
                <a:spcPct val="90000"/>
              </a:lnSpc>
              <a:spcBef>
                <a:spcPts val="1000"/>
              </a:spcBef>
              <a:spcAft>
                <a:spcPts val="0"/>
              </a:spcAft>
              <a:buClr>
                <a:srgbClr val="000000"/>
              </a:buClr>
              <a:buSzPts val="1800"/>
              <a:buNone/>
            </a:pPr>
            <a:r>
              <a:rPr lang="it-IT" sz="2800" dirty="0">
                <a:solidFill>
                  <a:srgbClr val="FFFFFF"/>
                </a:solidFill>
              </a:rPr>
              <a:t>Aspetti chiave del piano d'azione</a:t>
            </a:r>
            <a:endParaRPr sz="2800" b="1" dirty="0">
              <a:solidFill>
                <a:srgbClr val="FFFFFF"/>
              </a:solidFill>
            </a:endParaRPr>
          </a:p>
        </p:txBody>
      </p:sp>
      <p:sp>
        <p:nvSpPr>
          <p:cNvPr id="203" name="Google Shape;203;p3"/>
          <p:cNvSpPr txBox="1"/>
          <p:nvPr/>
        </p:nvSpPr>
        <p:spPr>
          <a:xfrm>
            <a:off x="470800" y="1457500"/>
            <a:ext cx="11006700" cy="5159100"/>
          </a:xfrm>
          <a:prstGeom prst="rect">
            <a:avLst/>
          </a:prstGeom>
          <a:noFill/>
          <a:ln>
            <a:noFill/>
          </a:ln>
        </p:spPr>
        <p:txBody>
          <a:bodyPr spcFirstLastPara="1" wrap="square" lIns="91425" tIns="91425" rIns="91425" bIns="91425" anchor="t" anchorCtr="0">
            <a:noAutofit/>
          </a:bodyPr>
          <a:lstStyle/>
          <a:p>
            <a:pPr marL="457200" marR="0" lvl="0" indent="-342900" algn="l" rtl="0">
              <a:lnSpc>
                <a:spcPct val="150000"/>
              </a:lnSpc>
              <a:spcBef>
                <a:spcPts val="0"/>
              </a:spcBef>
              <a:spcAft>
                <a:spcPts val="0"/>
              </a:spcAft>
              <a:buClr>
                <a:srgbClr val="1D1D1B"/>
              </a:buClr>
              <a:buSzPts val="1800"/>
              <a:buFont typeface="Calibri"/>
              <a:buChar char="●"/>
            </a:pPr>
            <a:r>
              <a:rPr lang="en-US" sz="1800" b="0" i="0" u="none" strike="noStrike" cap="none" dirty="0">
                <a:solidFill>
                  <a:srgbClr val="1D1D1B"/>
                </a:solidFill>
                <a:latin typeface="Calibri"/>
                <a:ea typeface="Calibri"/>
                <a:cs typeface="Calibri"/>
                <a:sym typeface="Calibri"/>
              </a:rPr>
              <a:t>Un </a:t>
            </a:r>
            <a:r>
              <a:rPr lang="en-US" sz="1800" b="0" i="0" u="none" strike="noStrike" cap="none" dirty="0" err="1">
                <a:solidFill>
                  <a:srgbClr val="1D1D1B"/>
                </a:solidFill>
                <a:latin typeface="Calibri"/>
                <a:ea typeface="Calibri"/>
                <a:cs typeface="Calibri"/>
                <a:sym typeface="Calibri"/>
              </a:rPr>
              <a:t>approccio</a:t>
            </a:r>
            <a:r>
              <a:rPr lang="en-US" sz="1800" b="0" i="0" u="none" strike="noStrike" cap="none" dirty="0">
                <a:solidFill>
                  <a:srgbClr val="1D1D1B"/>
                </a:solidFill>
                <a:latin typeface="Calibri"/>
                <a:ea typeface="Calibri"/>
                <a:cs typeface="Calibri"/>
                <a:sym typeface="Calibri"/>
              </a:rPr>
              <a:t> </a:t>
            </a:r>
            <a:r>
              <a:rPr lang="en-US" sz="1800" b="0" i="0" u="none" strike="noStrike" cap="none" dirty="0" err="1">
                <a:solidFill>
                  <a:srgbClr val="1D1D1B"/>
                </a:solidFill>
                <a:latin typeface="Calibri"/>
                <a:ea typeface="Calibri"/>
                <a:cs typeface="Calibri"/>
                <a:sym typeface="Calibri"/>
              </a:rPr>
              <a:t>integrato</a:t>
            </a:r>
            <a:r>
              <a:rPr lang="en-US" sz="1800" b="0" i="0" u="none" strike="noStrike" cap="none" dirty="0">
                <a:solidFill>
                  <a:srgbClr val="1D1D1B"/>
                </a:solidFill>
                <a:latin typeface="Calibri"/>
                <a:ea typeface="Calibri"/>
                <a:cs typeface="Calibri"/>
                <a:sym typeface="Calibri"/>
              </a:rPr>
              <a:t> per </a:t>
            </a:r>
            <a:r>
              <a:rPr lang="en-US" sz="1800" b="0" i="0" u="none" strike="noStrike" cap="none" dirty="0" err="1">
                <a:solidFill>
                  <a:srgbClr val="1D1D1B"/>
                </a:solidFill>
                <a:latin typeface="Calibri"/>
                <a:ea typeface="Calibri"/>
                <a:cs typeface="Calibri"/>
                <a:sym typeface="Calibri"/>
              </a:rPr>
              <a:t>l’uso</a:t>
            </a:r>
            <a:r>
              <a:rPr lang="en-US" sz="1800" b="0" i="0" u="none" strike="noStrike" cap="none" dirty="0">
                <a:solidFill>
                  <a:srgbClr val="1D1D1B"/>
                </a:solidFill>
                <a:latin typeface="Calibri"/>
                <a:ea typeface="Calibri"/>
                <a:cs typeface="Calibri"/>
                <a:sym typeface="Calibri"/>
              </a:rPr>
              <a:t> </a:t>
            </a:r>
            <a:r>
              <a:rPr lang="en-US" sz="1800" b="0" i="0" u="none" strike="noStrike" cap="none" dirty="0" err="1">
                <a:solidFill>
                  <a:srgbClr val="1D1D1B"/>
                </a:solidFill>
                <a:latin typeface="Calibri"/>
                <a:ea typeface="Calibri"/>
                <a:cs typeface="Calibri"/>
                <a:sym typeface="Calibri"/>
              </a:rPr>
              <a:t>della</a:t>
            </a:r>
            <a:r>
              <a:rPr lang="en-US" sz="1800" b="0" i="0" u="none" strike="noStrike" cap="none" dirty="0">
                <a:solidFill>
                  <a:srgbClr val="1D1D1B"/>
                </a:solidFill>
                <a:latin typeface="Calibri"/>
                <a:ea typeface="Calibri"/>
                <a:cs typeface="Calibri"/>
                <a:sym typeface="Calibri"/>
              </a:rPr>
              <a:t> </a:t>
            </a:r>
            <a:r>
              <a:rPr lang="en-US" sz="1800" b="0" i="0" u="none" strike="noStrike" cap="none" dirty="0" err="1">
                <a:solidFill>
                  <a:srgbClr val="1D1D1B"/>
                </a:solidFill>
                <a:latin typeface="Calibri"/>
                <a:ea typeface="Calibri"/>
                <a:cs typeface="Calibri"/>
                <a:sym typeface="Calibri"/>
              </a:rPr>
              <a:t>tecnologia</a:t>
            </a:r>
            <a:r>
              <a:rPr lang="en-US" sz="1800" b="0" i="0" u="none" strike="noStrike" cap="none" dirty="0">
                <a:solidFill>
                  <a:srgbClr val="1D1D1B"/>
                </a:solidFill>
                <a:latin typeface="Calibri"/>
                <a:ea typeface="Calibri"/>
                <a:cs typeface="Calibri"/>
                <a:sym typeface="Calibri"/>
              </a:rPr>
              <a:t> nel </a:t>
            </a:r>
            <a:r>
              <a:rPr lang="en-US" sz="1800" b="0" i="0" u="none" strike="noStrike" cap="none" dirty="0" err="1">
                <a:solidFill>
                  <a:srgbClr val="1D1D1B"/>
                </a:solidFill>
                <a:latin typeface="Calibri"/>
                <a:ea typeface="Calibri"/>
                <a:cs typeface="Calibri"/>
                <a:sym typeface="Calibri"/>
              </a:rPr>
              <a:t>settore</a:t>
            </a:r>
            <a:r>
              <a:rPr lang="en-US" sz="1800" b="0" i="0" u="none" strike="noStrike" cap="none" dirty="0">
                <a:solidFill>
                  <a:srgbClr val="1D1D1B"/>
                </a:solidFill>
                <a:latin typeface="Calibri"/>
                <a:ea typeface="Calibri"/>
                <a:cs typeface="Calibri"/>
                <a:sym typeface="Calibri"/>
              </a:rPr>
              <a:t> </a:t>
            </a:r>
            <a:r>
              <a:rPr lang="en-US" sz="1800" b="0" i="0" u="none" strike="noStrike" cap="none" dirty="0" err="1">
                <a:solidFill>
                  <a:srgbClr val="1D1D1B"/>
                </a:solidFill>
                <a:latin typeface="Calibri"/>
                <a:ea typeface="Calibri"/>
                <a:cs typeface="Calibri"/>
                <a:sym typeface="Calibri"/>
              </a:rPr>
              <a:t>dell’</a:t>
            </a:r>
            <a:r>
              <a:rPr lang="en-US" sz="1800" b="1" i="0" u="none" strike="noStrike" cap="none" dirty="0" err="1">
                <a:solidFill>
                  <a:srgbClr val="1D1D1B"/>
                </a:solidFill>
                <a:latin typeface="Calibri"/>
                <a:ea typeface="Calibri"/>
                <a:cs typeface="Calibri"/>
                <a:sym typeface="Calibri"/>
              </a:rPr>
              <a:t>istruzione</a:t>
            </a:r>
            <a:r>
              <a:rPr lang="en-US" sz="1800" b="1" i="0" u="none" strike="noStrike" cap="none" dirty="0">
                <a:solidFill>
                  <a:srgbClr val="1D1D1B"/>
                </a:solidFill>
                <a:latin typeface="Calibri"/>
                <a:ea typeface="Calibri"/>
                <a:cs typeface="Calibri"/>
                <a:sym typeface="Calibri"/>
              </a:rPr>
              <a:t> </a:t>
            </a:r>
            <a:r>
              <a:rPr lang="en-US" sz="1800" b="0" i="0" u="none" strike="noStrike" cap="none" dirty="0">
                <a:solidFill>
                  <a:srgbClr val="1D1D1B"/>
                </a:solidFill>
                <a:latin typeface="Calibri"/>
                <a:ea typeface="Calibri"/>
                <a:cs typeface="Calibri"/>
                <a:sym typeface="Calibri"/>
              </a:rPr>
              <a:t>e </a:t>
            </a:r>
            <a:r>
              <a:rPr lang="en-US" sz="1800" b="0" i="0" u="none" strike="noStrike" cap="none" dirty="0" err="1">
                <a:solidFill>
                  <a:srgbClr val="1D1D1B"/>
                </a:solidFill>
                <a:latin typeface="Calibri"/>
                <a:ea typeface="Calibri"/>
                <a:cs typeface="Calibri"/>
                <a:sym typeface="Calibri"/>
              </a:rPr>
              <a:t>il</a:t>
            </a:r>
            <a:r>
              <a:rPr lang="en-US" sz="1800" b="0" i="0" u="none" strike="noStrike" cap="none" dirty="0">
                <a:solidFill>
                  <a:srgbClr val="1D1D1B"/>
                </a:solidFill>
                <a:latin typeface="Calibri"/>
                <a:ea typeface="Calibri"/>
                <a:cs typeface="Calibri"/>
                <a:sym typeface="Calibri"/>
              </a:rPr>
              <a:t> </a:t>
            </a:r>
            <a:r>
              <a:rPr lang="en-US" sz="1800" b="0" i="0" u="none" strike="noStrike" cap="none" dirty="0" err="1">
                <a:solidFill>
                  <a:srgbClr val="1D1D1B"/>
                </a:solidFill>
                <a:latin typeface="Calibri"/>
                <a:ea typeface="Calibri"/>
                <a:cs typeface="Calibri"/>
                <a:sym typeface="Calibri"/>
              </a:rPr>
              <a:t>miglioramento</a:t>
            </a:r>
            <a:r>
              <a:rPr lang="en-US" sz="1800" b="0" i="0" u="none" strike="noStrike" cap="none" dirty="0">
                <a:solidFill>
                  <a:srgbClr val="1D1D1B"/>
                </a:solidFill>
                <a:latin typeface="Calibri"/>
                <a:ea typeface="Calibri"/>
                <a:cs typeface="Calibri"/>
                <a:sym typeface="Calibri"/>
              </a:rPr>
              <a:t> </a:t>
            </a:r>
            <a:r>
              <a:rPr lang="en-US" sz="1800" b="0" i="0" u="none" strike="noStrike" cap="none" dirty="0" err="1">
                <a:solidFill>
                  <a:srgbClr val="1D1D1B"/>
                </a:solidFill>
                <a:latin typeface="Calibri"/>
                <a:ea typeface="Calibri"/>
                <a:cs typeface="Calibri"/>
                <a:sym typeface="Calibri"/>
              </a:rPr>
              <a:t>delle</a:t>
            </a:r>
            <a:r>
              <a:rPr lang="en-US" sz="1800" b="0" i="0" u="none" strike="noStrike" cap="none" dirty="0">
                <a:solidFill>
                  <a:srgbClr val="1D1D1B"/>
                </a:solidFill>
                <a:latin typeface="Calibri"/>
                <a:ea typeface="Calibri"/>
                <a:cs typeface="Calibri"/>
                <a:sym typeface="Calibri"/>
              </a:rPr>
              <a:t> </a:t>
            </a:r>
            <a:r>
              <a:rPr lang="en-US" sz="1800" b="1" i="0" u="none" strike="noStrike" cap="none" dirty="0" err="1">
                <a:solidFill>
                  <a:srgbClr val="1D1D1B"/>
                </a:solidFill>
                <a:latin typeface="Calibri"/>
                <a:ea typeface="Calibri"/>
                <a:cs typeface="Calibri"/>
                <a:sym typeface="Calibri"/>
              </a:rPr>
              <a:t>competenze</a:t>
            </a:r>
            <a:r>
              <a:rPr lang="en-US" sz="1800" b="1" i="0" u="none" strike="noStrike" cap="none" dirty="0">
                <a:solidFill>
                  <a:srgbClr val="1D1D1B"/>
                </a:solidFill>
                <a:latin typeface="Calibri"/>
                <a:ea typeface="Calibri"/>
                <a:cs typeface="Calibri"/>
                <a:sym typeface="Calibri"/>
              </a:rPr>
              <a:t> </a:t>
            </a:r>
            <a:r>
              <a:rPr lang="en-US" sz="1800" b="1" i="0" u="none" strike="noStrike" cap="none" dirty="0" err="1">
                <a:solidFill>
                  <a:srgbClr val="1D1D1B"/>
                </a:solidFill>
                <a:latin typeface="Calibri"/>
                <a:ea typeface="Calibri"/>
                <a:cs typeface="Calibri"/>
                <a:sym typeface="Calibri"/>
              </a:rPr>
              <a:t>digitali</a:t>
            </a:r>
            <a:endParaRPr lang="en-US" sz="1800" b="1" i="0" u="none" strike="noStrike" cap="none" dirty="0">
              <a:solidFill>
                <a:srgbClr val="1D1D1B"/>
              </a:solidFill>
              <a:latin typeface="Calibri"/>
              <a:ea typeface="Calibri"/>
              <a:cs typeface="Calibri"/>
              <a:sym typeface="Calibri"/>
            </a:endParaRPr>
          </a:p>
          <a:p>
            <a:pPr marL="457200" marR="0" lvl="0" indent="-342900" algn="l" rtl="0">
              <a:lnSpc>
                <a:spcPct val="150000"/>
              </a:lnSpc>
              <a:spcBef>
                <a:spcPts val="0"/>
              </a:spcBef>
              <a:spcAft>
                <a:spcPts val="0"/>
              </a:spcAft>
              <a:buClr>
                <a:srgbClr val="1D1D1B"/>
              </a:buClr>
              <a:buSzPts val="1800"/>
              <a:buFont typeface="Calibri"/>
              <a:buChar char="●"/>
            </a:pPr>
            <a:r>
              <a:rPr lang="en-US" sz="1800" dirty="0">
                <a:solidFill>
                  <a:srgbClr val="1D1D1B"/>
                </a:solidFill>
                <a:latin typeface="Calibri"/>
                <a:ea typeface="Calibri"/>
                <a:cs typeface="Calibri"/>
                <a:sym typeface="Calibri"/>
              </a:rPr>
              <a:t>Uno </a:t>
            </a:r>
            <a:r>
              <a:rPr lang="en-US" sz="1800" dirty="0" err="1">
                <a:solidFill>
                  <a:srgbClr val="1D1D1B"/>
                </a:solidFill>
                <a:latin typeface="Calibri"/>
                <a:ea typeface="Calibri"/>
                <a:cs typeface="Calibri"/>
                <a:sym typeface="Calibri"/>
              </a:rPr>
              <a:t>scopo</a:t>
            </a:r>
            <a:r>
              <a:rPr lang="en-US" sz="1800" dirty="0">
                <a:solidFill>
                  <a:srgbClr val="1D1D1B"/>
                </a:solidFill>
                <a:latin typeface="Calibri"/>
                <a:ea typeface="Calibri"/>
                <a:cs typeface="Calibri"/>
                <a:sym typeface="Calibri"/>
              </a:rPr>
              <a:t> </a:t>
            </a:r>
            <a:r>
              <a:rPr lang="en-US" sz="1800" dirty="0" err="1">
                <a:solidFill>
                  <a:srgbClr val="1D1D1B"/>
                </a:solidFill>
                <a:latin typeface="Calibri"/>
                <a:ea typeface="Calibri"/>
                <a:cs typeface="Calibri"/>
                <a:sym typeface="Calibri"/>
              </a:rPr>
              <a:t>più</a:t>
            </a:r>
            <a:r>
              <a:rPr lang="en-US" sz="1800" dirty="0">
                <a:solidFill>
                  <a:srgbClr val="1D1D1B"/>
                </a:solidFill>
                <a:latin typeface="Calibri"/>
                <a:ea typeface="Calibri"/>
                <a:cs typeface="Calibri"/>
                <a:sym typeface="Calibri"/>
              </a:rPr>
              <a:t> </a:t>
            </a:r>
            <a:r>
              <a:rPr lang="en-US" sz="1800" dirty="0" err="1">
                <a:solidFill>
                  <a:srgbClr val="1D1D1B"/>
                </a:solidFill>
                <a:latin typeface="Calibri"/>
                <a:ea typeface="Calibri"/>
                <a:cs typeface="Calibri"/>
                <a:sym typeface="Calibri"/>
              </a:rPr>
              <a:t>ampio</a:t>
            </a:r>
            <a:r>
              <a:rPr lang="en-US" sz="1800" dirty="0">
                <a:solidFill>
                  <a:srgbClr val="1D1D1B"/>
                </a:solidFill>
                <a:latin typeface="Calibri"/>
                <a:ea typeface="Calibri"/>
                <a:cs typeface="Calibri"/>
                <a:sym typeface="Calibri"/>
              </a:rPr>
              <a:t> </a:t>
            </a:r>
            <a:r>
              <a:rPr lang="en-US" sz="1800" dirty="0" err="1">
                <a:solidFill>
                  <a:srgbClr val="1D1D1B"/>
                </a:solidFill>
                <a:latin typeface="Calibri"/>
                <a:ea typeface="Calibri"/>
                <a:cs typeface="Calibri"/>
                <a:sym typeface="Calibri"/>
              </a:rPr>
              <a:t>che</a:t>
            </a:r>
            <a:r>
              <a:rPr lang="en-US" sz="1800" dirty="0">
                <a:solidFill>
                  <a:srgbClr val="1D1D1B"/>
                </a:solidFill>
                <a:latin typeface="Calibri"/>
                <a:ea typeface="Calibri"/>
                <a:cs typeface="Calibri"/>
                <a:sym typeface="Calibri"/>
              </a:rPr>
              <a:t> </a:t>
            </a:r>
            <a:r>
              <a:rPr lang="en-US" sz="1800" dirty="0" err="1">
                <a:solidFill>
                  <a:srgbClr val="1D1D1B"/>
                </a:solidFill>
                <a:latin typeface="Calibri"/>
                <a:ea typeface="Calibri"/>
                <a:cs typeface="Calibri"/>
                <a:sym typeface="Calibri"/>
              </a:rPr>
              <a:t>va</a:t>
            </a:r>
            <a:r>
              <a:rPr lang="en-US" sz="1800" dirty="0">
                <a:solidFill>
                  <a:srgbClr val="1D1D1B"/>
                </a:solidFill>
                <a:latin typeface="Calibri"/>
                <a:ea typeface="Calibri"/>
                <a:cs typeface="Calibri"/>
                <a:sym typeface="Calibri"/>
              </a:rPr>
              <a:t> al di </a:t>
            </a:r>
            <a:r>
              <a:rPr lang="en-US" sz="1800" dirty="0" err="1">
                <a:solidFill>
                  <a:srgbClr val="1D1D1B"/>
                </a:solidFill>
                <a:latin typeface="Calibri"/>
                <a:ea typeface="Calibri"/>
                <a:cs typeface="Calibri"/>
                <a:sym typeface="Calibri"/>
              </a:rPr>
              <a:t>là</a:t>
            </a:r>
            <a:r>
              <a:rPr lang="en-US" sz="1800" dirty="0">
                <a:solidFill>
                  <a:srgbClr val="1D1D1B"/>
                </a:solidFill>
                <a:latin typeface="Calibri"/>
                <a:ea typeface="Calibri"/>
                <a:cs typeface="Calibri"/>
                <a:sym typeface="Calibri"/>
              </a:rPr>
              <a:t> </a:t>
            </a:r>
            <a:r>
              <a:rPr lang="en-US" sz="1800" dirty="0" err="1">
                <a:solidFill>
                  <a:srgbClr val="1D1D1B"/>
                </a:solidFill>
                <a:latin typeface="Calibri"/>
                <a:ea typeface="Calibri"/>
                <a:cs typeface="Calibri"/>
                <a:sym typeface="Calibri"/>
              </a:rPr>
              <a:t>dell</a:t>
            </a:r>
            <a:r>
              <a:rPr lang="en-US" sz="1800" b="1" dirty="0" err="1">
                <a:solidFill>
                  <a:srgbClr val="1D1D1B"/>
                </a:solidFill>
                <a:latin typeface="Calibri"/>
                <a:ea typeface="Calibri"/>
                <a:cs typeface="Calibri"/>
                <a:sym typeface="Calibri"/>
              </a:rPr>
              <a:t>’istruzione</a:t>
            </a:r>
            <a:r>
              <a:rPr lang="en-US" sz="1800" b="1" dirty="0">
                <a:solidFill>
                  <a:srgbClr val="1D1D1B"/>
                </a:solidFill>
                <a:latin typeface="Calibri"/>
                <a:ea typeface="Calibri"/>
                <a:cs typeface="Calibri"/>
                <a:sym typeface="Calibri"/>
              </a:rPr>
              <a:t> </a:t>
            </a:r>
            <a:r>
              <a:rPr lang="en-US" sz="1800" b="1" dirty="0" err="1">
                <a:solidFill>
                  <a:srgbClr val="1D1D1B"/>
                </a:solidFill>
                <a:latin typeface="Calibri"/>
                <a:ea typeface="Calibri"/>
                <a:cs typeface="Calibri"/>
                <a:sym typeface="Calibri"/>
              </a:rPr>
              <a:t>formale</a:t>
            </a:r>
            <a:r>
              <a:rPr lang="en-US" sz="1800" b="1" dirty="0">
                <a:solidFill>
                  <a:srgbClr val="1D1D1B"/>
                </a:solidFill>
                <a:latin typeface="Calibri"/>
                <a:ea typeface="Calibri"/>
                <a:cs typeface="Calibri"/>
                <a:sym typeface="Calibri"/>
              </a:rPr>
              <a:t> </a:t>
            </a:r>
            <a:r>
              <a:rPr lang="en-US" sz="1800" dirty="0">
                <a:solidFill>
                  <a:srgbClr val="1D1D1B"/>
                </a:solidFill>
                <a:latin typeface="Calibri"/>
                <a:ea typeface="Calibri"/>
                <a:cs typeface="Calibri"/>
                <a:sym typeface="Calibri"/>
              </a:rPr>
              <a:t>e </a:t>
            </a:r>
            <a:r>
              <a:rPr lang="en-US" sz="1800" dirty="0" err="1">
                <a:solidFill>
                  <a:srgbClr val="1D1D1B"/>
                </a:solidFill>
                <a:latin typeface="Calibri"/>
                <a:ea typeface="Calibri"/>
                <a:cs typeface="Calibri"/>
                <a:sym typeface="Calibri"/>
              </a:rPr>
              <a:t>comprende</a:t>
            </a:r>
            <a:r>
              <a:rPr lang="en-US" sz="1800" dirty="0">
                <a:solidFill>
                  <a:srgbClr val="1D1D1B"/>
                </a:solidFill>
                <a:latin typeface="Calibri"/>
                <a:ea typeface="Calibri"/>
                <a:cs typeface="Calibri"/>
                <a:sym typeface="Calibri"/>
              </a:rPr>
              <a:t> </a:t>
            </a:r>
            <a:r>
              <a:rPr lang="en-US" sz="1800" dirty="0" err="1">
                <a:solidFill>
                  <a:srgbClr val="1D1D1B"/>
                </a:solidFill>
                <a:latin typeface="Calibri"/>
                <a:ea typeface="Calibri"/>
                <a:cs typeface="Calibri"/>
                <a:sym typeface="Calibri"/>
              </a:rPr>
              <a:t>l’</a:t>
            </a:r>
            <a:r>
              <a:rPr lang="en-US" sz="1800" b="1" dirty="0" err="1">
                <a:solidFill>
                  <a:srgbClr val="1D1D1B"/>
                </a:solidFill>
                <a:latin typeface="Calibri"/>
                <a:ea typeface="Calibri"/>
                <a:cs typeface="Calibri"/>
                <a:sym typeface="Calibri"/>
              </a:rPr>
              <a:t>apprendimento</a:t>
            </a:r>
            <a:r>
              <a:rPr lang="en-US" sz="1800" b="1" dirty="0">
                <a:solidFill>
                  <a:srgbClr val="1D1D1B"/>
                </a:solidFill>
                <a:latin typeface="Calibri"/>
                <a:ea typeface="Calibri"/>
                <a:cs typeface="Calibri"/>
                <a:sym typeface="Calibri"/>
              </a:rPr>
              <a:t> </a:t>
            </a:r>
            <a:r>
              <a:rPr lang="en-US" sz="1800" b="1" dirty="0" err="1">
                <a:solidFill>
                  <a:srgbClr val="1D1D1B"/>
                </a:solidFill>
                <a:latin typeface="Calibri"/>
                <a:ea typeface="Calibri"/>
                <a:cs typeface="Calibri"/>
                <a:sym typeface="Calibri"/>
              </a:rPr>
              <a:t>permanente</a:t>
            </a:r>
            <a:endParaRPr lang="en-US" sz="1800" b="1" dirty="0">
              <a:solidFill>
                <a:srgbClr val="1D1D1B"/>
              </a:solidFill>
              <a:latin typeface="Calibri"/>
              <a:ea typeface="Calibri"/>
              <a:cs typeface="Calibri"/>
              <a:sym typeface="Calibri"/>
            </a:endParaRPr>
          </a:p>
          <a:p>
            <a:pPr marL="457200" marR="0" lvl="0" indent="-342900" algn="l" rtl="0">
              <a:lnSpc>
                <a:spcPct val="150000"/>
              </a:lnSpc>
              <a:spcBef>
                <a:spcPts val="0"/>
              </a:spcBef>
              <a:spcAft>
                <a:spcPts val="0"/>
              </a:spcAft>
              <a:buClr>
                <a:srgbClr val="1D1D1B"/>
              </a:buClr>
              <a:buSzPts val="1800"/>
              <a:buFont typeface="Calibri"/>
              <a:buChar char="●"/>
            </a:pPr>
            <a:r>
              <a:rPr lang="en-US" sz="1800" dirty="0" err="1">
                <a:solidFill>
                  <a:srgbClr val="1D1D1B"/>
                </a:solidFill>
                <a:latin typeface="Calibri"/>
                <a:ea typeface="Calibri"/>
                <a:cs typeface="Calibri"/>
                <a:sym typeface="Calibri"/>
              </a:rPr>
              <a:t>Durata</a:t>
            </a:r>
            <a:r>
              <a:rPr lang="en-US" sz="1800" dirty="0">
                <a:solidFill>
                  <a:srgbClr val="1D1D1B"/>
                </a:solidFill>
                <a:latin typeface="Calibri"/>
                <a:ea typeface="Calibri"/>
                <a:cs typeface="Calibri"/>
                <a:sym typeface="Calibri"/>
              </a:rPr>
              <a:t> </a:t>
            </a:r>
            <a:r>
              <a:rPr lang="en-US" sz="1800" dirty="0" err="1">
                <a:solidFill>
                  <a:srgbClr val="1D1D1B"/>
                </a:solidFill>
                <a:latin typeface="Calibri"/>
                <a:ea typeface="Calibri"/>
                <a:cs typeface="Calibri"/>
                <a:sym typeface="Calibri"/>
              </a:rPr>
              <a:t>più</a:t>
            </a:r>
            <a:r>
              <a:rPr lang="en-US" sz="1800" dirty="0">
                <a:solidFill>
                  <a:srgbClr val="1D1D1B"/>
                </a:solidFill>
                <a:latin typeface="Calibri"/>
                <a:ea typeface="Calibri"/>
                <a:cs typeface="Calibri"/>
                <a:sym typeface="Calibri"/>
              </a:rPr>
              <a:t> </a:t>
            </a:r>
            <a:r>
              <a:rPr lang="en-US" sz="1800" dirty="0" err="1">
                <a:solidFill>
                  <a:srgbClr val="1D1D1B"/>
                </a:solidFill>
                <a:latin typeface="Calibri"/>
                <a:ea typeface="Calibri"/>
                <a:cs typeface="Calibri"/>
                <a:sym typeface="Calibri"/>
              </a:rPr>
              <a:t>lunga</a:t>
            </a:r>
            <a:r>
              <a:rPr lang="en-US" sz="1800" dirty="0">
                <a:solidFill>
                  <a:srgbClr val="1D1D1B"/>
                </a:solidFill>
                <a:latin typeface="Calibri"/>
                <a:ea typeface="Calibri"/>
                <a:cs typeface="Calibri"/>
                <a:sym typeface="Calibri"/>
              </a:rPr>
              <a:t> (2021 – 2027) in </a:t>
            </a:r>
            <a:r>
              <a:rPr lang="en-US" sz="1800" dirty="0" err="1">
                <a:solidFill>
                  <a:srgbClr val="1D1D1B"/>
                </a:solidFill>
                <a:latin typeface="Calibri"/>
                <a:ea typeface="Calibri"/>
                <a:cs typeface="Calibri"/>
                <a:sym typeface="Calibri"/>
              </a:rPr>
              <a:t>linea</a:t>
            </a:r>
            <a:r>
              <a:rPr lang="en-US" sz="1800" dirty="0">
                <a:solidFill>
                  <a:srgbClr val="1D1D1B"/>
                </a:solidFill>
                <a:latin typeface="Calibri"/>
                <a:ea typeface="Calibri"/>
                <a:cs typeface="Calibri"/>
                <a:sym typeface="Calibri"/>
              </a:rPr>
              <a:t> con la </a:t>
            </a:r>
            <a:r>
              <a:rPr lang="en-US" sz="1800" dirty="0" err="1">
                <a:solidFill>
                  <a:srgbClr val="1D1D1B"/>
                </a:solidFill>
                <a:latin typeface="Calibri"/>
                <a:ea typeface="Calibri"/>
                <a:cs typeface="Calibri"/>
                <a:sym typeface="Calibri"/>
              </a:rPr>
              <a:t>programmazione</a:t>
            </a:r>
            <a:r>
              <a:rPr lang="en-US" sz="1800" dirty="0">
                <a:solidFill>
                  <a:srgbClr val="1D1D1B"/>
                </a:solidFill>
                <a:latin typeface="Calibri"/>
                <a:ea typeface="Calibri"/>
                <a:cs typeface="Calibri"/>
                <a:sym typeface="Calibri"/>
              </a:rPr>
              <a:t> </a:t>
            </a:r>
            <a:r>
              <a:rPr lang="en-US" sz="1800" dirty="0" err="1">
                <a:solidFill>
                  <a:srgbClr val="1D1D1B"/>
                </a:solidFill>
                <a:latin typeface="Calibri"/>
                <a:ea typeface="Calibri"/>
                <a:cs typeface="Calibri"/>
                <a:sym typeface="Calibri"/>
              </a:rPr>
              <a:t>dell’Unione</a:t>
            </a:r>
            <a:r>
              <a:rPr lang="en-US" sz="1800" dirty="0">
                <a:solidFill>
                  <a:srgbClr val="1D1D1B"/>
                </a:solidFill>
                <a:latin typeface="Calibri"/>
                <a:ea typeface="Calibri"/>
                <a:cs typeface="Calibri"/>
                <a:sym typeface="Calibri"/>
              </a:rPr>
              <a:t> </a:t>
            </a:r>
            <a:r>
              <a:rPr lang="en-US" sz="1800" dirty="0" err="1">
                <a:solidFill>
                  <a:srgbClr val="1D1D1B"/>
                </a:solidFill>
                <a:latin typeface="Calibri"/>
                <a:ea typeface="Calibri"/>
                <a:cs typeface="Calibri"/>
                <a:sym typeface="Calibri"/>
              </a:rPr>
              <a:t>europea</a:t>
            </a:r>
            <a:endParaRPr lang="en-US" sz="1800" dirty="0">
              <a:solidFill>
                <a:srgbClr val="1D1D1B"/>
              </a:solidFill>
              <a:latin typeface="Calibri"/>
              <a:ea typeface="Calibri"/>
              <a:cs typeface="Calibri"/>
              <a:sym typeface="Calibri"/>
            </a:endParaRPr>
          </a:p>
          <a:p>
            <a:pPr marL="457200" marR="0" lvl="0" indent="-342900" algn="l" rtl="0">
              <a:lnSpc>
                <a:spcPct val="150000"/>
              </a:lnSpc>
              <a:spcBef>
                <a:spcPts val="0"/>
              </a:spcBef>
              <a:spcAft>
                <a:spcPts val="0"/>
              </a:spcAft>
              <a:buClr>
                <a:srgbClr val="1D1D1B"/>
              </a:buClr>
              <a:buSzPts val="1800"/>
              <a:buFont typeface="Calibri"/>
              <a:buChar char="●"/>
            </a:pPr>
            <a:r>
              <a:rPr lang="en-US" sz="1800" b="1" dirty="0" err="1">
                <a:solidFill>
                  <a:srgbClr val="1D1D1B"/>
                </a:solidFill>
                <a:latin typeface="Calibri"/>
                <a:ea typeface="Calibri"/>
                <a:cs typeface="Calibri"/>
                <a:sym typeface="Calibri"/>
              </a:rPr>
              <a:t>L’istruzione</a:t>
            </a:r>
            <a:r>
              <a:rPr lang="en-US" sz="1800" b="1" dirty="0">
                <a:solidFill>
                  <a:srgbClr val="1D1D1B"/>
                </a:solidFill>
                <a:latin typeface="Calibri"/>
                <a:ea typeface="Calibri"/>
                <a:cs typeface="Calibri"/>
                <a:sym typeface="Calibri"/>
              </a:rPr>
              <a:t> </a:t>
            </a:r>
            <a:r>
              <a:rPr lang="en-US" sz="1800" b="1" dirty="0" err="1">
                <a:solidFill>
                  <a:srgbClr val="1D1D1B"/>
                </a:solidFill>
                <a:latin typeface="Calibri"/>
                <a:ea typeface="Calibri"/>
                <a:cs typeface="Calibri"/>
                <a:sym typeface="Calibri"/>
              </a:rPr>
              <a:t>digitale</a:t>
            </a:r>
            <a:r>
              <a:rPr lang="en-US" sz="1800" b="1" dirty="0">
                <a:solidFill>
                  <a:srgbClr val="1D1D1B"/>
                </a:solidFill>
                <a:latin typeface="Calibri"/>
                <a:ea typeface="Calibri"/>
                <a:cs typeface="Calibri"/>
                <a:sym typeface="Calibri"/>
              </a:rPr>
              <a:t> un </a:t>
            </a:r>
            <a:r>
              <a:rPr lang="en-US" sz="1800" b="1" dirty="0" err="1">
                <a:solidFill>
                  <a:srgbClr val="1D1D1B"/>
                </a:solidFill>
                <a:latin typeface="Calibri"/>
                <a:ea typeface="Calibri"/>
                <a:cs typeface="Calibri"/>
                <a:sym typeface="Calibri"/>
              </a:rPr>
              <a:t>priorità</a:t>
            </a:r>
            <a:r>
              <a:rPr lang="en-US" sz="1800" b="1" dirty="0">
                <a:solidFill>
                  <a:srgbClr val="1D1D1B"/>
                </a:solidFill>
                <a:latin typeface="Calibri"/>
                <a:ea typeface="Calibri"/>
                <a:cs typeface="Calibri"/>
                <a:sym typeface="Calibri"/>
              </a:rPr>
              <a:t> </a:t>
            </a:r>
            <a:r>
              <a:rPr lang="en-US" sz="1800" b="1" dirty="0" err="1">
                <a:solidFill>
                  <a:srgbClr val="1D1D1B"/>
                </a:solidFill>
                <a:latin typeface="Calibri"/>
                <a:ea typeface="Calibri"/>
                <a:cs typeface="Calibri"/>
                <a:sym typeface="Calibri"/>
              </a:rPr>
              <a:t>strategia</a:t>
            </a:r>
            <a:r>
              <a:rPr lang="en-US" sz="1800" b="1" dirty="0">
                <a:solidFill>
                  <a:srgbClr val="1D1D1B"/>
                </a:solidFill>
                <a:latin typeface="Calibri"/>
                <a:ea typeface="Calibri"/>
                <a:cs typeface="Calibri"/>
                <a:sym typeface="Calibri"/>
              </a:rPr>
              <a:t> per </a:t>
            </a:r>
            <a:r>
              <a:rPr lang="en-US" sz="1800" b="1" dirty="0" err="1">
                <a:solidFill>
                  <a:srgbClr val="1D1D1B"/>
                </a:solidFill>
                <a:latin typeface="Calibri"/>
                <a:ea typeface="Calibri"/>
                <a:cs typeface="Calibri"/>
                <a:sym typeface="Calibri"/>
              </a:rPr>
              <a:t>un’Europa</a:t>
            </a:r>
            <a:r>
              <a:rPr lang="en-US" sz="1800" b="1" dirty="0">
                <a:solidFill>
                  <a:srgbClr val="1D1D1B"/>
                </a:solidFill>
                <a:latin typeface="Calibri"/>
                <a:ea typeface="Calibri"/>
                <a:cs typeface="Calibri"/>
                <a:sym typeface="Calibri"/>
              </a:rPr>
              <a:t> </a:t>
            </a:r>
            <a:r>
              <a:rPr lang="en-US" sz="1800" dirty="0" err="1">
                <a:solidFill>
                  <a:srgbClr val="1D1D1B"/>
                </a:solidFill>
                <a:latin typeface="Calibri"/>
                <a:ea typeface="Calibri"/>
                <a:cs typeface="Calibri"/>
                <a:sym typeface="Calibri"/>
              </a:rPr>
              <a:t>pronta</a:t>
            </a:r>
            <a:r>
              <a:rPr lang="en-US" sz="1800" dirty="0">
                <a:solidFill>
                  <a:srgbClr val="1D1D1B"/>
                </a:solidFill>
                <a:latin typeface="Calibri"/>
                <a:ea typeface="Calibri"/>
                <a:cs typeface="Calibri"/>
                <a:sym typeface="Calibri"/>
              </a:rPr>
              <a:t> per </a:t>
            </a:r>
            <a:r>
              <a:rPr lang="en-US" sz="1800" dirty="0" err="1">
                <a:solidFill>
                  <a:srgbClr val="1D1D1B"/>
                </a:solidFill>
                <a:latin typeface="Calibri"/>
                <a:ea typeface="Calibri"/>
                <a:cs typeface="Calibri"/>
                <a:sym typeface="Calibri"/>
              </a:rPr>
              <a:t>l’era</a:t>
            </a:r>
            <a:r>
              <a:rPr lang="en-US" sz="1800" dirty="0">
                <a:solidFill>
                  <a:srgbClr val="1D1D1B"/>
                </a:solidFill>
                <a:latin typeface="Calibri"/>
                <a:ea typeface="Calibri"/>
                <a:cs typeface="Calibri"/>
                <a:sym typeface="Calibri"/>
              </a:rPr>
              <a:t> </a:t>
            </a:r>
            <a:r>
              <a:rPr lang="en-US" sz="1800" dirty="0" err="1">
                <a:solidFill>
                  <a:srgbClr val="1D1D1B"/>
                </a:solidFill>
                <a:latin typeface="Calibri"/>
                <a:ea typeface="Calibri"/>
                <a:cs typeface="Calibri"/>
                <a:sym typeface="Calibri"/>
              </a:rPr>
              <a:t>digitale</a:t>
            </a:r>
            <a:r>
              <a:rPr lang="en-US" sz="1800" dirty="0">
                <a:solidFill>
                  <a:srgbClr val="1D1D1B"/>
                </a:solidFill>
                <a:latin typeface="Calibri"/>
                <a:ea typeface="Calibri"/>
                <a:cs typeface="Calibri"/>
                <a:sym typeface="Calibri"/>
              </a:rPr>
              <a:t>; </a:t>
            </a:r>
          </a:p>
          <a:p>
            <a:pPr marL="457200" marR="0" lvl="0" indent="-342900" algn="l" rtl="0">
              <a:lnSpc>
                <a:spcPct val="150000"/>
              </a:lnSpc>
              <a:spcBef>
                <a:spcPts val="0"/>
              </a:spcBef>
              <a:spcAft>
                <a:spcPts val="0"/>
              </a:spcAft>
              <a:buClr>
                <a:srgbClr val="1D1D1B"/>
              </a:buClr>
              <a:buSzPts val="1800"/>
              <a:buFont typeface="Calibri"/>
              <a:buChar char="●"/>
            </a:pPr>
            <a:r>
              <a:rPr lang="en-US" sz="1800" b="1" dirty="0" err="1">
                <a:solidFill>
                  <a:srgbClr val="1D1D1B"/>
                </a:solidFill>
                <a:latin typeface="Calibri"/>
                <a:ea typeface="Calibri"/>
                <a:cs typeface="Calibri"/>
                <a:sym typeface="Calibri"/>
              </a:rPr>
              <a:t>Importante</a:t>
            </a:r>
            <a:r>
              <a:rPr lang="en-US" sz="1800" b="1" dirty="0">
                <a:solidFill>
                  <a:srgbClr val="1D1D1B"/>
                </a:solidFill>
                <a:latin typeface="Calibri"/>
                <a:ea typeface="Calibri"/>
                <a:cs typeface="Calibri"/>
                <a:sym typeface="Calibri"/>
              </a:rPr>
              <a:t> per i </a:t>
            </a:r>
            <a:r>
              <a:rPr lang="en-US" sz="1800" b="1" dirty="0" err="1">
                <a:solidFill>
                  <a:srgbClr val="1D1D1B"/>
                </a:solidFill>
                <a:latin typeface="Calibri"/>
                <a:ea typeface="Calibri"/>
                <a:cs typeface="Calibri"/>
                <a:sym typeface="Calibri"/>
              </a:rPr>
              <a:t>piani</a:t>
            </a:r>
            <a:r>
              <a:rPr lang="en-US" sz="1800" b="1" dirty="0">
                <a:solidFill>
                  <a:srgbClr val="1D1D1B"/>
                </a:solidFill>
                <a:latin typeface="Calibri"/>
                <a:ea typeface="Calibri"/>
                <a:cs typeface="Calibri"/>
                <a:sym typeface="Calibri"/>
              </a:rPr>
              <a:t> di </a:t>
            </a:r>
            <a:r>
              <a:rPr lang="en-US" sz="1800" b="1" dirty="0" err="1">
                <a:solidFill>
                  <a:srgbClr val="1D1D1B"/>
                </a:solidFill>
                <a:latin typeface="Calibri"/>
                <a:ea typeface="Calibri"/>
                <a:cs typeface="Calibri"/>
                <a:sym typeface="Calibri"/>
              </a:rPr>
              <a:t>ripresa</a:t>
            </a:r>
            <a:r>
              <a:rPr lang="en-US" sz="1800" b="1" dirty="0">
                <a:solidFill>
                  <a:srgbClr val="1D1D1B"/>
                </a:solidFill>
                <a:latin typeface="Calibri"/>
                <a:ea typeface="Calibri"/>
                <a:cs typeface="Calibri"/>
                <a:sym typeface="Calibri"/>
              </a:rPr>
              <a:t> e </a:t>
            </a:r>
            <a:r>
              <a:rPr lang="en-US" sz="1800" b="1" dirty="0" err="1">
                <a:solidFill>
                  <a:srgbClr val="1D1D1B"/>
                </a:solidFill>
                <a:latin typeface="Calibri"/>
                <a:ea typeface="Calibri"/>
                <a:cs typeface="Calibri"/>
                <a:sym typeface="Calibri"/>
              </a:rPr>
              <a:t>resilienza</a:t>
            </a:r>
            <a:r>
              <a:rPr lang="en-US" sz="1800" b="1" dirty="0">
                <a:solidFill>
                  <a:srgbClr val="1D1D1B"/>
                </a:solidFill>
                <a:latin typeface="Calibri"/>
                <a:ea typeface="Calibri"/>
                <a:cs typeface="Calibri"/>
                <a:sym typeface="Calibri"/>
              </a:rPr>
              <a:t> </a:t>
            </a:r>
            <a:r>
              <a:rPr lang="en-US" sz="1800" b="1" dirty="0" err="1">
                <a:solidFill>
                  <a:srgbClr val="1D1D1B"/>
                </a:solidFill>
                <a:latin typeface="Calibri"/>
                <a:ea typeface="Calibri"/>
                <a:cs typeface="Calibri"/>
                <a:sym typeface="Calibri"/>
              </a:rPr>
              <a:t>degli</a:t>
            </a:r>
            <a:r>
              <a:rPr lang="en-US" sz="1800" b="1" dirty="0">
                <a:solidFill>
                  <a:srgbClr val="1D1D1B"/>
                </a:solidFill>
                <a:latin typeface="Calibri"/>
                <a:ea typeface="Calibri"/>
                <a:cs typeface="Calibri"/>
                <a:sym typeface="Calibri"/>
              </a:rPr>
              <a:t> </a:t>
            </a:r>
            <a:r>
              <a:rPr lang="en-US" sz="1800" b="1" dirty="0" err="1">
                <a:solidFill>
                  <a:srgbClr val="1D1D1B"/>
                </a:solidFill>
                <a:latin typeface="Calibri"/>
                <a:ea typeface="Calibri"/>
                <a:cs typeface="Calibri"/>
                <a:sym typeface="Calibri"/>
              </a:rPr>
              <a:t>Stati</a:t>
            </a:r>
            <a:r>
              <a:rPr lang="en-US" sz="1800" b="1" dirty="0">
                <a:solidFill>
                  <a:srgbClr val="1D1D1B"/>
                </a:solidFill>
                <a:latin typeface="Calibri"/>
                <a:ea typeface="Calibri"/>
                <a:cs typeface="Calibri"/>
                <a:sym typeface="Calibri"/>
              </a:rPr>
              <a:t> </a:t>
            </a:r>
            <a:r>
              <a:rPr lang="en-US" sz="1800" b="1" dirty="0" err="1">
                <a:solidFill>
                  <a:srgbClr val="1D1D1B"/>
                </a:solidFill>
                <a:latin typeface="Calibri"/>
                <a:ea typeface="Calibri"/>
                <a:cs typeface="Calibri"/>
                <a:sym typeface="Calibri"/>
              </a:rPr>
              <a:t>Membri</a:t>
            </a:r>
            <a:r>
              <a:rPr lang="en-US" sz="1800" b="1" dirty="0">
                <a:solidFill>
                  <a:srgbClr val="1D1D1B"/>
                </a:solidFill>
                <a:latin typeface="Calibri"/>
                <a:ea typeface="Calibri"/>
                <a:cs typeface="Calibri"/>
                <a:sym typeface="Calibri"/>
              </a:rPr>
              <a:t>; </a:t>
            </a:r>
          </a:p>
          <a:p>
            <a:pPr marL="457200" marR="0" lvl="0" indent="-342900" algn="l" rtl="0">
              <a:lnSpc>
                <a:spcPct val="150000"/>
              </a:lnSpc>
              <a:spcBef>
                <a:spcPts val="0"/>
              </a:spcBef>
              <a:spcAft>
                <a:spcPts val="0"/>
              </a:spcAft>
              <a:buClr>
                <a:srgbClr val="1D1D1B"/>
              </a:buClr>
              <a:buSzPts val="1800"/>
              <a:buFont typeface="Calibri"/>
              <a:buChar char="●"/>
            </a:pPr>
            <a:r>
              <a:rPr lang="en-US" sz="1800" b="1" dirty="0" err="1">
                <a:solidFill>
                  <a:srgbClr val="1D1D1B"/>
                </a:solidFill>
                <a:latin typeface="Calibri"/>
                <a:ea typeface="Calibri"/>
                <a:cs typeface="Calibri"/>
                <a:sym typeface="Calibri"/>
              </a:rPr>
              <a:t>Sinergie</a:t>
            </a:r>
            <a:r>
              <a:rPr lang="en-US" sz="1800" b="1" dirty="0">
                <a:solidFill>
                  <a:srgbClr val="1D1D1B"/>
                </a:solidFill>
                <a:latin typeface="Calibri"/>
                <a:ea typeface="Calibri"/>
                <a:cs typeface="Calibri"/>
                <a:sym typeface="Calibri"/>
              </a:rPr>
              <a:t> </a:t>
            </a:r>
            <a:r>
              <a:rPr lang="en-US" sz="1800" b="1" dirty="0" err="1">
                <a:solidFill>
                  <a:srgbClr val="1D1D1B"/>
                </a:solidFill>
                <a:latin typeface="Calibri"/>
                <a:ea typeface="Calibri"/>
                <a:cs typeface="Calibri"/>
                <a:sym typeface="Calibri"/>
              </a:rPr>
              <a:t>migliori</a:t>
            </a:r>
            <a:r>
              <a:rPr lang="en-US" sz="1800" b="1" dirty="0">
                <a:solidFill>
                  <a:srgbClr val="1D1D1B"/>
                </a:solidFill>
                <a:latin typeface="Calibri"/>
                <a:ea typeface="Calibri"/>
                <a:cs typeface="Calibri"/>
                <a:sym typeface="Calibri"/>
              </a:rPr>
              <a:t> </a:t>
            </a:r>
            <a:r>
              <a:rPr lang="en-US" sz="1800" b="1" dirty="0" err="1">
                <a:solidFill>
                  <a:srgbClr val="1D1D1B"/>
                </a:solidFill>
                <a:latin typeface="Calibri"/>
                <a:ea typeface="Calibri"/>
                <a:cs typeface="Calibri"/>
                <a:sym typeface="Calibri"/>
              </a:rPr>
              <a:t>tra</a:t>
            </a:r>
            <a:r>
              <a:rPr lang="en-US" sz="1800" b="1" dirty="0">
                <a:solidFill>
                  <a:srgbClr val="1D1D1B"/>
                </a:solidFill>
                <a:latin typeface="Calibri"/>
                <a:ea typeface="Calibri"/>
                <a:cs typeface="Calibri"/>
                <a:sym typeface="Calibri"/>
              </a:rPr>
              <a:t> </a:t>
            </a:r>
            <a:r>
              <a:rPr lang="en-US" sz="1800" b="1" dirty="0" err="1">
                <a:solidFill>
                  <a:srgbClr val="1D1D1B"/>
                </a:solidFill>
                <a:latin typeface="Calibri"/>
                <a:ea typeface="Calibri"/>
                <a:cs typeface="Calibri"/>
                <a:sym typeface="Calibri"/>
              </a:rPr>
              <a:t>gli</a:t>
            </a:r>
            <a:r>
              <a:rPr lang="en-US" sz="1800" b="1" dirty="0">
                <a:solidFill>
                  <a:srgbClr val="1D1D1B"/>
                </a:solidFill>
                <a:latin typeface="Calibri"/>
                <a:ea typeface="Calibri"/>
                <a:cs typeface="Calibri"/>
                <a:sym typeface="Calibri"/>
              </a:rPr>
              <a:t> </a:t>
            </a:r>
            <a:r>
              <a:rPr lang="en-US" sz="1800" b="1" dirty="0" err="1">
                <a:solidFill>
                  <a:srgbClr val="1D1D1B"/>
                </a:solidFill>
                <a:latin typeface="Calibri"/>
                <a:ea typeface="Calibri"/>
                <a:cs typeface="Calibri"/>
                <a:sym typeface="Calibri"/>
              </a:rPr>
              <a:t>strumenti</a:t>
            </a:r>
            <a:r>
              <a:rPr lang="en-US" sz="1800" b="1" dirty="0">
                <a:solidFill>
                  <a:srgbClr val="1D1D1B"/>
                </a:solidFill>
                <a:latin typeface="Calibri"/>
                <a:ea typeface="Calibri"/>
                <a:cs typeface="Calibri"/>
                <a:sym typeface="Calibri"/>
              </a:rPr>
              <a:t> di </a:t>
            </a:r>
            <a:r>
              <a:rPr lang="en-US" sz="1800" b="1" dirty="0" err="1">
                <a:solidFill>
                  <a:srgbClr val="1D1D1B"/>
                </a:solidFill>
                <a:latin typeface="Calibri"/>
                <a:ea typeface="Calibri"/>
                <a:cs typeface="Calibri"/>
                <a:sym typeface="Calibri"/>
              </a:rPr>
              <a:t>finanaziamento</a:t>
            </a:r>
            <a:r>
              <a:rPr lang="en-US" sz="1800" b="1" dirty="0">
                <a:solidFill>
                  <a:srgbClr val="1D1D1B"/>
                </a:solidFill>
                <a:latin typeface="Calibri"/>
                <a:ea typeface="Calibri"/>
                <a:cs typeface="Calibri"/>
                <a:sym typeface="Calibri"/>
              </a:rPr>
              <a:t> </a:t>
            </a:r>
            <a:r>
              <a:rPr lang="en-US" sz="1800" b="0" i="0" u="none" strike="noStrike" cap="none" dirty="0">
                <a:solidFill>
                  <a:srgbClr val="1D1D1B"/>
                </a:solidFill>
                <a:latin typeface="Calibri"/>
                <a:ea typeface="Calibri"/>
                <a:cs typeface="Calibri"/>
                <a:sym typeface="Calibri"/>
              </a:rPr>
              <a:t>(Erasmus, Horizon Europe, Digital Europe Programme, ESF, ERDF, </a:t>
            </a:r>
            <a:r>
              <a:rPr lang="en-US" sz="1800" b="0" i="0" u="none" strike="noStrike" cap="none" dirty="0" err="1">
                <a:solidFill>
                  <a:srgbClr val="1D1D1B"/>
                </a:solidFill>
                <a:latin typeface="Calibri"/>
                <a:ea typeface="Calibri"/>
                <a:cs typeface="Calibri"/>
                <a:sym typeface="Calibri"/>
              </a:rPr>
              <a:t>InvestEU</a:t>
            </a:r>
            <a:r>
              <a:rPr lang="en-US" sz="1800" b="0" i="0" u="none" strike="noStrike" cap="none" dirty="0">
                <a:solidFill>
                  <a:srgbClr val="1D1D1B"/>
                </a:solidFill>
                <a:latin typeface="Calibri"/>
                <a:ea typeface="Calibri"/>
                <a:cs typeface="Calibri"/>
                <a:sym typeface="Calibri"/>
              </a:rPr>
              <a:t>, Recovery and Resilience Funds).</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g329f623bc3f_0_21"/>
          <p:cNvSpPr txBox="1">
            <a:spLocks noGrp="1"/>
          </p:cNvSpPr>
          <p:nvPr>
            <p:ph type="body" idx="2"/>
          </p:nvPr>
        </p:nvSpPr>
        <p:spPr>
          <a:xfrm>
            <a:off x="0" y="166620"/>
            <a:ext cx="11944500" cy="672300"/>
          </a:xfrm>
          <a:prstGeom prst="rect">
            <a:avLst/>
          </a:prstGeom>
          <a:noFill/>
          <a:ln>
            <a:noFill/>
          </a:ln>
        </p:spPr>
        <p:txBody>
          <a:bodyPr spcFirstLastPara="1" wrap="square" lIns="91425" tIns="45700" rIns="91425" bIns="45700" anchor="t" anchorCtr="0">
            <a:noAutofit/>
          </a:bodyPr>
          <a:lstStyle/>
          <a:p>
            <a:pPr marL="228600" lvl="0" indent="0" algn="l" rtl="0">
              <a:lnSpc>
                <a:spcPct val="90000"/>
              </a:lnSpc>
              <a:spcBef>
                <a:spcPts val="1000"/>
              </a:spcBef>
              <a:spcAft>
                <a:spcPts val="0"/>
              </a:spcAft>
              <a:buSzPts val="1800"/>
              <a:buNone/>
            </a:pPr>
            <a:r>
              <a:rPr lang="it-IT" sz="2800" b="1" dirty="0">
                <a:solidFill>
                  <a:srgbClr val="FFFFFF"/>
                </a:solidFill>
              </a:rPr>
              <a:t>Principi alla base del Piano d'azione</a:t>
            </a:r>
            <a:endParaRPr sz="2800" b="1" i="0" u="none" strike="noStrike" dirty="0">
              <a:solidFill>
                <a:srgbClr val="FFFFFF"/>
              </a:solidFill>
            </a:endParaRPr>
          </a:p>
          <a:p>
            <a:pPr marL="457200" marR="0" lvl="0" indent="-228600" algn="l" rtl="0">
              <a:lnSpc>
                <a:spcPct val="90000"/>
              </a:lnSpc>
              <a:spcBef>
                <a:spcPts val="1800"/>
              </a:spcBef>
              <a:spcAft>
                <a:spcPts val="0"/>
              </a:spcAft>
              <a:buClr>
                <a:schemeClr val="accent4"/>
              </a:buClr>
              <a:buSzPts val="1800"/>
              <a:buFont typeface="Arial"/>
              <a:buNone/>
            </a:pPr>
            <a:br>
              <a:rPr lang="en-US" sz="2800" dirty="0"/>
            </a:br>
            <a:br>
              <a:rPr lang="en-US" sz="2800" dirty="0"/>
            </a:br>
            <a:br>
              <a:rPr lang="en-US" sz="2800" dirty="0"/>
            </a:br>
            <a:br>
              <a:rPr lang="en-US" sz="2800" dirty="0"/>
            </a:br>
            <a:endParaRPr sz="2800" dirty="0"/>
          </a:p>
        </p:txBody>
      </p:sp>
      <p:sp>
        <p:nvSpPr>
          <p:cNvPr id="209" name="Google Shape;209;g329f623bc3f_0_21"/>
          <p:cNvSpPr txBox="1"/>
          <p:nvPr/>
        </p:nvSpPr>
        <p:spPr>
          <a:xfrm>
            <a:off x="470800" y="1365750"/>
            <a:ext cx="11475600" cy="5250900"/>
          </a:xfrm>
          <a:prstGeom prst="rect">
            <a:avLst/>
          </a:prstGeom>
          <a:noFill/>
          <a:ln>
            <a:noFill/>
          </a:ln>
        </p:spPr>
        <p:txBody>
          <a:bodyPr spcFirstLastPara="1" wrap="square" lIns="91425" tIns="91425" rIns="91425" bIns="91425" anchor="t" anchorCtr="0">
            <a:noAutofit/>
          </a:bodyPr>
          <a:lstStyle/>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dirty="0" err="1">
                <a:solidFill>
                  <a:srgbClr val="1D1D1B"/>
                </a:solidFill>
                <a:latin typeface="Calibri"/>
                <a:ea typeface="Calibri"/>
                <a:cs typeface="Calibri"/>
                <a:sym typeface="Calibri"/>
              </a:rPr>
              <a:t>L’istruzione</a:t>
            </a:r>
            <a:r>
              <a:rPr lang="en-US" sz="1800" b="0" i="0" u="none" strike="noStrike" cap="none" dirty="0">
                <a:solidFill>
                  <a:srgbClr val="1D1D1B"/>
                </a:solidFill>
                <a:latin typeface="Calibri"/>
                <a:ea typeface="Calibri"/>
                <a:cs typeface="Calibri"/>
                <a:sym typeface="Calibri"/>
              </a:rPr>
              <a:t> </a:t>
            </a:r>
            <a:r>
              <a:rPr lang="en-US" sz="1800" b="0" i="0" u="none" strike="noStrike" cap="none" dirty="0" err="1">
                <a:solidFill>
                  <a:srgbClr val="1D1D1B"/>
                </a:solidFill>
                <a:latin typeface="Calibri"/>
                <a:ea typeface="Calibri"/>
                <a:cs typeface="Calibri"/>
                <a:sym typeface="Calibri"/>
              </a:rPr>
              <a:t>digitale</a:t>
            </a:r>
            <a:r>
              <a:rPr lang="en-US" sz="1800" b="0" i="0" u="none" strike="noStrike" cap="none" dirty="0">
                <a:solidFill>
                  <a:srgbClr val="1D1D1B"/>
                </a:solidFill>
                <a:latin typeface="Calibri"/>
                <a:ea typeface="Calibri"/>
                <a:cs typeface="Calibri"/>
                <a:sym typeface="Calibri"/>
              </a:rPr>
              <a:t> di </a:t>
            </a:r>
            <a:r>
              <a:rPr lang="en-US" sz="1800" b="0" i="0" u="none" strike="noStrike" cap="none" dirty="0" err="1">
                <a:solidFill>
                  <a:srgbClr val="1D1D1B"/>
                </a:solidFill>
                <a:latin typeface="Calibri"/>
                <a:ea typeface="Calibri"/>
                <a:cs typeface="Calibri"/>
                <a:sym typeface="Calibri"/>
              </a:rPr>
              <a:t>qualità</a:t>
            </a:r>
            <a:r>
              <a:rPr lang="en-US" sz="1800" b="0" i="0" u="none" strike="noStrike" cap="none" dirty="0">
                <a:solidFill>
                  <a:srgbClr val="1D1D1B"/>
                </a:solidFill>
                <a:latin typeface="Calibri"/>
                <a:ea typeface="Calibri"/>
                <a:cs typeface="Calibri"/>
                <a:sym typeface="Calibri"/>
              </a:rPr>
              <a:t> e </a:t>
            </a:r>
            <a:r>
              <a:rPr lang="en-US" sz="1800" b="0" i="0" u="none" strike="noStrike" cap="none" dirty="0" err="1">
                <a:solidFill>
                  <a:srgbClr val="1D1D1B"/>
                </a:solidFill>
                <a:latin typeface="Calibri"/>
                <a:ea typeface="Calibri"/>
                <a:cs typeface="Calibri"/>
                <a:sym typeface="Calibri"/>
              </a:rPr>
              <a:t>inclusiva</a:t>
            </a:r>
            <a:r>
              <a:rPr lang="en-US" sz="1800" b="0" i="0" u="none" strike="noStrike" cap="none" dirty="0">
                <a:solidFill>
                  <a:srgbClr val="1D1D1B"/>
                </a:solidFill>
                <a:latin typeface="Calibri"/>
                <a:ea typeface="Calibri"/>
                <a:cs typeface="Calibri"/>
                <a:sym typeface="Calibri"/>
              </a:rPr>
              <a:t> </a:t>
            </a:r>
            <a:r>
              <a:rPr lang="en-US" sz="1800" b="0" i="0" u="none" strike="noStrike" cap="none" dirty="0" err="1">
                <a:solidFill>
                  <a:srgbClr val="1D1D1B"/>
                </a:solidFill>
                <a:latin typeface="Calibri"/>
                <a:ea typeface="Calibri"/>
                <a:cs typeface="Calibri"/>
                <a:sym typeface="Calibri"/>
              </a:rPr>
              <a:t>cost</a:t>
            </a:r>
            <a:r>
              <a:rPr lang="en-US" sz="1800" dirty="0" err="1">
                <a:solidFill>
                  <a:srgbClr val="1D1D1B"/>
                </a:solidFill>
                <a:latin typeface="Calibri"/>
                <a:ea typeface="Calibri"/>
                <a:cs typeface="Calibri"/>
                <a:sym typeface="Calibri"/>
              </a:rPr>
              <a:t>ituisce</a:t>
            </a:r>
            <a:r>
              <a:rPr lang="en-US" sz="1800" dirty="0">
                <a:solidFill>
                  <a:srgbClr val="1D1D1B"/>
                </a:solidFill>
                <a:latin typeface="Calibri"/>
                <a:ea typeface="Calibri"/>
                <a:cs typeface="Calibri"/>
                <a:sym typeface="Calibri"/>
              </a:rPr>
              <a:t> un </a:t>
            </a:r>
            <a:r>
              <a:rPr lang="en-US" sz="1800" dirty="0" err="1">
                <a:solidFill>
                  <a:srgbClr val="1D1D1B"/>
                </a:solidFill>
                <a:latin typeface="Calibri"/>
                <a:ea typeface="Calibri"/>
                <a:cs typeface="Calibri"/>
                <a:sym typeface="Calibri"/>
              </a:rPr>
              <a:t>obiettivo</a:t>
            </a:r>
            <a:r>
              <a:rPr lang="en-US" sz="1800" dirty="0">
                <a:solidFill>
                  <a:srgbClr val="1D1D1B"/>
                </a:solidFill>
                <a:latin typeface="Calibri"/>
                <a:ea typeface="Calibri"/>
                <a:cs typeface="Calibri"/>
                <a:sym typeface="Calibri"/>
              </a:rPr>
              <a:t> </a:t>
            </a:r>
            <a:r>
              <a:rPr lang="en-US" sz="1800" dirty="0" err="1">
                <a:solidFill>
                  <a:srgbClr val="1D1D1B"/>
                </a:solidFill>
                <a:latin typeface="Calibri"/>
                <a:ea typeface="Calibri"/>
                <a:cs typeface="Calibri"/>
                <a:sym typeface="Calibri"/>
              </a:rPr>
              <a:t>strategico</a:t>
            </a:r>
            <a:r>
              <a:rPr lang="en-US" sz="1800" dirty="0">
                <a:solidFill>
                  <a:srgbClr val="1D1D1B"/>
                </a:solidFill>
                <a:latin typeface="Calibri"/>
                <a:ea typeface="Calibri"/>
                <a:cs typeface="Calibri"/>
                <a:sym typeface="Calibri"/>
              </a:rPr>
              <a:t> del </a:t>
            </a:r>
            <a:r>
              <a:rPr lang="en-US" sz="1800" dirty="0" err="1">
                <a:solidFill>
                  <a:srgbClr val="1D1D1B"/>
                </a:solidFill>
                <a:latin typeface="Calibri"/>
                <a:ea typeface="Calibri"/>
                <a:cs typeface="Calibri"/>
                <a:sym typeface="Calibri"/>
              </a:rPr>
              <a:t>percorso</a:t>
            </a:r>
            <a:r>
              <a:rPr lang="en-US" sz="1800" dirty="0">
                <a:solidFill>
                  <a:srgbClr val="1D1D1B"/>
                </a:solidFill>
                <a:latin typeface="Calibri"/>
                <a:ea typeface="Calibri"/>
                <a:cs typeface="Calibri"/>
                <a:sym typeface="Calibri"/>
              </a:rPr>
              <a:t> di </a:t>
            </a:r>
            <a:r>
              <a:rPr lang="en-US" sz="1800" dirty="0" err="1">
                <a:solidFill>
                  <a:srgbClr val="1D1D1B"/>
                </a:solidFill>
                <a:latin typeface="Calibri"/>
                <a:ea typeface="Calibri"/>
                <a:cs typeface="Calibri"/>
                <a:sym typeface="Calibri"/>
              </a:rPr>
              <a:t>istruzione</a:t>
            </a:r>
            <a:r>
              <a:rPr lang="en-US" sz="1800" dirty="0">
                <a:solidFill>
                  <a:srgbClr val="1D1D1B"/>
                </a:solidFill>
                <a:latin typeface="Calibri"/>
                <a:ea typeface="Calibri"/>
                <a:cs typeface="Calibri"/>
                <a:sym typeface="Calibri"/>
              </a:rPr>
              <a:t> e </a:t>
            </a:r>
            <a:r>
              <a:rPr lang="en-US" sz="1800" dirty="0" err="1">
                <a:solidFill>
                  <a:srgbClr val="1D1D1B"/>
                </a:solidFill>
                <a:latin typeface="Calibri"/>
                <a:ea typeface="Calibri"/>
                <a:cs typeface="Calibri"/>
                <a:sym typeface="Calibri"/>
              </a:rPr>
              <a:t>formazione</a:t>
            </a:r>
            <a:r>
              <a:rPr lang="en-US" sz="1800" dirty="0">
                <a:solidFill>
                  <a:srgbClr val="1D1D1B"/>
                </a:solidFill>
                <a:latin typeface="Calibri"/>
                <a:ea typeface="Calibri"/>
                <a:cs typeface="Calibri"/>
                <a:sym typeface="Calibri"/>
              </a:rPr>
              <a:t>. </a:t>
            </a:r>
          </a:p>
          <a:p>
            <a:pPr marL="457200" marR="0" lvl="0" indent="-342900" algn="l" rtl="0">
              <a:lnSpc>
                <a:spcPct val="115000"/>
              </a:lnSpc>
              <a:spcBef>
                <a:spcPts val="0"/>
              </a:spcBef>
              <a:spcAft>
                <a:spcPts val="0"/>
              </a:spcAft>
              <a:buClr>
                <a:srgbClr val="1D1D1B"/>
              </a:buClr>
              <a:buSzPts val="1800"/>
              <a:buFont typeface="Calibri"/>
              <a:buChar char="●"/>
            </a:pPr>
            <a:r>
              <a:rPr lang="en-US" sz="1800" dirty="0">
                <a:solidFill>
                  <a:srgbClr val="1D1D1B"/>
                </a:solidFill>
                <a:latin typeface="Calibri"/>
                <a:ea typeface="Calibri"/>
                <a:cs typeface="Calibri"/>
                <a:sym typeface="Calibri"/>
              </a:rPr>
              <a:t>La </a:t>
            </a:r>
            <a:r>
              <a:rPr lang="en-US" sz="1800" dirty="0" err="1">
                <a:solidFill>
                  <a:srgbClr val="1D1D1B"/>
                </a:solidFill>
                <a:latin typeface="Calibri"/>
                <a:ea typeface="Calibri"/>
                <a:cs typeface="Calibri"/>
                <a:sym typeface="Calibri"/>
              </a:rPr>
              <a:t>trasformazione</a:t>
            </a:r>
            <a:r>
              <a:rPr lang="en-US" sz="1800" dirty="0">
                <a:solidFill>
                  <a:srgbClr val="1D1D1B"/>
                </a:solidFill>
                <a:latin typeface="Calibri"/>
                <a:ea typeface="Calibri"/>
                <a:cs typeface="Calibri"/>
                <a:sym typeface="Calibri"/>
              </a:rPr>
              <a:t> </a:t>
            </a:r>
            <a:r>
              <a:rPr lang="en-US" sz="1800" dirty="0" err="1">
                <a:solidFill>
                  <a:srgbClr val="1D1D1B"/>
                </a:solidFill>
                <a:latin typeface="Calibri"/>
                <a:ea typeface="Calibri"/>
                <a:cs typeface="Calibri"/>
                <a:sym typeface="Calibri"/>
              </a:rPr>
              <a:t>dell’istruzione</a:t>
            </a:r>
            <a:r>
              <a:rPr lang="en-US" sz="1800" dirty="0">
                <a:solidFill>
                  <a:srgbClr val="1D1D1B"/>
                </a:solidFill>
                <a:latin typeface="Calibri"/>
                <a:ea typeface="Calibri"/>
                <a:cs typeface="Calibri"/>
                <a:sym typeface="Calibri"/>
              </a:rPr>
              <a:t> </a:t>
            </a:r>
            <a:r>
              <a:rPr lang="en-US" sz="1800" dirty="0" err="1">
                <a:solidFill>
                  <a:srgbClr val="1D1D1B"/>
                </a:solidFill>
                <a:latin typeface="Calibri"/>
                <a:ea typeface="Calibri"/>
                <a:cs typeface="Calibri"/>
                <a:sym typeface="Calibri"/>
              </a:rPr>
              <a:t>nell’era</a:t>
            </a:r>
            <a:r>
              <a:rPr lang="en-US" sz="1800" dirty="0">
                <a:solidFill>
                  <a:srgbClr val="1D1D1B"/>
                </a:solidFill>
                <a:latin typeface="Calibri"/>
                <a:ea typeface="Calibri"/>
                <a:cs typeface="Calibri"/>
                <a:sym typeface="Calibri"/>
              </a:rPr>
              <a:t> </a:t>
            </a:r>
            <a:r>
              <a:rPr lang="en-US" sz="1800" dirty="0" err="1">
                <a:solidFill>
                  <a:srgbClr val="1D1D1B"/>
                </a:solidFill>
                <a:latin typeface="Calibri"/>
                <a:ea typeface="Calibri"/>
                <a:cs typeface="Calibri"/>
                <a:sym typeface="Calibri"/>
              </a:rPr>
              <a:t>digitale</a:t>
            </a:r>
            <a:r>
              <a:rPr lang="en-US" sz="1800" dirty="0">
                <a:solidFill>
                  <a:srgbClr val="1D1D1B"/>
                </a:solidFill>
                <a:latin typeface="Calibri"/>
                <a:ea typeface="Calibri"/>
                <a:cs typeface="Calibri"/>
                <a:sym typeface="Calibri"/>
              </a:rPr>
              <a:t> è un </a:t>
            </a:r>
            <a:r>
              <a:rPr lang="en-US" sz="1800" dirty="0" err="1">
                <a:solidFill>
                  <a:srgbClr val="1D1D1B"/>
                </a:solidFill>
                <a:latin typeface="Calibri"/>
                <a:ea typeface="Calibri"/>
                <a:cs typeface="Calibri"/>
                <a:sym typeface="Calibri"/>
              </a:rPr>
              <a:t>compito</a:t>
            </a:r>
            <a:r>
              <a:rPr lang="en-US" sz="1800" dirty="0">
                <a:solidFill>
                  <a:srgbClr val="1D1D1B"/>
                </a:solidFill>
                <a:latin typeface="Calibri"/>
                <a:ea typeface="Calibri"/>
                <a:cs typeface="Calibri"/>
                <a:sym typeface="Calibri"/>
              </a:rPr>
              <a:t> </a:t>
            </a:r>
            <a:r>
              <a:rPr lang="en-US" sz="1800" dirty="0" err="1">
                <a:solidFill>
                  <a:srgbClr val="1D1D1B"/>
                </a:solidFill>
                <a:latin typeface="Calibri"/>
                <a:ea typeface="Calibri"/>
                <a:cs typeface="Calibri"/>
                <a:sym typeface="Calibri"/>
              </a:rPr>
              <a:t>dell’intera</a:t>
            </a:r>
            <a:r>
              <a:rPr lang="en-US" sz="1800" dirty="0">
                <a:solidFill>
                  <a:srgbClr val="1D1D1B"/>
                </a:solidFill>
                <a:latin typeface="Calibri"/>
                <a:ea typeface="Calibri"/>
                <a:cs typeface="Calibri"/>
                <a:sym typeface="Calibri"/>
              </a:rPr>
              <a:t> </a:t>
            </a:r>
            <a:r>
              <a:rPr lang="en-US" sz="1800" dirty="0" err="1">
                <a:solidFill>
                  <a:srgbClr val="1D1D1B"/>
                </a:solidFill>
                <a:latin typeface="Calibri"/>
                <a:ea typeface="Calibri"/>
                <a:cs typeface="Calibri"/>
                <a:sym typeface="Calibri"/>
              </a:rPr>
              <a:t>società</a:t>
            </a:r>
            <a:r>
              <a:rPr lang="en-US" sz="1800" dirty="0">
                <a:solidFill>
                  <a:srgbClr val="1D1D1B"/>
                </a:solidFill>
                <a:latin typeface="Calibri"/>
                <a:ea typeface="Calibri"/>
                <a:cs typeface="Calibri"/>
                <a:sym typeface="Calibri"/>
              </a:rPr>
              <a:t>.</a:t>
            </a:r>
          </a:p>
          <a:p>
            <a:pPr marL="457200" marR="0" lvl="0" indent="-342900" algn="l" rtl="0">
              <a:lnSpc>
                <a:spcPct val="115000"/>
              </a:lnSpc>
              <a:spcBef>
                <a:spcPts val="0"/>
              </a:spcBef>
              <a:spcAft>
                <a:spcPts val="0"/>
              </a:spcAft>
              <a:buClr>
                <a:srgbClr val="1D1D1B"/>
              </a:buClr>
              <a:buSzPts val="1800"/>
              <a:buFont typeface="Calibri"/>
              <a:buChar char="●"/>
            </a:pPr>
            <a:r>
              <a:rPr lang="en-US" sz="1800" dirty="0" err="1">
                <a:solidFill>
                  <a:srgbClr val="1D1D1B"/>
                </a:solidFill>
                <a:latin typeface="Calibri"/>
                <a:ea typeface="Calibri"/>
                <a:cs typeface="Calibri"/>
                <a:sym typeface="Calibri"/>
              </a:rPr>
              <a:t>Uguaglianza</a:t>
            </a:r>
            <a:r>
              <a:rPr lang="en-US" sz="1800" dirty="0">
                <a:solidFill>
                  <a:srgbClr val="1D1D1B"/>
                </a:solidFill>
                <a:latin typeface="Calibri"/>
                <a:ea typeface="Calibri"/>
                <a:cs typeface="Calibri"/>
                <a:sym typeface="Calibri"/>
              </a:rPr>
              <a:t>, </a:t>
            </a:r>
            <a:r>
              <a:rPr lang="en-US" sz="1800" dirty="0" err="1">
                <a:solidFill>
                  <a:srgbClr val="1D1D1B"/>
                </a:solidFill>
                <a:latin typeface="Calibri"/>
                <a:ea typeface="Calibri"/>
                <a:cs typeface="Calibri"/>
                <a:sym typeface="Calibri"/>
              </a:rPr>
              <a:t>accessibilità</a:t>
            </a:r>
            <a:r>
              <a:rPr lang="en-US" sz="1800" dirty="0">
                <a:solidFill>
                  <a:srgbClr val="1D1D1B"/>
                </a:solidFill>
                <a:latin typeface="Calibri"/>
                <a:ea typeface="Calibri"/>
                <a:cs typeface="Calibri"/>
                <a:sym typeface="Calibri"/>
              </a:rPr>
              <a:t> e inclusion </a:t>
            </a:r>
            <a:r>
              <a:rPr lang="en-US" sz="1800" dirty="0" err="1">
                <a:solidFill>
                  <a:srgbClr val="1D1D1B"/>
                </a:solidFill>
                <a:latin typeface="Calibri"/>
                <a:ea typeface="Calibri"/>
                <a:cs typeface="Calibri"/>
                <a:sym typeface="Calibri"/>
              </a:rPr>
              <a:t>sono</a:t>
            </a:r>
            <a:r>
              <a:rPr lang="en-US" sz="1800" dirty="0">
                <a:solidFill>
                  <a:srgbClr val="1D1D1B"/>
                </a:solidFill>
                <a:latin typeface="Calibri"/>
                <a:ea typeface="Calibri"/>
                <a:cs typeface="Calibri"/>
                <a:sym typeface="Calibri"/>
              </a:rPr>
              <a:t> </a:t>
            </a:r>
            <a:r>
              <a:rPr lang="en-US" sz="1800" dirty="0" err="1">
                <a:solidFill>
                  <a:srgbClr val="1D1D1B"/>
                </a:solidFill>
                <a:latin typeface="Calibri"/>
                <a:ea typeface="Calibri"/>
                <a:cs typeface="Calibri"/>
                <a:sym typeface="Calibri"/>
              </a:rPr>
              <a:t>fondamentali</a:t>
            </a:r>
            <a:r>
              <a:rPr lang="en-US" sz="1800" dirty="0">
                <a:solidFill>
                  <a:srgbClr val="1D1D1B"/>
                </a:solidFill>
                <a:latin typeface="Calibri"/>
                <a:ea typeface="Calibri"/>
                <a:cs typeface="Calibri"/>
                <a:sym typeface="Calibri"/>
              </a:rPr>
              <a:t>.</a:t>
            </a:r>
          </a:p>
          <a:p>
            <a:pPr marL="457200" marR="0" lvl="0" indent="-342900" algn="l" rtl="0">
              <a:lnSpc>
                <a:spcPct val="115000"/>
              </a:lnSpc>
              <a:spcBef>
                <a:spcPts val="0"/>
              </a:spcBef>
              <a:spcAft>
                <a:spcPts val="0"/>
              </a:spcAft>
              <a:buClr>
                <a:srgbClr val="1D1D1B"/>
              </a:buClr>
              <a:buSzPts val="1800"/>
              <a:buFont typeface="Calibri"/>
              <a:buChar char="●"/>
            </a:pPr>
            <a:r>
              <a:rPr lang="en-US" sz="1800" dirty="0" err="1">
                <a:solidFill>
                  <a:srgbClr val="1D1D1B"/>
                </a:solidFill>
                <a:latin typeface="Calibri"/>
                <a:ea typeface="Calibri"/>
                <a:cs typeface="Calibri"/>
                <a:sym typeface="Calibri"/>
              </a:rPr>
              <a:t>Connettività</a:t>
            </a:r>
            <a:r>
              <a:rPr lang="en-US" sz="1800" dirty="0">
                <a:solidFill>
                  <a:srgbClr val="1D1D1B"/>
                </a:solidFill>
                <a:latin typeface="Calibri"/>
                <a:ea typeface="Calibri"/>
                <a:cs typeface="Calibri"/>
                <a:sym typeface="Calibri"/>
              </a:rPr>
              <a:t>, </a:t>
            </a:r>
            <a:r>
              <a:rPr lang="en-US" sz="1800" dirty="0" err="1">
                <a:solidFill>
                  <a:srgbClr val="1D1D1B"/>
                </a:solidFill>
                <a:latin typeface="Calibri"/>
                <a:ea typeface="Calibri"/>
                <a:cs typeface="Calibri"/>
                <a:sym typeface="Calibri"/>
              </a:rPr>
              <a:t>attrezzature</a:t>
            </a:r>
            <a:r>
              <a:rPr lang="en-US" sz="1800" dirty="0">
                <a:solidFill>
                  <a:srgbClr val="1D1D1B"/>
                </a:solidFill>
                <a:latin typeface="Calibri"/>
                <a:ea typeface="Calibri"/>
                <a:cs typeface="Calibri"/>
                <a:sym typeface="Calibri"/>
              </a:rPr>
              <a:t> e </a:t>
            </a:r>
            <a:r>
              <a:rPr lang="en-US" sz="1800" dirty="0" err="1">
                <a:solidFill>
                  <a:srgbClr val="1D1D1B"/>
                </a:solidFill>
                <a:latin typeface="Calibri"/>
                <a:ea typeface="Calibri"/>
                <a:cs typeface="Calibri"/>
                <a:sym typeface="Calibri"/>
              </a:rPr>
              <a:t>competenze</a:t>
            </a:r>
            <a:r>
              <a:rPr lang="en-US" sz="1800" dirty="0">
                <a:solidFill>
                  <a:srgbClr val="1D1D1B"/>
                </a:solidFill>
                <a:latin typeface="Calibri"/>
                <a:ea typeface="Calibri"/>
                <a:cs typeface="Calibri"/>
                <a:sym typeface="Calibri"/>
              </a:rPr>
              <a:t> </a:t>
            </a:r>
            <a:r>
              <a:rPr lang="en-US" sz="1800" dirty="0" err="1">
                <a:solidFill>
                  <a:srgbClr val="1D1D1B"/>
                </a:solidFill>
                <a:latin typeface="Calibri"/>
                <a:ea typeface="Calibri"/>
                <a:cs typeface="Calibri"/>
                <a:sym typeface="Calibri"/>
              </a:rPr>
              <a:t>organizzative</a:t>
            </a:r>
            <a:r>
              <a:rPr lang="en-US" sz="1800" dirty="0">
                <a:solidFill>
                  <a:srgbClr val="1D1D1B"/>
                </a:solidFill>
                <a:latin typeface="Calibri"/>
                <a:ea typeface="Calibri"/>
                <a:cs typeface="Calibri"/>
                <a:sym typeface="Calibri"/>
              </a:rPr>
              <a:t> </a:t>
            </a:r>
            <a:r>
              <a:rPr lang="en-US" sz="1800" dirty="0" err="1">
                <a:solidFill>
                  <a:srgbClr val="1D1D1B"/>
                </a:solidFill>
                <a:latin typeface="Calibri"/>
                <a:ea typeface="Calibri"/>
                <a:cs typeface="Calibri"/>
                <a:sym typeface="Calibri"/>
              </a:rPr>
              <a:t>sono</a:t>
            </a:r>
            <a:r>
              <a:rPr lang="en-US" sz="1800" dirty="0">
                <a:solidFill>
                  <a:srgbClr val="1D1D1B"/>
                </a:solidFill>
                <a:latin typeface="Calibri"/>
                <a:ea typeface="Calibri"/>
                <a:cs typeface="Calibri"/>
                <a:sym typeface="Calibri"/>
              </a:rPr>
              <a:t> </a:t>
            </a:r>
            <a:r>
              <a:rPr lang="en-US" sz="1800" dirty="0" err="1">
                <a:solidFill>
                  <a:srgbClr val="1D1D1B"/>
                </a:solidFill>
                <a:latin typeface="Calibri"/>
                <a:ea typeface="Calibri"/>
                <a:cs typeface="Calibri"/>
                <a:sym typeface="Calibri"/>
              </a:rPr>
              <a:t>vitali</a:t>
            </a:r>
            <a:r>
              <a:rPr lang="it-IT" sz="1800" dirty="0">
                <a:solidFill>
                  <a:srgbClr val="1D1D1B"/>
                </a:solidFill>
                <a:latin typeface="Calibri"/>
                <a:ea typeface="Calibri"/>
                <a:cs typeface="Calibri"/>
                <a:sym typeface="Calibri"/>
              </a:rPr>
              <a:t>. </a:t>
            </a:r>
          </a:p>
          <a:p>
            <a:pPr marL="457200" marR="0" lvl="0" indent="-342900" algn="l" rtl="0">
              <a:lnSpc>
                <a:spcPct val="115000"/>
              </a:lnSpc>
              <a:spcBef>
                <a:spcPts val="0"/>
              </a:spcBef>
              <a:spcAft>
                <a:spcPts val="0"/>
              </a:spcAft>
              <a:buClr>
                <a:srgbClr val="1D1D1B"/>
              </a:buClr>
              <a:buSzPts val="1800"/>
              <a:buFont typeface="Calibri"/>
              <a:buChar char="●"/>
            </a:pPr>
            <a:r>
              <a:rPr lang="it-IT" sz="1800" b="0" i="0" u="none" strike="noStrike" cap="none" dirty="0">
                <a:solidFill>
                  <a:srgbClr val="1D1D1B"/>
                </a:solidFill>
                <a:latin typeface="Calibri"/>
                <a:ea typeface="Calibri"/>
                <a:cs typeface="Calibri"/>
                <a:sym typeface="Calibri"/>
              </a:rPr>
              <a:t>È importante che insegnanti, educatrici ed educatori sappiano utilizzare le nuove tecnologie. </a:t>
            </a:r>
          </a:p>
          <a:p>
            <a:pPr marL="457200" marR="0" lvl="0" indent="-342900" algn="l" rtl="0">
              <a:lnSpc>
                <a:spcPct val="115000"/>
              </a:lnSpc>
              <a:spcBef>
                <a:spcPts val="0"/>
              </a:spcBef>
              <a:spcAft>
                <a:spcPts val="0"/>
              </a:spcAft>
              <a:buClr>
                <a:srgbClr val="1D1D1B"/>
              </a:buClr>
              <a:buSzPts val="1800"/>
              <a:buFont typeface="Calibri"/>
              <a:buChar char="●"/>
            </a:pPr>
            <a:r>
              <a:rPr lang="it-IT" sz="1800" b="0" i="0" u="none" strike="noStrike" cap="none" dirty="0">
                <a:solidFill>
                  <a:srgbClr val="1D1D1B"/>
                </a:solidFill>
                <a:latin typeface="Calibri"/>
                <a:ea typeface="Calibri"/>
                <a:cs typeface="Calibri"/>
                <a:sym typeface="Calibri"/>
              </a:rPr>
              <a:t>Chi occupa un ruolo apicale nel settore dell’istruzione svolge una funzione fondamentale nell’educazione digitale. </a:t>
            </a:r>
          </a:p>
          <a:p>
            <a:pPr marL="457200" marR="0" lvl="0" indent="-342900" algn="l" rtl="0">
              <a:lnSpc>
                <a:spcPct val="115000"/>
              </a:lnSpc>
              <a:spcBef>
                <a:spcPts val="0"/>
              </a:spcBef>
              <a:spcAft>
                <a:spcPts val="0"/>
              </a:spcAft>
              <a:buClr>
                <a:srgbClr val="1D1D1B"/>
              </a:buClr>
              <a:buSzPts val="1800"/>
              <a:buFont typeface="Calibri"/>
              <a:buChar char="●"/>
            </a:pPr>
            <a:r>
              <a:rPr lang="it-IT" sz="1800" dirty="0">
                <a:solidFill>
                  <a:srgbClr val="1D1D1B"/>
                </a:solidFill>
                <a:latin typeface="Calibri"/>
                <a:ea typeface="Calibri"/>
                <a:cs typeface="Calibri"/>
                <a:sym typeface="Calibri"/>
              </a:rPr>
              <a:t>L’alfabetizzazione digitale è fondamentale: le competenze digitali sono essenziale a casa e al lavoro, le competenze digitali avanzante sono fondamentali per la trasformazione digitale della società e dell’economia. </a:t>
            </a:r>
          </a:p>
          <a:p>
            <a:pPr marL="457200" marR="0" lvl="0" indent="-342900" algn="l" rtl="0">
              <a:lnSpc>
                <a:spcPct val="115000"/>
              </a:lnSpc>
              <a:spcBef>
                <a:spcPts val="0"/>
              </a:spcBef>
              <a:spcAft>
                <a:spcPts val="0"/>
              </a:spcAft>
              <a:buClr>
                <a:srgbClr val="1D1D1B"/>
              </a:buClr>
              <a:buSzPts val="1800"/>
              <a:buFont typeface="Calibri"/>
              <a:buChar char="●"/>
            </a:pPr>
            <a:r>
              <a:rPr lang="it-IT" sz="1800" dirty="0">
                <a:solidFill>
                  <a:srgbClr val="1D1D1B"/>
                </a:solidFill>
                <a:latin typeface="Calibri"/>
                <a:ea typeface="Calibri"/>
                <a:cs typeface="Calibri"/>
                <a:sym typeface="Calibri"/>
              </a:rPr>
              <a:t>È necessario, inoltre, proporre dei contenuti di qualità al fine di migliorare la rilevanza e l’inclusività dell’istruzione a tutti i livelli. </a:t>
            </a:r>
            <a:endParaRPr sz="1800" b="0" i="0" u="none" strike="noStrike" cap="none" dirty="0">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g329f623bc3f_0_29"/>
          <p:cNvSpPr txBox="1">
            <a:spLocks noGrp="1"/>
          </p:cNvSpPr>
          <p:nvPr>
            <p:ph type="body" idx="2"/>
          </p:nvPr>
        </p:nvSpPr>
        <p:spPr>
          <a:xfrm>
            <a:off x="0" y="91745"/>
            <a:ext cx="11944500" cy="672300"/>
          </a:xfrm>
          <a:prstGeom prst="rect">
            <a:avLst/>
          </a:prstGeom>
          <a:noFill/>
          <a:ln>
            <a:noFill/>
          </a:ln>
        </p:spPr>
        <p:txBody>
          <a:bodyPr spcFirstLastPara="1" wrap="square" lIns="91425" tIns="45700" rIns="91425" bIns="45700" anchor="t" anchorCtr="0">
            <a:noAutofit/>
          </a:bodyPr>
          <a:lstStyle/>
          <a:p>
            <a:pPr marL="228600" lvl="0" indent="0" algn="l" rtl="0">
              <a:lnSpc>
                <a:spcPct val="90000"/>
              </a:lnSpc>
              <a:spcBef>
                <a:spcPts val="1000"/>
              </a:spcBef>
              <a:spcAft>
                <a:spcPts val="0"/>
              </a:spcAft>
              <a:buSzPts val="1800"/>
              <a:buNone/>
            </a:pPr>
            <a:r>
              <a:rPr lang="en-US" sz="2800" b="1" dirty="0" err="1">
                <a:solidFill>
                  <a:srgbClr val="FFFFFF"/>
                </a:solidFill>
              </a:rPr>
              <a:t>Priorità</a:t>
            </a:r>
            <a:r>
              <a:rPr lang="en-US" sz="2800" b="1" dirty="0">
                <a:solidFill>
                  <a:srgbClr val="FFFFFF"/>
                </a:solidFill>
              </a:rPr>
              <a:t> </a:t>
            </a:r>
            <a:r>
              <a:rPr lang="en-US" sz="2800" b="1" dirty="0" err="1">
                <a:solidFill>
                  <a:srgbClr val="FFFFFF"/>
                </a:solidFill>
              </a:rPr>
              <a:t>strategiche</a:t>
            </a:r>
            <a:endParaRPr sz="2800" b="1" i="0" u="none" strike="noStrike" dirty="0">
              <a:solidFill>
                <a:srgbClr val="FFFFFF"/>
              </a:solidFill>
            </a:endParaRPr>
          </a:p>
          <a:p>
            <a:pPr marL="457200" marR="0" lvl="0" indent="-228600" algn="l" rtl="0">
              <a:lnSpc>
                <a:spcPct val="90000"/>
              </a:lnSpc>
              <a:spcBef>
                <a:spcPts val="1800"/>
              </a:spcBef>
              <a:spcAft>
                <a:spcPts val="0"/>
              </a:spcAft>
              <a:buClr>
                <a:schemeClr val="accent4"/>
              </a:buClr>
              <a:buSzPts val="1800"/>
              <a:buFont typeface="Arial"/>
              <a:buNone/>
            </a:pPr>
            <a:br>
              <a:rPr lang="en-US" sz="2800" dirty="0"/>
            </a:br>
            <a:br>
              <a:rPr lang="en-US" sz="2800" dirty="0"/>
            </a:br>
            <a:br>
              <a:rPr lang="en-US" sz="2800" dirty="0"/>
            </a:br>
            <a:br>
              <a:rPr lang="en-US" sz="2800" dirty="0"/>
            </a:br>
            <a:endParaRPr sz="2800" dirty="0"/>
          </a:p>
        </p:txBody>
      </p:sp>
      <p:sp>
        <p:nvSpPr>
          <p:cNvPr id="215" name="Google Shape;215;g329f623bc3f_0_29"/>
          <p:cNvSpPr txBox="1"/>
          <p:nvPr/>
        </p:nvSpPr>
        <p:spPr>
          <a:xfrm>
            <a:off x="597175" y="2785732"/>
            <a:ext cx="12213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6" name="Google Shape;216;g329f623bc3f_0_29"/>
          <p:cNvSpPr txBox="1"/>
          <p:nvPr/>
        </p:nvSpPr>
        <p:spPr>
          <a:xfrm>
            <a:off x="333900" y="1216275"/>
            <a:ext cx="11610600" cy="3539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dirty="0" err="1">
                <a:solidFill>
                  <a:srgbClr val="1D1D1B"/>
                </a:solidFill>
                <a:latin typeface="Calibri"/>
                <a:ea typeface="Calibri"/>
                <a:cs typeface="Calibri"/>
                <a:sym typeface="Calibri"/>
              </a:rPr>
              <a:t>Priorità</a:t>
            </a:r>
            <a:r>
              <a:rPr lang="en-US" sz="1800" b="1" i="0" u="none" strike="noStrike" cap="none" dirty="0">
                <a:solidFill>
                  <a:srgbClr val="1D1D1B"/>
                </a:solidFill>
                <a:latin typeface="Calibri"/>
                <a:ea typeface="Calibri"/>
                <a:cs typeface="Calibri"/>
                <a:sym typeface="Calibri"/>
              </a:rPr>
              <a:t> 1:  </a:t>
            </a:r>
            <a:r>
              <a:rPr lang="en-US" sz="1800" b="1" i="0" u="none" strike="noStrike" cap="none" dirty="0" err="1">
                <a:solidFill>
                  <a:srgbClr val="1D1D1B"/>
                </a:solidFill>
                <a:latin typeface="Calibri"/>
                <a:ea typeface="Calibri"/>
                <a:cs typeface="Calibri"/>
                <a:sym typeface="Calibri"/>
              </a:rPr>
              <a:t>Sviluppare</a:t>
            </a:r>
            <a:r>
              <a:rPr lang="en-US" sz="1800" b="1" i="0" u="none" strike="noStrike" cap="none" dirty="0">
                <a:solidFill>
                  <a:srgbClr val="1D1D1B"/>
                </a:solidFill>
                <a:latin typeface="Calibri"/>
                <a:ea typeface="Calibri"/>
                <a:cs typeface="Calibri"/>
                <a:sym typeface="Calibri"/>
              </a:rPr>
              <a:t> un </a:t>
            </a:r>
            <a:r>
              <a:rPr lang="en-US" sz="1800" b="1" i="0" u="none" strike="noStrike" cap="none" dirty="0" err="1">
                <a:solidFill>
                  <a:srgbClr val="1D1D1B"/>
                </a:solidFill>
                <a:latin typeface="Calibri"/>
                <a:ea typeface="Calibri"/>
                <a:cs typeface="Calibri"/>
                <a:sym typeface="Calibri"/>
              </a:rPr>
              <a:t>ecosistema</a:t>
            </a:r>
            <a:r>
              <a:rPr lang="en-US" sz="1800" b="1" i="0" u="none" strike="noStrike" cap="none" dirty="0">
                <a:solidFill>
                  <a:srgbClr val="1D1D1B"/>
                </a:solidFill>
                <a:latin typeface="Calibri"/>
                <a:ea typeface="Calibri"/>
                <a:cs typeface="Calibri"/>
                <a:sym typeface="Calibri"/>
              </a:rPr>
              <a:t> </a:t>
            </a:r>
            <a:r>
              <a:rPr lang="en-US" sz="1800" b="1" i="0" u="none" strike="noStrike" cap="none" dirty="0" err="1">
                <a:solidFill>
                  <a:srgbClr val="1D1D1B"/>
                </a:solidFill>
                <a:latin typeface="Calibri"/>
                <a:ea typeface="Calibri"/>
                <a:cs typeface="Calibri"/>
                <a:sym typeface="Calibri"/>
              </a:rPr>
              <a:t>dell’istruzione</a:t>
            </a:r>
            <a:r>
              <a:rPr lang="en-US" sz="1800" b="1" i="0" u="none" strike="noStrike" cap="none" dirty="0">
                <a:solidFill>
                  <a:srgbClr val="1D1D1B"/>
                </a:solidFill>
                <a:latin typeface="Calibri"/>
                <a:ea typeface="Calibri"/>
                <a:cs typeface="Calibri"/>
                <a:sym typeface="Calibri"/>
              </a:rPr>
              <a:t> </a:t>
            </a:r>
            <a:r>
              <a:rPr lang="en-US" sz="1800" b="1" i="0" u="none" strike="noStrike" cap="none" dirty="0" err="1">
                <a:solidFill>
                  <a:srgbClr val="1D1D1B"/>
                </a:solidFill>
                <a:latin typeface="Calibri"/>
                <a:ea typeface="Calibri"/>
                <a:cs typeface="Calibri"/>
                <a:sym typeface="Calibri"/>
              </a:rPr>
              <a:t>digitale</a:t>
            </a:r>
            <a:r>
              <a:rPr lang="en-US" sz="1800" b="1" i="0" u="none" strike="noStrike" cap="none" dirty="0">
                <a:solidFill>
                  <a:srgbClr val="1D1D1B"/>
                </a:solidFill>
                <a:latin typeface="Calibri"/>
                <a:ea typeface="Calibri"/>
                <a:cs typeface="Calibri"/>
                <a:sym typeface="Calibri"/>
              </a:rPr>
              <a:t> </a:t>
            </a:r>
            <a:r>
              <a:rPr lang="en-US" sz="1800" b="1" i="0" u="none" strike="noStrike" cap="none" dirty="0" err="1">
                <a:solidFill>
                  <a:srgbClr val="1D1D1B"/>
                </a:solidFill>
                <a:latin typeface="Calibri"/>
                <a:ea typeface="Calibri"/>
                <a:cs typeface="Calibri"/>
                <a:sym typeface="Calibri"/>
              </a:rPr>
              <a:t>altamente</a:t>
            </a:r>
            <a:r>
              <a:rPr lang="en-US" sz="1800" b="1" i="0" u="none" strike="noStrike" cap="none" dirty="0">
                <a:solidFill>
                  <a:srgbClr val="1D1D1B"/>
                </a:solidFill>
                <a:latin typeface="Calibri"/>
                <a:ea typeface="Calibri"/>
                <a:cs typeface="Calibri"/>
                <a:sym typeface="Calibri"/>
              </a:rPr>
              <a:t> </a:t>
            </a:r>
            <a:r>
              <a:rPr lang="en-US" sz="1800" b="1" i="0" u="none" strike="noStrike" cap="none" dirty="0" err="1">
                <a:solidFill>
                  <a:srgbClr val="1D1D1B"/>
                </a:solidFill>
                <a:latin typeface="Calibri"/>
                <a:ea typeface="Calibri"/>
                <a:cs typeface="Calibri"/>
                <a:sym typeface="Calibri"/>
              </a:rPr>
              <a:t>performante</a:t>
            </a:r>
            <a:endParaRPr sz="1800" b="1" i="0" u="none" strike="noStrike" cap="none" dirty="0">
              <a:solidFill>
                <a:srgbClr val="1D1D1B"/>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800"/>
              <a:buFont typeface="Arial"/>
              <a:buNone/>
            </a:pPr>
            <a:endParaRPr sz="1800" b="1" i="0" u="none" strike="noStrike" cap="none" dirty="0">
              <a:solidFill>
                <a:srgbClr val="1D1D1B"/>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800"/>
              <a:buFont typeface="Arial"/>
              <a:buNone/>
            </a:pPr>
            <a:endParaRPr sz="1800" b="1" i="0" u="none" strike="noStrike" cap="none" dirty="0">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dirty="0" err="1">
                <a:solidFill>
                  <a:srgbClr val="1D1D1B"/>
                </a:solidFill>
                <a:latin typeface="Calibri"/>
                <a:ea typeface="Calibri"/>
                <a:cs typeface="Calibri"/>
                <a:sym typeface="Calibri"/>
              </a:rPr>
              <a:t>Lanciare</a:t>
            </a:r>
            <a:r>
              <a:rPr lang="en-US" sz="1800" b="0" i="0" u="none" strike="noStrike" cap="none" dirty="0">
                <a:solidFill>
                  <a:srgbClr val="1D1D1B"/>
                </a:solidFill>
                <a:latin typeface="Calibri"/>
                <a:ea typeface="Calibri"/>
                <a:cs typeface="Calibri"/>
                <a:sym typeface="Calibri"/>
              </a:rPr>
              <a:t> un </a:t>
            </a:r>
            <a:r>
              <a:rPr lang="en-US" sz="1800" b="0" i="0" u="none" strike="noStrike" cap="none" dirty="0" err="1">
                <a:solidFill>
                  <a:srgbClr val="1D1D1B"/>
                </a:solidFill>
                <a:latin typeface="Calibri"/>
                <a:ea typeface="Calibri"/>
                <a:cs typeface="Calibri"/>
                <a:sym typeface="Calibri"/>
              </a:rPr>
              <a:t>dialogo</a:t>
            </a:r>
            <a:r>
              <a:rPr lang="en-US" sz="1800" b="0" i="0" u="none" strike="noStrike" cap="none" dirty="0">
                <a:solidFill>
                  <a:srgbClr val="1D1D1B"/>
                </a:solidFill>
                <a:latin typeface="Calibri"/>
                <a:ea typeface="Calibri"/>
                <a:cs typeface="Calibri"/>
                <a:sym typeface="Calibri"/>
              </a:rPr>
              <a:t> </a:t>
            </a:r>
            <a:r>
              <a:rPr lang="en-US" sz="1800" b="0" i="0" u="none" strike="noStrike" cap="none" dirty="0" err="1">
                <a:solidFill>
                  <a:srgbClr val="1D1D1B"/>
                </a:solidFill>
                <a:latin typeface="Calibri"/>
                <a:ea typeface="Calibri"/>
                <a:cs typeface="Calibri"/>
                <a:sym typeface="Calibri"/>
              </a:rPr>
              <a:t>strategico</a:t>
            </a:r>
            <a:r>
              <a:rPr lang="en-US" sz="1800" b="0" i="0" u="none" strike="noStrike" cap="none" dirty="0">
                <a:solidFill>
                  <a:srgbClr val="1D1D1B"/>
                </a:solidFill>
                <a:latin typeface="Calibri"/>
                <a:ea typeface="Calibri"/>
                <a:cs typeface="Calibri"/>
                <a:sym typeface="Calibri"/>
              </a:rPr>
              <a:t> con </a:t>
            </a:r>
            <a:r>
              <a:rPr lang="en-US" sz="1800" b="0" i="0" u="none" strike="noStrike" cap="none" dirty="0" err="1">
                <a:solidFill>
                  <a:srgbClr val="1D1D1B"/>
                </a:solidFill>
                <a:latin typeface="Calibri"/>
                <a:ea typeface="Calibri"/>
                <a:cs typeface="Calibri"/>
                <a:sym typeface="Calibri"/>
              </a:rPr>
              <a:t>gli</a:t>
            </a:r>
            <a:r>
              <a:rPr lang="en-US" sz="1800" dirty="0">
                <a:solidFill>
                  <a:srgbClr val="1D1D1B"/>
                </a:solidFill>
                <a:latin typeface="Calibri"/>
                <a:ea typeface="Calibri"/>
                <a:cs typeface="Calibri"/>
                <a:sym typeface="Calibri"/>
              </a:rPr>
              <a:t> </a:t>
            </a:r>
            <a:r>
              <a:rPr lang="en-US" sz="1800" dirty="0" err="1">
                <a:solidFill>
                  <a:srgbClr val="1D1D1B"/>
                </a:solidFill>
                <a:latin typeface="Calibri"/>
                <a:ea typeface="Calibri"/>
                <a:cs typeface="Calibri"/>
                <a:sym typeface="Calibri"/>
              </a:rPr>
              <a:t>Stati</a:t>
            </a:r>
            <a:r>
              <a:rPr lang="en-US" sz="1800" dirty="0">
                <a:solidFill>
                  <a:srgbClr val="1D1D1B"/>
                </a:solidFill>
                <a:latin typeface="Calibri"/>
                <a:ea typeface="Calibri"/>
                <a:cs typeface="Calibri"/>
                <a:sym typeface="Calibri"/>
              </a:rPr>
              <a:t> </a:t>
            </a:r>
            <a:r>
              <a:rPr lang="en-US" sz="1800" dirty="0" err="1">
                <a:solidFill>
                  <a:srgbClr val="1D1D1B"/>
                </a:solidFill>
                <a:latin typeface="Calibri"/>
                <a:ea typeface="Calibri"/>
                <a:cs typeface="Calibri"/>
                <a:sym typeface="Calibri"/>
              </a:rPr>
              <a:t>Membri</a:t>
            </a:r>
            <a:r>
              <a:rPr lang="en-US" sz="1800" dirty="0">
                <a:solidFill>
                  <a:srgbClr val="1D1D1B"/>
                </a:solidFill>
                <a:latin typeface="Calibri"/>
                <a:ea typeface="Calibri"/>
                <a:cs typeface="Calibri"/>
                <a:sym typeface="Calibri"/>
              </a:rPr>
              <a:t> </a:t>
            </a:r>
            <a:r>
              <a:rPr lang="en-US" sz="1800" dirty="0" err="1">
                <a:solidFill>
                  <a:srgbClr val="1D1D1B"/>
                </a:solidFill>
                <a:latin typeface="Calibri"/>
                <a:ea typeface="Calibri"/>
                <a:cs typeface="Calibri"/>
                <a:sym typeface="Calibri"/>
              </a:rPr>
              <a:t>riguardo</a:t>
            </a:r>
            <a:r>
              <a:rPr lang="en-US" sz="1800" dirty="0">
                <a:solidFill>
                  <a:srgbClr val="1D1D1B"/>
                </a:solidFill>
                <a:latin typeface="Calibri"/>
                <a:ea typeface="Calibri"/>
                <a:cs typeface="Calibri"/>
                <a:sym typeface="Calibri"/>
              </a:rPr>
              <a:t> ai </a:t>
            </a:r>
            <a:r>
              <a:rPr lang="en-US" sz="1800" dirty="0" err="1">
                <a:solidFill>
                  <a:srgbClr val="1D1D1B"/>
                </a:solidFill>
                <a:latin typeface="Calibri"/>
                <a:ea typeface="Calibri"/>
                <a:cs typeface="Calibri"/>
                <a:sym typeface="Calibri"/>
              </a:rPr>
              <a:t>fattori</a:t>
            </a:r>
            <a:r>
              <a:rPr lang="en-US" sz="1800" dirty="0">
                <a:solidFill>
                  <a:srgbClr val="1D1D1B"/>
                </a:solidFill>
                <a:latin typeface="Calibri"/>
                <a:ea typeface="Calibri"/>
                <a:cs typeface="Calibri"/>
                <a:sym typeface="Calibri"/>
              </a:rPr>
              <a:t> </a:t>
            </a:r>
            <a:r>
              <a:rPr lang="en-US" sz="1800" dirty="0" err="1">
                <a:solidFill>
                  <a:srgbClr val="1D1D1B"/>
                </a:solidFill>
                <a:latin typeface="Calibri"/>
                <a:ea typeface="Calibri"/>
                <a:cs typeface="Calibri"/>
                <a:sym typeface="Calibri"/>
              </a:rPr>
              <a:t>necessari</a:t>
            </a:r>
            <a:r>
              <a:rPr lang="en-US" sz="1800" dirty="0">
                <a:solidFill>
                  <a:srgbClr val="1D1D1B"/>
                </a:solidFill>
                <a:latin typeface="Calibri"/>
                <a:ea typeface="Calibri"/>
                <a:cs typeface="Calibri"/>
                <a:sym typeface="Calibri"/>
              </a:rPr>
              <a:t> per </a:t>
            </a:r>
            <a:r>
              <a:rPr lang="en-US" sz="1800" dirty="0" err="1">
                <a:solidFill>
                  <a:srgbClr val="1D1D1B"/>
                </a:solidFill>
                <a:latin typeface="Calibri"/>
                <a:ea typeface="Calibri"/>
                <a:cs typeface="Calibri"/>
                <a:sym typeface="Calibri"/>
              </a:rPr>
              <a:t>un’istruzione</a:t>
            </a:r>
            <a:r>
              <a:rPr lang="en-US" sz="1800" dirty="0">
                <a:solidFill>
                  <a:srgbClr val="1D1D1B"/>
                </a:solidFill>
                <a:latin typeface="Calibri"/>
                <a:ea typeface="Calibri"/>
                <a:cs typeface="Calibri"/>
                <a:sym typeface="Calibri"/>
              </a:rPr>
              <a:t> </a:t>
            </a:r>
            <a:r>
              <a:rPr lang="en-US" sz="1800" dirty="0" err="1">
                <a:solidFill>
                  <a:srgbClr val="1D1D1B"/>
                </a:solidFill>
                <a:latin typeface="Calibri"/>
                <a:ea typeface="Calibri"/>
                <a:cs typeface="Calibri"/>
                <a:sym typeface="Calibri"/>
              </a:rPr>
              <a:t>digitale</a:t>
            </a:r>
            <a:r>
              <a:rPr lang="en-US" sz="1800" dirty="0">
                <a:solidFill>
                  <a:srgbClr val="1D1D1B"/>
                </a:solidFill>
                <a:latin typeface="Calibri"/>
                <a:ea typeface="Calibri"/>
                <a:cs typeface="Calibri"/>
                <a:sym typeface="Calibri"/>
              </a:rPr>
              <a:t> di </a:t>
            </a:r>
            <a:r>
              <a:rPr lang="en-US" sz="1800" dirty="0" err="1">
                <a:solidFill>
                  <a:srgbClr val="1D1D1B"/>
                </a:solidFill>
                <a:latin typeface="Calibri"/>
                <a:ea typeface="Calibri"/>
                <a:cs typeface="Calibri"/>
                <a:sym typeface="Calibri"/>
              </a:rPr>
              <a:t>successo</a:t>
            </a:r>
            <a:r>
              <a:rPr lang="en-US" sz="1800" dirty="0">
                <a:solidFill>
                  <a:srgbClr val="1D1D1B"/>
                </a:solidFill>
                <a:latin typeface="Calibri"/>
                <a:ea typeface="Calibri"/>
                <a:cs typeface="Calibri"/>
                <a:sym typeface="Calibri"/>
              </a:rPr>
              <a:t>; </a:t>
            </a:r>
          </a:p>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dirty="0" err="1">
                <a:solidFill>
                  <a:srgbClr val="1D1D1B"/>
                </a:solidFill>
                <a:latin typeface="Calibri"/>
                <a:ea typeface="Calibri"/>
                <a:cs typeface="Calibri"/>
                <a:sym typeface="Calibri"/>
              </a:rPr>
              <a:t>Creazione</a:t>
            </a:r>
            <a:r>
              <a:rPr lang="en-US" sz="1800" b="0" i="0" u="none" strike="noStrike" cap="none" dirty="0">
                <a:solidFill>
                  <a:srgbClr val="1D1D1B"/>
                </a:solidFill>
                <a:latin typeface="Calibri"/>
                <a:ea typeface="Calibri"/>
                <a:cs typeface="Calibri"/>
                <a:sym typeface="Calibri"/>
              </a:rPr>
              <a:t> di un</a:t>
            </a:r>
            <a:r>
              <a:rPr lang="en-US" sz="1800" dirty="0">
                <a:solidFill>
                  <a:srgbClr val="1D1D1B"/>
                </a:solidFill>
                <a:latin typeface="Calibri"/>
                <a:ea typeface="Calibri"/>
                <a:cs typeface="Calibri"/>
                <a:sym typeface="Calibri"/>
              </a:rPr>
              <a:t> </a:t>
            </a:r>
            <a:r>
              <a:rPr lang="en-US" sz="1800" dirty="0" err="1">
                <a:solidFill>
                  <a:srgbClr val="1D1D1B"/>
                </a:solidFill>
                <a:latin typeface="Calibri"/>
                <a:ea typeface="Calibri"/>
                <a:cs typeface="Calibri"/>
                <a:sym typeface="Calibri"/>
              </a:rPr>
              <a:t>quadro</a:t>
            </a:r>
            <a:r>
              <a:rPr lang="en-US" sz="1800" dirty="0">
                <a:solidFill>
                  <a:srgbClr val="1D1D1B"/>
                </a:solidFill>
                <a:latin typeface="Calibri"/>
                <a:ea typeface="Calibri"/>
                <a:cs typeface="Calibri"/>
                <a:sym typeface="Calibri"/>
              </a:rPr>
              <a:t> </a:t>
            </a:r>
            <a:r>
              <a:rPr lang="en-US" sz="1800" dirty="0" err="1">
                <a:solidFill>
                  <a:srgbClr val="1D1D1B"/>
                </a:solidFill>
                <a:latin typeface="Calibri"/>
                <a:ea typeface="Calibri"/>
                <a:cs typeface="Calibri"/>
                <a:sym typeface="Calibri"/>
              </a:rPr>
              <a:t>europeo</a:t>
            </a:r>
            <a:r>
              <a:rPr lang="en-US" sz="1800" dirty="0">
                <a:solidFill>
                  <a:srgbClr val="1D1D1B"/>
                </a:solidFill>
                <a:latin typeface="Calibri"/>
                <a:ea typeface="Calibri"/>
                <a:cs typeface="Calibri"/>
                <a:sym typeface="Calibri"/>
              </a:rPr>
              <a:t> per i </a:t>
            </a:r>
            <a:r>
              <a:rPr lang="en-US" sz="1800" dirty="0" err="1">
                <a:solidFill>
                  <a:srgbClr val="1D1D1B"/>
                </a:solidFill>
                <a:latin typeface="Calibri"/>
                <a:ea typeface="Calibri"/>
                <a:cs typeface="Calibri"/>
                <a:sym typeface="Calibri"/>
              </a:rPr>
              <a:t>contenuti</a:t>
            </a:r>
            <a:r>
              <a:rPr lang="en-US" sz="1800" dirty="0">
                <a:solidFill>
                  <a:srgbClr val="1D1D1B"/>
                </a:solidFill>
                <a:latin typeface="Calibri"/>
                <a:ea typeface="Calibri"/>
                <a:cs typeface="Calibri"/>
                <a:sym typeface="Calibri"/>
              </a:rPr>
              <a:t> </a:t>
            </a:r>
            <a:r>
              <a:rPr lang="en-US" sz="1800" dirty="0" err="1">
                <a:solidFill>
                  <a:srgbClr val="1D1D1B"/>
                </a:solidFill>
                <a:latin typeface="Calibri"/>
                <a:ea typeface="Calibri"/>
                <a:cs typeface="Calibri"/>
                <a:sym typeface="Calibri"/>
              </a:rPr>
              <a:t>dell’istruzione</a:t>
            </a:r>
            <a:r>
              <a:rPr lang="en-US" sz="1800" dirty="0">
                <a:solidFill>
                  <a:srgbClr val="1D1D1B"/>
                </a:solidFill>
                <a:latin typeface="Calibri"/>
                <a:ea typeface="Calibri"/>
                <a:cs typeface="Calibri"/>
                <a:sym typeface="Calibri"/>
              </a:rPr>
              <a:t> </a:t>
            </a:r>
            <a:r>
              <a:rPr lang="en-US" sz="1800" dirty="0" err="1">
                <a:solidFill>
                  <a:srgbClr val="1D1D1B"/>
                </a:solidFill>
                <a:latin typeface="Calibri"/>
                <a:ea typeface="Calibri"/>
                <a:cs typeface="Calibri"/>
                <a:sym typeface="Calibri"/>
              </a:rPr>
              <a:t>digitale</a:t>
            </a:r>
            <a:r>
              <a:rPr lang="en-US" sz="1800" dirty="0">
                <a:solidFill>
                  <a:srgbClr val="1D1D1B"/>
                </a:solidFill>
                <a:latin typeface="Calibri"/>
                <a:ea typeface="Calibri"/>
                <a:cs typeface="Calibri"/>
                <a:sym typeface="Calibri"/>
              </a:rPr>
              <a:t> e </a:t>
            </a:r>
            <a:r>
              <a:rPr lang="en-US" sz="1800" dirty="0" err="1">
                <a:solidFill>
                  <a:srgbClr val="1D1D1B"/>
                </a:solidFill>
                <a:latin typeface="Calibri"/>
                <a:ea typeface="Calibri"/>
                <a:cs typeface="Calibri"/>
                <a:sym typeface="Calibri"/>
              </a:rPr>
              <a:t>verificare</a:t>
            </a:r>
            <a:r>
              <a:rPr lang="en-US" sz="1800" dirty="0">
                <a:solidFill>
                  <a:srgbClr val="1D1D1B"/>
                </a:solidFill>
                <a:latin typeface="Calibri"/>
                <a:ea typeface="Calibri"/>
                <a:cs typeface="Calibri"/>
                <a:sym typeface="Calibri"/>
              </a:rPr>
              <a:t> la </a:t>
            </a:r>
            <a:r>
              <a:rPr lang="en-US" sz="1800" dirty="0" err="1">
                <a:solidFill>
                  <a:srgbClr val="1D1D1B"/>
                </a:solidFill>
                <a:latin typeface="Calibri"/>
                <a:ea typeface="Calibri"/>
                <a:cs typeface="Calibri"/>
                <a:sym typeface="Calibri"/>
              </a:rPr>
              <a:t>possibilità</a:t>
            </a:r>
            <a:r>
              <a:rPr lang="en-US" sz="1800" dirty="0">
                <a:solidFill>
                  <a:srgbClr val="1D1D1B"/>
                </a:solidFill>
                <a:latin typeface="Calibri"/>
                <a:ea typeface="Calibri"/>
                <a:cs typeface="Calibri"/>
                <a:sym typeface="Calibri"/>
              </a:rPr>
              <a:t> di </a:t>
            </a:r>
            <a:r>
              <a:rPr lang="en-US" sz="1800" dirty="0" err="1">
                <a:solidFill>
                  <a:srgbClr val="1D1D1B"/>
                </a:solidFill>
                <a:latin typeface="Calibri"/>
                <a:ea typeface="Calibri"/>
                <a:cs typeface="Calibri"/>
                <a:sym typeface="Calibri"/>
              </a:rPr>
              <a:t>creare</a:t>
            </a:r>
            <a:r>
              <a:rPr lang="en-US" sz="1800" dirty="0">
                <a:solidFill>
                  <a:srgbClr val="1D1D1B"/>
                </a:solidFill>
                <a:latin typeface="Calibri"/>
                <a:ea typeface="Calibri"/>
                <a:cs typeface="Calibri"/>
                <a:sym typeface="Calibri"/>
              </a:rPr>
              <a:t> una </a:t>
            </a:r>
            <a:r>
              <a:rPr lang="en-US" sz="1800" dirty="0" err="1">
                <a:solidFill>
                  <a:srgbClr val="1D1D1B"/>
                </a:solidFill>
                <a:latin typeface="Calibri"/>
                <a:ea typeface="Calibri"/>
                <a:cs typeface="Calibri"/>
                <a:sym typeface="Calibri"/>
              </a:rPr>
              <a:t>piattaforma</a:t>
            </a:r>
            <a:r>
              <a:rPr lang="en-US" sz="1800" dirty="0">
                <a:solidFill>
                  <a:srgbClr val="1D1D1B"/>
                </a:solidFill>
                <a:latin typeface="Calibri"/>
                <a:ea typeface="Calibri"/>
                <a:cs typeface="Calibri"/>
                <a:sym typeface="Calibri"/>
              </a:rPr>
              <a:t> </a:t>
            </a:r>
            <a:r>
              <a:rPr lang="en-US" sz="1800" dirty="0" err="1">
                <a:solidFill>
                  <a:srgbClr val="1D1D1B"/>
                </a:solidFill>
                <a:latin typeface="Calibri"/>
                <a:ea typeface="Calibri"/>
                <a:cs typeface="Calibri"/>
                <a:sym typeface="Calibri"/>
              </a:rPr>
              <a:t>europea</a:t>
            </a:r>
            <a:r>
              <a:rPr lang="en-US" sz="1800" dirty="0">
                <a:solidFill>
                  <a:srgbClr val="1D1D1B"/>
                </a:solidFill>
                <a:latin typeface="Calibri"/>
                <a:ea typeface="Calibri"/>
                <a:cs typeface="Calibri"/>
                <a:sym typeface="Calibri"/>
              </a:rPr>
              <a:t> </a:t>
            </a:r>
            <a:r>
              <a:rPr lang="en-US" sz="1800" dirty="0" err="1">
                <a:solidFill>
                  <a:srgbClr val="1D1D1B"/>
                </a:solidFill>
                <a:latin typeface="Calibri"/>
                <a:ea typeface="Calibri"/>
                <a:cs typeface="Calibri"/>
                <a:sym typeface="Calibri"/>
              </a:rPr>
              <a:t>volta</a:t>
            </a:r>
            <a:r>
              <a:rPr lang="en-US" sz="1800" dirty="0">
                <a:solidFill>
                  <a:srgbClr val="1D1D1B"/>
                </a:solidFill>
                <a:latin typeface="Calibri"/>
                <a:ea typeface="Calibri"/>
                <a:cs typeface="Calibri"/>
                <a:sym typeface="Calibri"/>
              </a:rPr>
              <a:t> a </a:t>
            </a:r>
            <a:r>
              <a:rPr lang="en-US" sz="1800" dirty="0" err="1">
                <a:solidFill>
                  <a:srgbClr val="1D1D1B"/>
                </a:solidFill>
                <a:latin typeface="Calibri"/>
                <a:ea typeface="Calibri"/>
                <a:cs typeface="Calibri"/>
                <a:sym typeface="Calibri"/>
              </a:rPr>
              <a:t>favorire</a:t>
            </a:r>
            <a:r>
              <a:rPr lang="en-US" sz="1800" dirty="0">
                <a:solidFill>
                  <a:srgbClr val="1D1D1B"/>
                </a:solidFill>
                <a:latin typeface="Calibri"/>
                <a:ea typeface="Calibri"/>
                <a:cs typeface="Calibri"/>
                <a:sym typeface="Calibri"/>
              </a:rPr>
              <a:t> lo </a:t>
            </a:r>
            <a:r>
              <a:rPr lang="en-US" sz="1800" dirty="0" err="1">
                <a:solidFill>
                  <a:srgbClr val="1D1D1B"/>
                </a:solidFill>
                <a:latin typeface="Calibri"/>
                <a:ea typeface="Calibri"/>
                <a:cs typeface="Calibri"/>
                <a:sym typeface="Calibri"/>
              </a:rPr>
              <a:t>scambio</a:t>
            </a:r>
            <a:r>
              <a:rPr lang="en-US" sz="1800" dirty="0">
                <a:solidFill>
                  <a:srgbClr val="1D1D1B"/>
                </a:solidFill>
                <a:latin typeface="Calibri"/>
                <a:ea typeface="Calibri"/>
                <a:cs typeface="Calibri"/>
                <a:sym typeface="Calibri"/>
              </a:rPr>
              <a:t>; </a:t>
            </a:r>
          </a:p>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dirty="0" err="1">
                <a:solidFill>
                  <a:srgbClr val="1D1D1B"/>
                </a:solidFill>
                <a:latin typeface="Calibri"/>
                <a:ea typeface="Calibri"/>
                <a:cs typeface="Calibri"/>
                <a:sym typeface="Calibri"/>
              </a:rPr>
              <a:t>Incoraggiare</a:t>
            </a:r>
            <a:r>
              <a:rPr lang="en-US" sz="1800" b="0" i="0" u="none" strike="noStrike" cap="none" dirty="0">
                <a:solidFill>
                  <a:srgbClr val="1D1D1B"/>
                </a:solidFill>
                <a:latin typeface="Calibri"/>
                <a:ea typeface="Calibri"/>
                <a:cs typeface="Calibri"/>
                <a:sym typeface="Calibri"/>
              </a:rPr>
              <a:t> </a:t>
            </a:r>
            <a:r>
              <a:rPr lang="en-US" sz="1800" b="0" i="0" u="none" strike="noStrike" cap="none" dirty="0" err="1">
                <a:solidFill>
                  <a:srgbClr val="1D1D1B"/>
                </a:solidFill>
                <a:latin typeface="Calibri"/>
                <a:ea typeface="Calibri"/>
                <a:cs typeface="Calibri"/>
                <a:sym typeface="Calibri"/>
              </a:rPr>
              <a:t>gli</a:t>
            </a:r>
            <a:r>
              <a:rPr lang="en-US" sz="1800" b="0" i="0" u="none" strike="noStrike" cap="none" dirty="0">
                <a:solidFill>
                  <a:srgbClr val="1D1D1B"/>
                </a:solidFill>
                <a:latin typeface="Calibri"/>
                <a:ea typeface="Calibri"/>
                <a:cs typeface="Calibri"/>
                <a:sym typeface="Calibri"/>
              </a:rPr>
              <a:t> </a:t>
            </a:r>
            <a:r>
              <a:rPr lang="en-US" sz="1800" b="0" i="0" u="none" strike="noStrike" cap="none" dirty="0" err="1">
                <a:solidFill>
                  <a:srgbClr val="1D1D1B"/>
                </a:solidFill>
                <a:latin typeface="Calibri"/>
                <a:ea typeface="Calibri"/>
                <a:cs typeface="Calibri"/>
                <a:sym typeface="Calibri"/>
              </a:rPr>
              <a:t>Stati</a:t>
            </a:r>
            <a:r>
              <a:rPr lang="en-US" sz="1800" b="0" i="0" u="none" strike="noStrike" cap="none" dirty="0">
                <a:solidFill>
                  <a:srgbClr val="1D1D1B"/>
                </a:solidFill>
                <a:latin typeface="Calibri"/>
                <a:ea typeface="Calibri"/>
                <a:cs typeface="Calibri"/>
                <a:sym typeface="Calibri"/>
              </a:rPr>
              <a:t> </a:t>
            </a:r>
            <a:r>
              <a:rPr lang="en-US" sz="1800" b="0" i="0" u="none" strike="noStrike" cap="none" dirty="0" err="1">
                <a:solidFill>
                  <a:srgbClr val="1D1D1B"/>
                </a:solidFill>
                <a:latin typeface="Calibri"/>
                <a:ea typeface="Calibri"/>
                <a:cs typeface="Calibri"/>
                <a:sym typeface="Calibri"/>
              </a:rPr>
              <a:t>Membri</a:t>
            </a:r>
            <a:r>
              <a:rPr lang="en-US" sz="1800" b="0" i="0" u="none" strike="noStrike" cap="none" dirty="0">
                <a:solidFill>
                  <a:srgbClr val="1D1D1B"/>
                </a:solidFill>
                <a:latin typeface="Calibri"/>
                <a:ea typeface="Calibri"/>
                <a:cs typeface="Calibri"/>
                <a:sym typeface="Calibri"/>
              </a:rPr>
              <a:t> a </a:t>
            </a:r>
            <a:r>
              <a:rPr lang="en-US" sz="1800" b="0" i="0" u="none" strike="noStrike" cap="none" dirty="0" err="1">
                <a:solidFill>
                  <a:srgbClr val="1D1D1B"/>
                </a:solidFill>
                <a:latin typeface="Calibri"/>
                <a:ea typeface="Calibri"/>
                <a:cs typeface="Calibri"/>
                <a:sym typeface="Calibri"/>
              </a:rPr>
              <a:t>sfruttare</a:t>
            </a:r>
            <a:r>
              <a:rPr lang="en-US" sz="1800" b="0" i="0" u="none" strike="noStrike" cap="none" dirty="0">
                <a:solidFill>
                  <a:srgbClr val="1D1D1B"/>
                </a:solidFill>
                <a:latin typeface="Calibri"/>
                <a:ea typeface="Calibri"/>
                <a:cs typeface="Calibri"/>
                <a:sym typeface="Calibri"/>
              </a:rPr>
              <a:t> </a:t>
            </a:r>
            <a:r>
              <a:rPr lang="en-US" sz="1800" b="0" i="0" u="none" strike="noStrike" cap="none" dirty="0" err="1">
                <a:solidFill>
                  <a:srgbClr val="1D1D1B"/>
                </a:solidFill>
                <a:latin typeface="Calibri"/>
                <a:ea typeface="Calibri"/>
                <a:cs typeface="Calibri"/>
                <a:sym typeface="Calibri"/>
              </a:rPr>
              <a:t>il</a:t>
            </a:r>
            <a:r>
              <a:rPr lang="en-US" sz="1800" b="0" i="0" u="none" strike="noStrike" cap="none" dirty="0">
                <a:solidFill>
                  <a:srgbClr val="1D1D1B"/>
                </a:solidFill>
                <a:latin typeface="Calibri"/>
                <a:ea typeface="Calibri"/>
                <a:cs typeface="Calibri"/>
                <a:sym typeface="Calibri"/>
              </a:rPr>
              <a:t> </a:t>
            </a:r>
            <a:r>
              <a:rPr lang="en-US" sz="1800" b="0" i="0" u="none" strike="noStrike" cap="none" dirty="0" err="1">
                <a:solidFill>
                  <a:srgbClr val="1D1D1B"/>
                </a:solidFill>
                <a:latin typeface="Calibri"/>
                <a:ea typeface="Calibri"/>
                <a:cs typeface="Calibri"/>
                <a:sym typeface="Calibri"/>
              </a:rPr>
              <a:t>sostegno</a:t>
            </a:r>
            <a:r>
              <a:rPr lang="en-US" sz="1800" b="0" i="0" u="none" strike="noStrike" cap="none" dirty="0">
                <a:solidFill>
                  <a:srgbClr val="1D1D1B"/>
                </a:solidFill>
                <a:latin typeface="Calibri"/>
                <a:ea typeface="Calibri"/>
                <a:cs typeface="Calibri"/>
                <a:sym typeface="Calibri"/>
              </a:rPr>
              <a:t> da </a:t>
            </a:r>
            <a:r>
              <a:rPr lang="en-US" sz="1800" b="0" i="0" u="none" strike="noStrike" cap="none" dirty="0" err="1">
                <a:solidFill>
                  <a:srgbClr val="1D1D1B"/>
                </a:solidFill>
                <a:latin typeface="Calibri"/>
                <a:ea typeface="Calibri"/>
                <a:cs typeface="Calibri"/>
                <a:sym typeface="Calibri"/>
              </a:rPr>
              <a:t>parte</a:t>
            </a:r>
            <a:r>
              <a:rPr lang="en-US" sz="1800" b="0" i="0" u="none" strike="noStrike" cap="none" dirty="0">
                <a:solidFill>
                  <a:srgbClr val="1D1D1B"/>
                </a:solidFill>
                <a:latin typeface="Calibri"/>
                <a:ea typeface="Calibri"/>
                <a:cs typeface="Calibri"/>
                <a:sym typeface="Calibri"/>
              </a:rPr>
              <a:t> </a:t>
            </a:r>
            <a:r>
              <a:rPr lang="en-US" sz="1800" b="0" i="0" u="none" strike="noStrike" cap="none" dirty="0" err="1">
                <a:solidFill>
                  <a:srgbClr val="1D1D1B"/>
                </a:solidFill>
                <a:latin typeface="Calibri"/>
                <a:ea typeface="Calibri"/>
                <a:cs typeface="Calibri"/>
                <a:sym typeface="Calibri"/>
              </a:rPr>
              <a:t>dell’Unione</a:t>
            </a:r>
            <a:r>
              <a:rPr lang="en-US" sz="1800" b="0" i="0" u="none" strike="noStrike" cap="none" dirty="0">
                <a:solidFill>
                  <a:srgbClr val="1D1D1B"/>
                </a:solidFill>
                <a:latin typeface="Calibri"/>
                <a:ea typeface="Calibri"/>
                <a:cs typeface="Calibri"/>
                <a:sym typeface="Calibri"/>
              </a:rPr>
              <a:t> </a:t>
            </a:r>
            <a:r>
              <a:rPr lang="en-US" sz="1800" b="0" i="0" u="none" strike="noStrike" cap="none" dirty="0" err="1">
                <a:solidFill>
                  <a:srgbClr val="1D1D1B"/>
                </a:solidFill>
                <a:latin typeface="Calibri"/>
                <a:ea typeface="Calibri"/>
                <a:cs typeface="Calibri"/>
                <a:sym typeface="Calibri"/>
              </a:rPr>
              <a:t>europea</a:t>
            </a:r>
            <a:r>
              <a:rPr lang="en-US" sz="1800" b="0" i="0" u="none" strike="noStrike" cap="none" dirty="0">
                <a:solidFill>
                  <a:srgbClr val="1D1D1B"/>
                </a:solidFill>
                <a:latin typeface="Calibri"/>
                <a:ea typeface="Calibri"/>
                <a:cs typeface="Calibri"/>
                <a:sym typeface="Calibri"/>
              </a:rPr>
              <a:t> per </a:t>
            </a:r>
            <a:r>
              <a:rPr lang="en-US" sz="1800" b="0" i="0" u="none" strike="noStrike" cap="none" dirty="0" err="1">
                <a:solidFill>
                  <a:srgbClr val="1D1D1B"/>
                </a:solidFill>
                <a:latin typeface="Calibri"/>
                <a:ea typeface="Calibri"/>
                <a:cs typeface="Calibri"/>
                <a:sym typeface="Calibri"/>
              </a:rPr>
              <a:t>quanto</a:t>
            </a:r>
            <a:r>
              <a:rPr lang="en-US" sz="1800" b="0" i="0" u="none" strike="noStrike" cap="none" dirty="0">
                <a:solidFill>
                  <a:srgbClr val="1D1D1B"/>
                </a:solidFill>
                <a:latin typeface="Calibri"/>
                <a:ea typeface="Calibri"/>
                <a:cs typeface="Calibri"/>
                <a:sym typeface="Calibri"/>
              </a:rPr>
              <a:t> </a:t>
            </a:r>
            <a:r>
              <a:rPr lang="en-US" sz="1800" b="0" i="0" u="none" strike="noStrike" cap="none" dirty="0" err="1">
                <a:solidFill>
                  <a:srgbClr val="1D1D1B"/>
                </a:solidFill>
                <a:latin typeface="Calibri"/>
                <a:ea typeface="Calibri"/>
                <a:cs typeface="Calibri"/>
                <a:sym typeface="Calibri"/>
              </a:rPr>
              <a:t>attiene</a:t>
            </a:r>
            <a:r>
              <a:rPr lang="en-US" sz="1800" b="0" i="0" u="none" strike="noStrike" cap="none" dirty="0">
                <a:solidFill>
                  <a:srgbClr val="1D1D1B"/>
                </a:solidFill>
                <a:latin typeface="Calibri"/>
                <a:ea typeface="Calibri"/>
                <a:cs typeface="Calibri"/>
                <a:sym typeface="Calibri"/>
              </a:rPr>
              <a:t> </a:t>
            </a:r>
            <a:r>
              <a:rPr lang="en-US" sz="1800" b="0" i="0" u="none" strike="noStrike" cap="none" dirty="0" err="1">
                <a:solidFill>
                  <a:srgbClr val="1D1D1B"/>
                </a:solidFill>
                <a:latin typeface="Calibri"/>
                <a:ea typeface="Calibri"/>
                <a:cs typeface="Calibri"/>
                <a:sym typeface="Calibri"/>
              </a:rPr>
              <a:t>all’accesso</a:t>
            </a:r>
            <a:r>
              <a:rPr lang="en-US" sz="1800" b="0" i="0" u="none" strike="noStrike" cap="none" dirty="0">
                <a:solidFill>
                  <a:srgbClr val="1D1D1B"/>
                </a:solidFill>
                <a:latin typeface="Calibri"/>
                <a:ea typeface="Calibri"/>
                <a:cs typeface="Calibri"/>
                <a:sym typeface="Calibri"/>
              </a:rPr>
              <a:t> a Internet, le </a:t>
            </a:r>
            <a:r>
              <a:rPr lang="en-US" sz="1800" b="0" i="0" u="none" strike="noStrike" cap="none" dirty="0" err="1">
                <a:solidFill>
                  <a:srgbClr val="1D1D1B"/>
                </a:solidFill>
                <a:latin typeface="Calibri"/>
                <a:ea typeface="Calibri"/>
                <a:cs typeface="Calibri"/>
                <a:sym typeface="Calibri"/>
              </a:rPr>
              <a:t>attrezzature</a:t>
            </a:r>
            <a:r>
              <a:rPr lang="en-US" sz="1800" b="0" i="0" u="none" strike="noStrike" cap="none" dirty="0">
                <a:solidFill>
                  <a:srgbClr val="1D1D1B"/>
                </a:solidFill>
                <a:latin typeface="Calibri"/>
                <a:ea typeface="Calibri"/>
                <a:cs typeface="Calibri"/>
                <a:sym typeface="Calibri"/>
              </a:rPr>
              <a:t> </a:t>
            </a:r>
            <a:r>
              <a:rPr lang="en-US" sz="1800" b="0" i="0" u="none" strike="noStrike" cap="none" dirty="0" err="1">
                <a:solidFill>
                  <a:srgbClr val="1D1D1B"/>
                </a:solidFill>
                <a:latin typeface="Calibri"/>
                <a:ea typeface="Calibri"/>
                <a:cs typeface="Calibri"/>
                <a:sym typeface="Calibri"/>
              </a:rPr>
              <a:t>digitali</a:t>
            </a:r>
            <a:r>
              <a:rPr lang="en-US" sz="1800" dirty="0">
                <a:solidFill>
                  <a:srgbClr val="1D1D1B"/>
                </a:solidFill>
                <a:latin typeface="Calibri"/>
                <a:ea typeface="Calibri"/>
                <a:cs typeface="Calibri"/>
                <a:sym typeface="Calibri"/>
              </a:rPr>
              <a:t>, le </a:t>
            </a:r>
            <a:r>
              <a:rPr lang="en-US" sz="1800" dirty="0" err="1">
                <a:solidFill>
                  <a:srgbClr val="1D1D1B"/>
                </a:solidFill>
                <a:latin typeface="Calibri"/>
                <a:ea typeface="Calibri"/>
                <a:cs typeface="Calibri"/>
                <a:sym typeface="Calibri"/>
              </a:rPr>
              <a:t>applicazioni</a:t>
            </a:r>
            <a:r>
              <a:rPr lang="en-US" sz="1800" dirty="0">
                <a:solidFill>
                  <a:srgbClr val="1D1D1B"/>
                </a:solidFill>
                <a:latin typeface="Calibri"/>
                <a:ea typeface="Calibri"/>
                <a:cs typeface="Calibri"/>
                <a:sym typeface="Calibri"/>
              </a:rPr>
              <a:t> e le </a:t>
            </a:r>
            <a:r>
              <a:rPr lang="en-US" sz="1800" dirty="0" err="1">
                <a:solidFill>
                  <a:srgbClr val="1D1D1B"/>
                </a:solidFill>
                <a:latin typeface="Calibri"/>
                <a:ea typeface="Calibri"/>
                <a:cs typeface="Calibri"/>
                <a:sym typeface="Calibri"/>
              </a:rPr>
              <a:t>piattaforme</a:t>
            </a:r>
            <a:r>
              <a:rPr lang="en-US" sz="1800" dirty="0">
                <a:solidFill>
                  <a:srgbClr val="1D1D1B"/>
                </a:solidFill>
                <a:latin typeface="Calibri"/>
                <a:ea typeface="Calibri"/>
                <a:cs typeface="Calibri"/>
                <a:sym typeface="Calibri"/>
              </a:rPr>
              <a:t> di e-learning, in </a:t>
            </a:r>
            <a:r>
              <a:rPr lang="en-US" sz="1800" dirty="0" err="1">
                <a:solidFill>
                  <a:srgbClr val="1D1D1B"/>
                </a:solidFill>
                <a:latin typeface="Calibri"/>
                <a:ea typeface="Calibri"/>
                <a:cs typeface="Calibri"/>
                <a:sym typeface="Calibri"/>
              </a:rPr>
              <a:t>particolare</a:t>
            </a:r>
            <a:r>
              <a:rPr lang="en-US" sz="1800" dirty="0">
                <a:solidFill>
                  <a:srgbClr val="1D1D1B"/>
                </a:solidFill>
                <a:latin typeface="Calibri"/>
                <a:ea typeface="Calibri"/>
                <a:cs typeface="Calibri"/>
                <a:sym typeface="Calibri"/>
              </a:rPr>
              <a:t> </a:t>
            </a:r>
            <a:r>
              <a:rPr lang="en-US" sz="1800" dirty="0" err="1">
                <a:solidFill>
                  <a:srgbClr val="1D1D1B"/>
                </a:solidFill>
                <a:latin typeface="Calibri"/>
                <a:ea typeface="Calibri"/>
                <a:cs typeface="Calibri"/>
                <a:sym typeface="Calibri"/>
              </a:rPr>
              <a:t>attraverso</a:t>
            </a:r>
            <a:r>
              <a:rPr lang="en-US" sz="1800" dirty="0">
                <a:solidFill>
                  <a:srgbClr val="1D1D1B"/>
                </a:solidFill>
                <a:latin typeface="Calibri"/>
                <a:ea typeface="Calibri"/>
                <a:cs typeface="Calibri"/>
                <a:sym typeface="Calibri"/>
              </a:rPr>
              <a:t> i </a:t>
            </a:r>
            <a:r>
              <a:rPr lang="en-US" sz="1800" dirty="0" err="1">
                <a:solidFill>
                  <a:srgbClr val="1D1D1B"/>
                </a:solidFill>
                <a:latin typeface="Calibri"/>
                <a:ea typeface="Calibri"/>
                <a:cs typeface="Calibri"/>
                <a:sym typeface="Calibri"/>
              </a:rPr>
              <a:t>loro</a:t>
            </a:r>
            <a:r>
              <a:rPr lang="en-US" sz="1800" dirty="0">
                <a:solidFill>
                  <a:srgbClr val="1D1D1B"/>
                </a:solidFill>
                <a:latin typeface="Calibri"/>
                <a:ea typeface="Calibri"/>
                <a:cs typeface="Calibri"/>
                <a:sym typeface="Calibri"/>
              </a:rPr>
              <a:t> </a:t>
            </a:r>
            <a:r>
              <a:rPr lang="en-US" sz="1800" dirty="0" err="1">
                <a:solidFill>
                  <a:srgbClr val="1D1D1B"/>
                </a:solidFill>
                <a:latin typeface="Calibri"/>
                <a:ea typeface="Calibri"/>
                <a:cs typeface="Calibri"/>
                <a:sym typeface="Calibri"/>
              </a:rPr>
              <a:t>piani</a:t>
            </a:r>
            <a:r>
              <a:rPr lang="en-US" sz="1800" dirty="0">
                <a:solidFill>
                  <a:srgbClr val="1D1D1B"/>
                </a:solidFill>
                <a:latin typeface="Calibri"/>
                <a:ea typeface="Calibri"/>
                <a:cs typeface="Calibri"/>
                <a:sym typeface="Calibri"/>
              </a:rPr>
              <a:t> di </a:t>
            </a:r>
            <a:r>
              <a:rPr lang="en-US" sz="1800" dirty="0" err="1">
                <a:solidFill>
                  <a:srgbClr val="1D1D1B"/>
                </a:solidFill>
                <a:latin typeface="Calibri"/>
                <a:ea typeface="Calibri"/>
                <a:cs typeface="Calibri"/>
                <a:sym typeface="Calibri"/>
              </a:rPr>
              <a:t>ripresa</a:t>
            </a:r>
            <a:r>
              <a:rPr lang="en-US" sz="1800" dirty="0">
                <a:solidFill>
                  <a:srgbClr val="1D1D1B"/>
                </a:solidFill>
                <a:latin typeface="Calibri"/>
                <a:ea typeface="Calibri"/>
                <a:cs typeface="Calibri"/>
                <a:sym typeface="Calibri"/>
              </a:rPr>
              <a:t> e </a:t>
            </a:r>
            <a:r>
              <a:rPr lang="en-US" sz="1800" dirty="0" err="1">
                <a:solidFill>
                  <a:srgbClr val="1D1D1B"/>
                </a:solidFill>
                <a:latin typeface="Calibri"/>
                <a:ea typeface="Calibri"/>
                <a:cs typeface="Calibri"/>
                <a:sym typeface="Calibri"/>
              </a:rPr>
              <a:t>resilienza</a:t>
            </a:r>
            <a:r>
              <a:rPr lang="en-US" sz="1800" dirty="0">
                <a:solidFill>
                  <a:srgbClr val="1D1D1B"/>
                </a:solidFill>
                <a:latin typeface="Calibri"/>
                <a:ea typeface="Calibri"/>
                <a:cs typeface="Calibri"/>
                <a:sym typeface="Calibri"/>
              </a:rPr>
              <a:t>. </a:t>
            </a:r>
          </a:p>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dirty="0" err="1">
                <a:solidFill>
                  <a:srgbClr val="1D1D1B"/>
                </a:solidFill>
                <a:latin typeface="Calibri"/>
                <a:ea typeface="Calibri"/>
                <a:cs typeface="Calibri"/>
                <a:sym typeface="Calibri"/>
              </a:rPr>
              <a:t>Portare</a:t>
            </a:r>
            <a:r>
              <a:rPr lang="en-US" sz="1800" b="0" i="0" u="none" strike="noStrike" cap="none" dirty="0">
                <a:solidFill>
                  <a:srgbClr val="1D1D1B"/>
                </a:solidFill>
                <a:latin typeface="Calibri"/>
                <a:ea typeface="Calibri"/>
                <a:cs typeface="Calibri"/>
                <a:sym typeface="Calibri"/>
              </a:rPr>
              <a:t> </a:t>
            </a:r>
            <a:r>
              <a:rPr lang="en-US" sz="1800" b="0" i="0" u="none" strike="noStrike" cap="none" dirty="0" err="1">
                <a:solidFill>
                  <a:srgbClr val="1D1D1B"/>
                </a:solidFill>
                <a:latin typeface="Calibri"/>
                <a:ea typeface="Calibri"/>
                <a:cs typeface="Calibri"/>
                <a:sym typeface="Calibri"/>
              </a:rPr>
              <a:t>avanti</a:t>
            </a:r>
            <a:r>
              <a:rPr lang="en-US" sz="1800" b="0" i="0" u="none" strike="noStrike" cap="none" dirty="0">
                <a:solidFill>
                  <a:srgbClr val="1D1D1B"/>
                </a:solidFill>
                <a:latin typeface="Calibri"/>
                <a:ea typeface="Calibri"/>
                <a:cs typeface="Calibri"/>
                <a:sym typeface="Calibri"/>
              </a:rPr>
              <a:t> </a:t>
            </a:r>
            <a:r>
              <a:rPr lang="en-US" sz="1800" dirty="0" err="1">
                <a:solidFill>
                  <a:srgbClr val="1D1D1B"/>
                </a:solidFill>
                <a:latin typeface="Calibri"/>
                <a:ea typeface="Calibri"/>
                <a:cs typeface="Calibri"/>
                <a:sym typeface="Calibri"/>
              </a:rPr>
              <a:t>dei</a:t>
            </a:r>
            <a:r>
              <a:rPr lang="en-US" sz="1800" dirty="0">
                <a:solidFill>
                  <a:srgbClr val="1D1D1B"/>
                </a:solidFill>
                <a:latin typeface="Calibri"/>
                <a:ea typeface="Calibri"/>
                <a:cs typeface="Calibri"/>
                <a:sym typeface="Calibri"/>
              </a:rPr>
              <a:t> </a:t>
            </a:r>
            <a:r>
              <a:rPr lang="en-US" sz="1800" dirty="0" err="1">
                <a:solidFill>
                  <a:srgbClr val="1D1D1B"/>
                </a:solidFill>
                <a:latin typeface="Calibri"/>
                <a:ea typeface="Calibri"/>
                <a:cs typeface="Calibri"/>
                <a:sym typeface="Calibri"/>
              </a:rPr>
              <a:t>piani</a:t>
            </a:r>
            <a:r>
              <a:rPr lang="en-US" sz="1800" dirty="0">
                <a:solidFill>
                  <a:srgbClr val="1D1D1B"/>
                </a:solidFill>
                <a:latin typeface="Calibri"/>
                <a:ea typeface="Calibri"/>
                <a:cs typeface="Calibri"/>
                <a:sym typeface="Calibri"/>
              </a:rPr>
              <a:t> di </a:t>
            </a:r>
            <a:r>
              <a:rPr lang="en-US" sz="1800" dirty="0" err="1">
                <a:solidFill>
                  <a:srgbClr val="1D1D1B"/>
                </a:solidFill>
                <a:latin typeface="Calibri"/>
                <a:ea typeface="Calibri"/>
                <a:cs typeface="Calibri"/>
                <a:sym typeface="Calibri"/>
              </a:rPr>
              <a:t>trasformazione</a:t>
            </a:r>
            <a:r>
              <a:rPr lang="en-US" sz="1800" dirty="0">
                <a:solidFill>
                  <a:srgbClr val="1D1D1B"/>
                </a:solidFill>
                <a:latin typeface="Calibri"/>
                <a:ea typeface="Calibri"/>
                <a:cs typeface="Calibri"/>
                <a:sym typeface="Calibri"/>
              </a:rPr>
              <a:t> </a:t>
            </a:r>
            <a:r>
              <a:rPr lang="en-US" sz="1800" dirty="0" err="1">
                <a:solidFill>
                  <a:srgbClr val="1D1D1B"/>
                </a:solidFill>
                <a:latin typeface="Calibri"/>
                <a:ea typeface="Calibri"/>
                <a:cs typeface="Calibri"/>
                <a:sym typeface="Calibri"/>
              </a:rPr>
              <a:t>digitale</a:t>
            </a:r>
            <a:r>
              <a:rPr lang="en-US" sz="1800" dirty="0">
                <a:solidFill>
                  <a:srgbClr val="1D1D1B"/>
                </a:solidFill>
                <a:latin typeface="Calibri"/>
                <a:ea typeface="Calibri"/>
                <a:cs typeface="Calibri"/>
                <a:sym typeface="Calibri"/>
              </a:rPr>
              <a:t> </a:t>
            </a:r>
            <a:r>
              <a:rPr lang="en-US" sz="1800" dirty="0" err="1">
                <a:solidFill>
                  <a:srgbClr val="1D1D1B"/>
                </a:solidFill>
                <a:latin typeface="Calibri"/>
                <a:ea typeface="Calibri"/>
                <a:cs typeface="Calibri"/>
                <a:sym typeface="Calibri"/>
              </a:rPr>
              <a:t>attraverso</a:t>
            </a:r>
            <a:r>
              <a:rPr lang="en-US" sz="1800" dirty="0">
                <a:solidFill>
                  <a:srgbClr val="1D1D1B"/>
                </a:solidFill>
                <a:latin typeface="Calibri"/>
                <a:ea typeface="Calibri"/>
                <a:cs typeface="Calibri"/>
                <a:sym typeface="Calibri"/>
              </a:rPr>
              <a:t> i </a:t>
            </a:r>
            <a:r>
              <a:rPr lang="en-US" sz="1800" dirty="0" err="1">
                <a:solidFill>
                  <a:srgbClr val="1D1D1B"/>
                </a:solidFill>
                <a:latin typeface="Calibri"/>
                <a:ea typeface="Calibri"/>
                <a:cs typeface="Calibri"/>
                <a:sym typeface="Calibri"/>
              </a:rPr>
              <a:t>progetti</a:t>
            </a:r>
            <a:r>
              <a:rPr lang="en-US" sz="1800" dirty="0">
                <a:solidFill>
                  <a:srgbClr val="1D1D1B"/>
                </a:solidFill>
                <a:latin typeface="Calibri"/>
                <a:ea typeface="Calibri"/>
                <a:cs typeface="Calibri"/>
                <a:sym typeface="Calibri"/>
              </a:rPr>
              <a:t> di </a:t>
            </a:r>
            <a:r>
              <a:rPr lang="en-US" sz="1800" dirty="0" err="1">
                <a:solidFill>
                  <a:srgbClr val="1D1D1B"/>
                </a:solidFill>
                <a:latin typeface="Calibri"/>
                <a:ea typeface="Calibri"/>
                <a:cs typeface="Calibri"/>
                <a:sym typeface="Calibri"/>
              </a:rPr>
              <a:t>cooperazione</a:t>
            </a:r>
            <a:r>
              <a:rPr lang="en-US" sz="1800" dirty="0">
                <a:solidFill>
                  <a:srgbClr val="1D1D1B"/>
                </a:solidFill>
                <a:latin typeface="Calibri"/>
                <a:ea typeface="Calibri"/>
                <a:cs typeface="Calibri"/>
                <a:sym typeface="Calibri"/>
              </a:rPr>
              <a:t> Erasmus. </a:t>
            </a:r>
            <a:r>
              <a:rPr lang="en-US" sz="1800" dirty="0" err="1">
                <a:solidFill>
                  <a:srgbClr val="1D1D1B"/>
                </a:solidFill>
                <a:latin typeface="Calibri"/>
                <a:ea typeface="Calibri"/>
                <a:cs typeface="Calibri"/>
                <a:sym typeface="Calibri"/>
              </a:rPr>
              <a:t>Sostenere</a:t>
            </a:r>
            <a:r>
              <a:rPr lang="en-US" sz="1800" dirty="0">
                <a:solidFill>
                  <a:srgbClr val="1D1D1B"/>
                </a:solidFill>
                <a:latin typeface="Calibri"/>
                <a:ea typeface="Calibri"/>
                <a:cs typeface="Calibri"/>
                <a:sym typeface="Calibri"/>
              </a:rPr>
              <a:t> </a:t>
            </a:r>
            <a:r>
              <a:rPr lang="en-US" sz="1800" dirty="0" err="1">
                <a:solidFill>
                  <a:srgbClr val="1D1D1B"/>
                </a:solidFill>
                <a:latin typeface="Calibri"/>
                <a:ea typeface="Calibri"/>
                <a:cs typeface="Calibri"/>
                <a:sym typeface="Calibri"/>
              </a:rPr>
              <a:t>l’educazione</a:t>
            </a:r>
            <a:r>
              <a:rPr lang="en-US" sz="1800" dirty="0">
                <a:solidFill>
                  <a:srgbClr val="1D1D1B"/>
                </a:solidFill>
                <a:latin typeface="Calibri"/>
                <a:ea typeface="Calibri"/>
                <a:cs typeface="Calibri"/>
                <a:sym typeface="Calibri"/>
              </a:rPr>
              <a:t> </a:t>
            </a:r>
            <a:r>
              <a:rPr lang="en-US" sz="1800" dirty="0" err="1">
                <a:solidFill>
                  <a:srgbClr val="1D1D1B"/>
                </a:solidFill>
                <a:latin typeface="Calibri"/>
                <a:ea typeface="Calibri"/>
                <a:cs typeface="Calibri"/>
                <a:sym typeface="Calibri"/>
              </a:rPr>
              <a:t>digitale</a:t>
            </a:r>
            <a:r>
              <a:rPr lang="en-US" sz="1800" dirty="0">
                <a:solidFill>
                  <a:srgbClr val="1D1D1B"/>
                </a:solidFill>
                <a:latin typeface="Calibri"/>
                <a:ea typeface="Calibri"/>
                <a:cs typeface="Calibri"/>
                <a:sym typeface="Calibri"/>
              </a:rPr>
              <a:t> e le </a:t>
            </a:r>
            <a:r>
              <a:rPr lang="en-US" sz="1800" dirty="0" err="1">
                <a:solidFill>
                  <a:srgbClr val="1D1D1B"/>
                </a:solidFill>
                <a:latin typeface="Calibri"/>
                <a:ea typeface="Calibri"/>
                <a:cs typeface="Calibri"/>
                <a:sym typeface="Calibri"/>
              </a:rPr>
              <a:t>competenze</a:t>
            </a:r>
            <a:r>
              <a:rPr lang="en-US" sz="1800" dirty="0">
                <a:solidFill>
                  <a:srgbClr val="1D1D1B"/>
                </a:solidFill>
                <a:latin typeface="Calibri"/>
                <a:ea typeface="Calibri"/>
                <a:cs typeface="Calibri"/>
                <a:sym typeface="Calibri"/>
              </a:rPr>
              <a:t> </a:t>
            </a:r>
            <a:r>
              <a:rPr lang="en-US" sz="1800" dirty="0" err="1">
                <a:solidFill>
                  <a:srgbClr val="1D1D1B"/>
                </a:solidFill>
                <a:latin typeface="Calibri"/>
                <a:ea typeface="Calibri"/>
                <a:cs typeface="Calibri"/>
                <a:sym typeface="Calibri"/>
              </a:rPr>
              <a:t>nell’uso</a:t>
            </a:r>
            <a:r>
              <a:rPr lang="en-US" sz="1800" dirty="0">
                <a:solidFill>
                  <a:srgbClr val="1D1D1B"/>
                </a:solidFill>
                <a:latin typeface="Calibri"/>
                <a:ea typeface="Calibri"/>
                <a:cs typeface="Calibri"/>
                <a:sym typeface="Calibri"/>
              </a:rPr>
              <a:t> </a:t>
            </a:r>
            <a:r>
              <a:rPr lang="en-US" sz="1800" dirty="0" err="1">
                <a:solidFill>
                  <a:srgbClr val="1D1D1B"/>
                </a:solidFill>
                <a:latin typeface="Calibri"/>
                <a:ea typeface="Calibri"/>
                <a:cs typeface="Calibri"/>
                <a:sym typeface="Calibri"/>
              </a:rPr>
              <a:t>degli</a:t>
            </a:r>
            <a:r>
              <a:rPr lang="en-US" sz="1800" dirty="0">
                <a:solidFill>
                  <a:srgbClr val="1D1D1B"/>
                </a:solidFill>
                <a:latin typeface="Calibri"/>
                <a:ea typeface="Calibri"/>
                <a:cs typeface="Calibri"/>
                <a:sym typeface="Calibri"/>
              </a:rPr>
              <a:t> </a:t>
            </a:r>
            <a:r>
              <a:rPr lang="en-US" sz="1800" dirty="0" err="1">
                <a:solidFill>
                  <a:srgbClr val="1D1D1B"/>
                </a:solidFill>
                <a:latin typeface="Calibri"/>
                <a:ea typeface="Calibri"/>
                <a:cs typeface="Calibri"/>
                <a:sym typeface="Calibri"/>
              </a:rPr>
              <a:t>strumenti</a:t>
            </a:r>
            <a:r>
              <a:rPr lang="en-US" sz="1800" dirty="0">
                <a:solidFill>
                  <a:srgbClr val="1D1D1B"/>
                </a:solidFill>
                <a:latin typeface="Calibri"/>
                <a:ea typeface="Calibri"/>
                <a:cs typeface="Calibri"/>
                <a:sym typeface="Calibri"/>
              </a:rPr>
              <a:t> </a:t>
            </a:r>
            <a:r>
              <a:rPr lang="en-US" sz="1800" dirty="0" err="1">
                <a:solidFill>
                  <a:srgbClr val="1D1D1B"/>
                </a:solidFill>
                <a:latin typeface="Calibri"/>
                <a:ea typeface="Calibri"/>
                <a:cs typeface="Calibri"/>
                <a:sym typeface="Calibri"/>
              </a:rPr>
              <a:t>digitali</a:t>
            </a:r>
            <a:r>
              <a:rPr lang="en-US" sz="1800" dirty="0">
                <a:solidFill>
                  <a:srgbClr val="1D1D1B"/>
                </a:solidFill>
                <a:latin typeface="Calibri"/>
                <a:ea typeface="Calibri"/>
                <a:cs typeface="Calibri"/>
                <a:sym typeface="Calibri"/>
              </a:rPr>
              <a:t> </a:t>
            </a:r>
            <a:r>
              <a:rPr lang="en-US" sz="1800" dirty="0" err="1">
                <a:solidFill>
                  <a:srgbClr val="1D1D1B"/>
                </a:solidFill>
                <a:latin typeface="Calibri"/>
                <a:ea typeface="Calibri"/>
                <a:cs typeface="Calibri"/>
                <a:sym typeface="Calibri"/>
              </a:rPr>
              <a:t>attraverso</a:t>
            </a:r>
            <a:r>
              <a:rPr lang="en-US" sz="1800" dirty="0">
                <a:solidFill>
                  <a:srgbClr val="1D1D1B"/>
                </a:solidFill>
                <a:latin typeface="Calibri"/>
                <a:ea typeface="Calibri"/>
                <a:cs typeface="Calibri"/>
                <a:sym typeface="Calibri"/>
              </a:rPr>
              <a:t> </a:t>
            </a:r>
            <a:r>
              <a:rPr lang="en-US" sz="1800" dirty="0" err="1">
                <a:solidFill>
                  <a:srgbClr val="1D1D1B"/>
                </a:solidFill>
                <a:latin typeface="Calibri"/>
                <a:ea typeface="Calibri"/>
                <a:cs typeface="Calibri"/>
                <a:sym typeface="Calibri"/>
              </a:rPr>
              <a:t>scambi</a:t>
            </a:r>
            <a:r>
              <a:rPr lang="en-US" sz="1800" dirty="0">
                <a:solidFill>
                  <a:srgbClr val="1D1D1B"/>
                </a:solidFill>
                <a:latin typeface="Calibri"/>
                <a:ea typeface="Calibri"/>
                <a:cs typeface="Calibri"/>
                <a:sym typeface="Calibri"/>
              </a:rPr>
              <a:t> </a:t>
            </a:r>
            <a:r>
              <a:rPr lang="en-US" sz="1800" dirty="0" err="1">
                <a:solidFill>
                  <a:srgbClr val="1D1D1B"/>
                </a:solidFill>
                <a:latin typeface="Calibri"/>
                <a:ea typeface="Calibri"/>
                <a:cs typeface="Calibri"/>
                <a:sym typeface="Calibri"/>
              </a:rPr>
              <a:t>nazionali</a:t>
            </a:r>
            <a:r>
              <a:rPr lang="en-US" sz="1800" dirty="0">
                <a:solidFill>
                  <a:srgbClr val="1D1D1B"/>
                </a:solidFill>
                <a:latin typeface="Calibri"/>
                <a:ea typeface="Calibri"/>
                <a:cs typeface="Calibri"/>
                <a:sym typeface="Calibri"/>
              </a:rPr>
              <a:t> e </a:t>
            </a:r>
            <a:r>
              <a:rPr lang="en-US" sz="1800" dirty="0" err="1">
                <a:solidFill>
                  <a:srgbClr val="1D1D1B"/>
                </a:solidFill>
                <a:latin typeface="Calibri"/>
                <a:ea typeface="Calibri"/>
                <a:cs typeface="Calibri"/>
                <a:sym typeface="Calibri"/>
              </a:rPr>
              <a:t>internazionali</a:t>
            </a:r>
            <a:r>
              <a:rPr lang="en-US" sz="1800" dirty="0">
                <a:solidFill>
                  <a:srgbClr val="1D1D1B"/>
                </a:solidFill>
                <a:latin typeface="Calibri"/>
                <a:ea typeface="Calibri"/>
                <a:cs typeface="Calibri"/>
                <a:sym typeface="Calibri"/>
              </a:rPr>
              <a:t>; </a:t>
            </a:r>
          </a:p>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dirty="0" err="1">
                <a:solidFill>
                  <a:srgbClr val="1D1D1B"/>
                </a:solidFill>
                <a:latin typeface="Calibri"/>
                <a:ea typeface="Calibri"/>
                <a:cs typeface="Calibri"/>
                <a:sym typeface="Calibri"/>
              </a:rPr>
              <a:t>Sviluppare</a:t>
            </a:r>
            <a:r>
              <a:rPr lang="en-US" sz="1800" b="0" i="0" u="none" strike="noStrike" cap="none" dirty="0">
                <a:solidFill>
                  <a:srgbClr val="1D1D1B"/>
                </a:solidFill>
                <a:latin typeface="Calibri"/>
                <a:ea typeface="Calibri"/>
                <a:cs typeface="Calibri"/>
                <a:sym typeface="Calibri"/>
              </a:rPr>
              <a:t> </a:t>
            </a:r>
            <a:r>
              <a:rPr lang="en-US" sz="1800" b="0" i="0" u="none" strike="noStrike" cap="none" dirty="0" err="1">
                <a:solidFill>
                  <a:srgbClr val="1D1D1B"/>
                </a:solidFill>
                <a:latin typeface="Calibri"/>
                <a:ea typeface="Calibri"/>
                <a:cs typeface="Calibri"/>
                <a:sym typeface="Calibri"/>
              </a:rPr>
              <a:t>delle</a:t>
            </a:r>
            <a:r>
              <a:rPr lang="en-US" sz="1800" b="0" i="0" u="none" strike="noStrike" cap="none" dirty="0">
                <a:solidFill>
                  <a:srgbClr val="1D1D1B"/>
                </a:solidFill>
                <a:latin typeface="Calibri"/>
                <a:ea typeface="Calibri"/>
                <a:cs typeface="Calibri"/>
                <a:sym typeface="Calibri"/>
              </a:rPr>
              <a:t> line </a:t>
            </a:r>
            <a:r>
              <a:rPr lang="en-US" sz="1800" b="0" i="0" u="none" strike="noStrike" cap="none" dirty="0" err="1">
                <a:solidFill>
                  <a:srgbClr val="1D1D1B"/>
                </a:solidFill>
                <a:latin typeface="Calibri"/>
                <a:ea typeface="Calibri"/>
                <a:cs typeface="Calibri"/>
                <a:sym typeface="Calibri"/>
              </a:rPr>
              <a:t>guida</a:t>
            </a:r>
            <a:r>
              <a:rPr lang="en-US" sz="1800" b="0" i="0" u="none" strike="noStrike" cap="none" dirty="0">
                <a:solidFill>
                  <a:srgbClr val="1D1D1B"/>
                </a:solidFill>
                <a:latin typeface="Calibri"/>
                <a:ea typeface="Calibri"/>
                <a:cs typeface="Calibri"/>
                <a:sym typeface="Calibri"/>
              </a:rPr>
              <a:t> </a:t>
            </a:r>
            <a:r>
              <a:rPr lang="en-US" sz="1800" b="0" i="0" u="none" strike="noStrike" cap="none" dirty="0" err="1">
                <a:solidFill>
                  <a:srgbClr val="1D1D1B"/>
                </a:solidFill>
                <a:latin typeface="Calibri"/>
                <a:ea typeface="Calibri"/>
                <a:cs typeface="Calibri"/>
                <a:sym typeface="Calibri"/>
              </a:rPr>
              <a:t>etiche</a:t>
            </a:r>
            <a:r>
              <a:rPr lang="en-US" sz="1800" b="0" i="0" u="none" strike="noStrike" cap="none" dirty="0">
                <a:solidFill>
                  <a:srgbClr val="1D1D1B"/>
                </a:solidFill>
                <a:latin typeface="Calibri"/>
                <a:ea typeface="Calibri"/>
                <a:cs typeface="Calibri"/>
                <a:sym typeface="Calibri"/>
              </a:rPr>
              <a:t> </a:t>
            </a:r>
            <a:r>
              <a:rPr lang="en-US" sz="1800" b="0" i="0" u="none" strike="noStrike" cap="none" dirty="0" err="1">
                <a:solidFill>
                  <a:srgbClr val="1D1D1B"/>
                </a:solidFill>
                <a:latin typeface="Calibri"/>
                <a:ea typeface="Calibri"/>
                <a:cs typeface="Calibri"/>
                <a:sym typeface="Calibri"/>
              </a:rPr>
              <a:t>sull’intelligenza</a:t>
            </a:r>
            <a:r>
              <a:rPr lang="en-US" sz="1800" b="0" i="0" u="none" strike="noStrike" cap="none" dirty="0">
                <a:solidFill>
                  <a:srgbClr val="1D1D1B"/>
                </a:solidFill>
                <a:latin typeface="Calibri"/>
                <a:ea typeface="Calibri"/>
                <a:cs typeface="Calibri"/>
                <a:sym typeface="Calibri"/>
              </a:rPr>
              <a:t> </a:t>
            </a:r>
            <a:r>
              <a:rPr lang="en-US" sz="1800" b="0" i="0" u="none" strike="noStrike" cap="none" dirty="0" err="1">
                <a:solidFill>
                  <a:srgbClr val="1D1D1B"/>
                </a:solidFill>
                <a:latin typeface="Calibri"/>
                <a:ea typeface="Calibri"/>
                <a:cs typeface="Calibri"/>
                <a:sym typeface="Calibri"/>
              </a:rPr>
              <a:t>artificiale</a:t>
            </a:r>
            <a:r>
              <a:rPr lang="en-US" sz="1800" b="0" i="0" u="none" strike="noStrike" cap="none" dirty="0">
                <a:solidFill>
                  <a:srgbClr val="1D1D1B"/>
                </a:solidFill>
                <a:latin typeface="Calibri"/>
                <a:ea typeface="Calibri"/>
                <a:cs typeface="Calibri"/>
                <a:sym typeface="Calibri"/>
              </a:rPr>
              <a:t> e </a:t>
            </a:r>
            <a:r>
              <a:rPr lang="en-US" sz="1800" b="0" i="0" u="none" strike="noStrike" cap="none" dirty="0" err="1">
                <a:solidFill>
                  <a:srgbClr val="1D1D1B"/>
                </a:solidFill>
                <a:latin typeface="Calibri"/>
                <a:ea typeface="Calibri"/>
                <a:cs typeface="Calibri"/>
                <a:sym typeface="Calibri"/>
              </a:rPr>
              <a:t>l’uso</a:t>
            </a:r>
            <a:r>
              <a:rPr lang="en-US" sz="1800" b="0" i="0" u="none" strike="noStrike" cap="none" dirty="0">
                <a:solidFill>
                  <a:srgbClr val="1D1D1B"/>
                </a:solidFill>
                <a:latin typeface="Calibri"/>
                <a:ea typeface="Calibri"/>
                <a:cs typeface="Calibri"/>
                <a:sym typeface="Calibri"/>
              </a:rPr>
              <a:t> di </a:t>
            </a:r>
            <a:r>
              <a:rPr lang="en-US" sz="1800" b="0" i="0" u="none" strike="noStrike" cap="none" dirty="0" err="1">
                <a:solidFill>
                  <a:srgbClr val="1D1D1B"/>
                </a:solidFill>
                <a:latin typeface="Calibri"/>
                <a:ea typeface="Calibri"/>
                <a:cs typeface="Calibri"/>
                <a:sym typeface="Calibri"/>
              </a:rPr>
              <a:t>dati</a:t>
            </a:r>
            <a:r>
              <a:rPr lang="en-US" sz="1800" b="0" i="0" u="none" strike="noStrike" cap="none" dirty="0">
                <a:solidFill>
                  <a:srgbClr val="1D1D1B"/>
                </a:solidFill>
                <a:latin typeface="Calibri"/>
                <a:ea typeface="Calibri"/>
                <a:cs typeface="Calibri"/>
                <a:sym typeface="Calibri"/>
              </a:rPr>
              <a:t> </a:t>
            </a:r>
            <a:r>
              <a:rPr lang="en-US" sz="1800" b="0" i="0" u="none" strike="noStrike" cap="none" dirty="0" err="1">
                <a:solidFill>
                  <a:srgbClr val="1D1D1B"/>
                </a:solidFill>
                <a:latin typeface="Calibri"/>
                <a:ea typeface="Calibri"/>
                <a:cs typeface="Calibri"/>
                <a:sym typeface="Calibri"/>
              </a:rPr>
              <a:t>nell’attività</a:t>
            </a:r>
            <a:r>
              <a:rPr lang="en-US" sz="1800" b="0" i="0" u="none" strike="noStrike" cap="none" dirty="0">
                <a:solidFill>
                  <a:srgbClr val="1D1D1B"/>
                </a:solidFill>
                <a:latin typeface="Calibri"/>
                <a:ea typeface="Calibri"/>
                <a:cs typeface="Calibri"/>
                <a:sym typeface="Calibri"/>
              </a:rPr>
              <a:t> </a:t>
            </a:r>
            <a:r>
              <a:rPr lang="en-US" sz="1800" b="0" i="0" u="none" strike="noStrike" cap="none" dirty="0" err="1">
                <a:solidFill>
                  <a:srgbClr val="1D1D1B"/>
                </a:solidFill>
                <a:latin typeface="Calibri"/>
                <a:ea typeface="Calibri"/>
                <a:cs typeface="Calibri"/>
                <a:sym typeface="Calibri"/>
              </a:rPr>
              <a:t>didattica</a:t>
            </a:r>
            <a:r>
              <a:rPr lang="en-US" sz="1800" b="0" i="0" u="none" strike="noStrike" cap="none" dirty="0">
                <a:solidFill>
                  <a:srgbClr val="1D1D1B"/>
                </a:solidFill>
                <a:latin typeface="Calibri"/>
                <a:ea typeface="Calibri"/>
                <a:cs typeface="Calibri"/>
                <a:sym typeface="Calibri"/>
              </a:rPr>
              <a:t> e </a:t>
            </a:r>
            <a:r>
              <a:rPr lang="en-US" sz="1800" b="0" i="0" u="none" strike="noStrike" cap="none" dirty="0" err="1">
                <a:solidFill>
                  <a:srgbClr val="1D1D1B"/>
                </a:solidFill>
                <a:latin typeface="Calibri"/>
                <a:ea typeface="Calibri"/>
                <a:cs typeface="Calibri"/>
                <a:sym typeface="Calibri"/>
              </a:rPr>
              <a:t>migliorare</a:t>
            </a:r>
            <a:r>
              <a:rPr lang="en-US" sz="1800" b="0" i="0" u="none" strike="noStrike" cap="none" dirty="0">
                <a:solidFill>
                  <a:srgbClr val="1D1D1B"/>
                </a:solidFill>
                <a:latin typeface="Calibri"/>
                <a:ea typeface="Calibri"/>
                <a:cs typeface="Calibri"/>
                <a:sym typeface="Calibri"/>
              </a:rPr>
              <a:t> le </a:t>
            </a:r>
            <a:r>
              <a:rPr lang="en-US" sz="1800" b="0" i="0" u="none" strike="noStrike" cap="none" dirty="0" err="1">
                <a:solidFill>
                  <a:srgbClr val="1D1D1B"/>
                </a:solidFill>
                <a:latin typeface="Calibri"/>
                <a:ea typeface="Calibri"/>
                <a:cs typeface="Calibri"/>
                <a:sym typeface="Calibri"/>
              </a:rPr>
              <a:t>attività</a:t>
            </a:r>
            <a:r>
              <a:rPr lang="en-US" sz="1800" b="0" i="0" u="none" strike="noStrike" cap="none" dirty="0">
                <a:solidFill>
                  <a:srgbClr val="1D1D1B"/>
                </a:solidFill>
                <a:latin typeface="Calibri"/>
                <a:ea typeface="Calibri"/>
                <a:cs typeface="Calibri"/>
                <a:sym typeface="Calibri"/>
              </a:rPr>
              <a:t> di </a:t>
            </a:r>
            <a:r>
              <a:rPr lang="en-US" sz="1800" b="0" i="0" u="none" strike="noStrike" cap="none" dirty="0" err="1">
                <a:solidFill>
                  <a:srgbClr val="1D1D1B"/>
                </a:solidFill>
                <a:latin typeface="Calibri"/>
                <a:ea typeface="Calibri"/>
                <a:cs typeface="Calibri"/>
                <a:sym typeface="Calibri"/>
              </a:rPr>
              <a:t>ricerca</a:t>
            </a:r>
            <a:r>
              <a:rPr lang="en-US" sz="1800" b="0" i="0" u="none" strike="noStrike" cap="none" dirty="0">
                <a:solidFill>
                  <a:srgbClr val="1D1D1B"/>
                </a:solidFill>
                <a:latin typeface="Calibri"/>
                <a:ea typeface="Calibri"/>
                <a:cs typeface="Calibri"/>
                <a:sym typeface="Calibri"/>
              </a:rPr>
              <a:t> e </a:t>
            </a:r>
            <a:r>
              <a:rPr lang="en-US" sz="1800" b="0" i="0" u="none" strike="noStrike" cap="none" dirty="0" err="1">
                <a:solidFill>
                  <a:srgbClr val="1D1D1B"/>
                </a:solidFill>
                <a:latin typeface="Calibri"/>
                <a:ea typeface="Calibri"/>
                <a:cs typeface="Calibri"/>
                <a:sym typeface="Calibri"/>
              </a:rPr>
              <a:t>innovazione</a:t>
            </a:r>
            <a:r>
              <a:rPr lang="en-US" sz="1800" dirty="0">
                <a:solidFill>
                  <a:srgbClr val="1D1D1B"/>
                </a:solidFill>
                <a:latin typeface="Calibri"/>
                <a:ea typeface="Calibri"/>
                <a:cs typeface="Calibri"/>
                <a:sym typeface="Calibri"/>
              </a:rPr>
              <a:t> in </a:t>
            </a:r>
            <a:r>
              <a:rPr lang="en-US" sz="1800" dirty="0" err="1">
                <a:solidFill>
                  <a:srgbClr val="1D1D1B"/>
                </a:solidFill>
                <a:latin typeface="Calibri"/>
                <a:ea typeface="Calibri"/>
                <a:cs typeface="Calibri"/>
                <a:sym typeface="Calibri"/>
              </a:rPr>
              <a:t>merito</a:t>
            </a:r>
            <a:r>
              <a:rPr lang="en-US" sz="1800" dirty="0">
                <a:solidFill>
                  <a:srgbClr val="1D1D1B"/>
                </a:solidFill>
                <a:latin typeface="Calibri"/>
                <a:ea typeface="Calibri"/>
                <a:cs typeface="Calibri"/>
                <a:sym typeface="Calibri"/>
              </a:rPr>
              <a:t>. </a:t>
            </a:r>
            <a:endParaRPr sz="1800" b="0" i="0" u="none" strike="noStrike" cap="none" dirty="0">
              <a:solidFill>
                <a:srgbClr val="1D1D1B"/>
              </a:solidFill>
              <a:latin typeface="Calibri"/>
              <a:ea typeface="Calibri"/>
              <a:cs typeface="Calibri"/>
              <a:sym typeface="Calibri"/>
            </a:endParaRPr>
          </a:p>
          <a:p>
            <a:pPr marL="457200" marR="0" lvl="0" indent="0" algn="l" rtl="0">
              <a:lnSpc>
                <a:spcPct val="115000"/>
              </a:lnSpc>
              <a:spcBef>
                <a:spcPts val="0"/>
              </a:spcBef>
              <a:spcAft>
                <a:spcPts val="0"/>
              </a:spcAft>
              <a:buClr>
                <a:srgbClr val="000000"/>
              </a:buClr>
              <a:buSzPts val="1800"/>
              <a:buFont typeface="Arial"/>
              <a:buNone/>
            </a:pPr>
            <a:endParaRPr sz="1800" b="0" i="0" u="none" strike="noStrike" cap="none" dirty="0">
              <a:solidFill>
                <a:srgbClr val="1D1D1B"/>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g329f623bc3f_0_376"/>
          <p:cNvSpPr txBox="1"/>
          <p:nvPr/>
        </p:nvSpPr>
        <p:spPr>
          <a:xfrm>
            <a:off x="597175" y="2785732"/>
            <a:ext cx="12213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2" name="Google Shape;222;g329f623bc3f_0_376"/>
          <p:cNvSpPr txBox="1"/>
          <p:nvPr/>
        </p:nvSpPr>
        <p:spPr>
          <a:xfrm>
            <a:off x="276600" y="1213200"/>
            <a:ext cx="11391300" cy="540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dirty="0" err="1">
                <a:solidFill>
                  <a:srgbClr val="1D1D1B"/>
                </a:solidFill>
                <a:latin typeface="Calibri"/>
                <a:ea typeface="Calibri"/>
                <a:cs typeface="Calibri"/>
                <a:sym typeface="Calibri"/>
              </a:rPr>
              <a:t>Priorità</a:t>
            </a:r>
            <a:r>
              <a:rPr lang="en-US" sz="1800" b="1" i="0" u="none" strike="noStrike" cap="none" dirty="0">
                <a:solidFill>
                  <a:srgbClr val="1D1D1B"/>
                </a:solidFill>
                <a:latin typeface="Calibri"/>
                <a:ea typeface="Calibri"/>
                <a:cs typeface="Calibri"/>
                <a:sym typeface="Calibri"/>
              </a:rPr>
              <a:t> 2:  </a:t>
            </a:r>
            <a:r>
              <a:rPr lang="en-US" sz="1800" b="1" i="0" u="none" strike="noStrike" cap="none" dirty="0" err="1">
                <a:solidFill>
                  <a:srgbClr val="1D1D1B"/>
                </a:solidFill>
                <a:latin typeface="Calibri"/>
                <a:ea typeface="Calibri"/>
                <a:cs typeface="Calibri"/>
                <a:sym typeface="Calibri"/>
              </a:rPr>
              <a:t>migliorare</a:t>
            </a:r>
            <a:r>
              <a:rPr lang="en-US" sz="1800" b="1" i="0" u="none" strike="noStrike" cap="none" dirty="0">
                <a:solidFill>
                  <a:srgbClr val="1D1D1B"/>
                </a:solidFill>
                <a:latin typeface="Calibri"/>
                <a:ea typeface="Calibri"/>
                <a:cs typeface="Calibri"/>
                <a:sym typeface="Calibri"/>
              </a:rPr>
              <a:t> le </a:t>
            </a:r>
            <a:r>
              <a:rPr lang="en-US" sz="1800" b="1" i="0" u="none" strike="noStrike" cap="none" dirty="0" err="1">
                <a:solidFill>
                  <a:srgbClr val="1D1D1B"/>
                </a:solidFill>
                <a:latin typeface="Calibri"/>
                <a:ea typeface="Calibri"/>
                <a:cs typeface="Calibri"/>
                <a:sym typeface="Calibri"/>
              </a:rPr>
              <a:t>competenze</a:t>
            </a:r>
            <a:r>
              <a:rPr lang="en-US" sz="1800" b="1" i="0" u="none" strike="noStrike" cap="none" dirty="0">
                <a:solidFill>
                  <a:srgbClr val="1D1D1B"/>
                </a:solidFill>
                <a:latin typeface="Calibri"/>
                <a:ea typeface="Calibri"/>
                <a:cs typeface="Calibri"/>
                <a:sym typeface="Calibri"/>
              </a:rPr>
              <a:t> </a:t>
            </a:r>
            <a:r>
              <a:rPr lang="en-US" sz="1800" b="1" i="0" u="none" strike="noStrike" cap="none" dirty="0" err="1">
                <a:solidFill>
                  <a:srgbClr val="1D1D1B"/>
                </a:solidFill>
                <a:latin typeface="Calibri"/>
                <a:ea typeface="Calibri"/>
                <a:cs typeface="Calibri"/>
                <a:sym typeface="Calibri"/>
              </a:rPr>
              <a:t>digitali</a:t>
            </a:r>
            <a:r>
              <a:rPr lang="en-US" sz="1800" b="1" i="0" u="none" strike="noStrike" cap="none" dirty="0">
                <a:solidFill>
                  <a:srgbClr val="1D1D1B"/>
                </a:solidFill>
                <a:latin typeface="Calibri"/>
                <a:ea typeface="Calibri"/>
                <a:cs typeface="Calibri"/>
                <a:sym typeface="Calibri"/>
              </a:rPr>
              <a:t> e la </a:t>
            </a:r>
            <a:r>
              <a:rPr lang="en-US" sz="1800" b="1" i="0" u="none" strike="noStrike" cap="none" dirty="0" err="1">
                <a:solidFill>
                  <a:srgbClr val="1D1D1B"/>
                </a:solidFill>
                <a:latin typeface="Calibri"/>
                <a:ea typeface="Calibri"/>
                <a:cs typeface="Calibri"/>
                <a:sym typeface="Calibri"/>
              </a:rPr>
              <a:t>preparazione</a:t>
            </a:r>
            <a:r>
              <a:rPr lang="en-US" sz="1800" b="1" i="0" u="none" strike="noStrike" cap="none" dirty="0">
                <a:solidFill>
                  <a:srgbClr val="1D1D1B"/>
                </a:solidFill>
                <a:latin typeface="Calibri"/>
                <a:ea typeface="Calibri"/>
                <a:cs typeface="Calibri"/>
                <a:sym typeface="Calibri"/>
              </a:rPr>
              <a:t> </a:t>
            </a:r>
            <a:r>
              <a:rPr lang="en-US" sz="1800" b="1" i="0" u="none" strike="noStrike" cap="none" dirty="0" err="1">
                <a:solidFill>
                  <a:srgbClr val="1D1D1B"/>
                </a:solidFill>
                <a:latin typeface="Calibri"/>
                <a:ea typeface="Calibri"/>
                <a:cs typeface="Calibri"/>
                <a:sym typeface="Calibri"/>
              </a:rPr>
              <a:t>alla</a:t>
            </a:r>
            <a:r>
              <a:rPr lang="en-US" sz="1800" b="1" i="0" u="none" strike="noStrike" cap="none" dirty="0">
                <a:solidFill>
                  <a:srgbClr val="1D1D1B"/>
                </a:solidFill>
                <a:latin typeface="Calibri"/>
                <a:ea typeface="Calibri"/>
                <a:cs typeface="Calibri"/>
                <a:sym typeface="Calibri"/>
              </a:rPr>
              <a:t> </a:t>
            </a:r>
            <a:r>
              <a:rPr lang="en-US" sz="1800" b="1" i="0" u="none" strike="noStrike" cap="none" dirty="0" err="1">
                <a:solidFill>
                  <a:srgbClr val="1D1D1B"/>
                </a:solidFill>
                <a:latin typeface="Calibri"/>
                <a:ea typeface="Calibri"/>
                <a:cs typeface="Calibri"/>
                <a:sym typeface="Calibri"/>
              </a:rPr>
              <a:t>trasformazione</a:t>
            </a:r>
            <a:r>
              <a:rPr lang="en-US" sz="1800" b="1" i="0" u="none" strike="noStrike" cap="none" dirty="0">
                <a:solidFill>
                  <a:srgbClr val="1D1D1B"/>
                </a:solidFill>
                <a:latin typeface="Calibri"/>
                <a:ea typeface="Calibri"/>
                <a:cs typeface="Calibri"/>
                <a:sym typeface="Calibri"/>
              </a:rPr>
              <a:t> </a:t>
            </a:r>
            <a:r>
              <a:rPr lang="en-US" sz="1800" b="1" i="0" u="none" strike="noStrike" cap="none" dirty="0" err="1">
                <a:solidFill>
                  <a:srgbClr val="1D1D1B"/>
                </a:solidFill>
                <a:latin typeface="Calibri"/>
                <a:ea typeface="Calibri"/>
                <a:cs typeface="Calibri"/>
                <a:sym typeface="Calibri"/>
              </a:rPr>
              <a:t>digitale</a:t>
            </a:r>
            <a:br>
              <a:rPr lang="en-US" sz="1800" b="1" i="0" u="none" strike="noStrike" cap="none" dirty="0">
                <a:solidFill>
                  <a:srgbClr val="1D1D1B"/>
                </a:solidFill>
                <a:latin typeface="Calibri"/>
                <a:ea typeface="Calibri"/>
                <a:cs typeface="Calibri"/>
                <a:sym typeface="Calibri"/>
              </a:rPr>
            </a:br>
            <a:endParaRPr sz="1800" b="1" i="0" u="none" strike="noStrike" cap="none" dirty="0">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dirty="0" err="1">
                <a:solidFill>
                  <a:srgbClr val="1D1D1B"/>
                </a:solidFill>
                <a:latin typeface="Calibri"/>
                <a:ea typeface="Calibri"/>
                <a:cs typeface="Calibri"/>
                <a:sym typeface="Calibri"/>
              </a:rPr>
              <a:t>Linee</a:t>
            </a:r>
            <a:r>
              <a:rPr lang="en-US" sz="1800" b="0" i="0" u="none" strike="noStrike" cap="none" dirty="0">
                <a:solidFill>
                  <a:srgbClr val="1D1D1B"/>
                </a:solidFill>
                <a:latin typeface="Calibri"/>
                <a:ea typeface="Calibri"/>
                <a:cs typeface="Calibri"/>
                <a:sym typeface="Calibri"/>
              </a:rPr>
              <a:t> </a:t>
            </a:r>
            <a:r>
              <a:rPr lang="en-US" sz="1800" dirty="0" err="1">
                <a:solidFill>
                  <a:srgbClr val="1D1D1B"/>
                </a:solidFill>
                <a:latin typeface="Calibri"/>
                <a:ea typeface="Calibri"/>
                <a:cs typeface="Calibri"/>
                <a:sym typeface="Calibri"/>
              </a:rPr>
              <a:t>guida</a:t>
            </a:r>
            <a:r>
              <a:rPr lang="en-US" sz="1800" dirty="0">
                <a:solidFill>
                  <a:srgbClr val="1D1D1B"/>
                </a:solidFill>
                <a:latin typeface="Calibri"/>
                <a:ea typeface="Calibri"/>
                <a:cs typeface="Calibri"/>
                <a:sym typeface="Calibri"/>
              </a:rPr>
              <a:t> </a:t>
            </a:r>
            <a:r>
              <a:rPr lang="en-US" sz="1800" dirty="0" err="1">
                <a:solidFill>
                  <a:srgbClr val="1D1D1B"/>
                </a:solidFill>
                <a:latin typeface="Calibri"/>
                <a:ea typeface="Calibri"/>
                <a:cs typeface="Calibri"/>
                <a:sym typeface="Calibri"/>
              </a:rPr>
              <a:t>comuni</a:t>
            </a:r>
            <a:r>
              <a:rPr lang="en-US" sz="1800" dirty="0">
                <a:solidFill>
                  <a:srgbClr val="1D1D1B"/>
                </a:solidFill>
                <a:latin typeface="Calibri"/>
                <a:ea typeface="Calibri"/>
                <a:cs typeface="Calibri"/>
                <a:sym typeface="Calibri"/>
              </a:rPr>
              <a:t> volte a </a:t>
            </a:r>
            <a:r>
              <a:rPr lang="en-US" sz="1800" b="1" dirty="0" err="1">
                <a:solidFill>
                  <a:srgbClr val="1D1D1B"/>
                </a:solidFill>
                <a:latin typeface="Calibri"/>
                <a:ea typeface="Calibri"/>
                <a:cs typeface="Calibri"/>
                <a:sym typeface="Calibri"/>
              </a:rPr>
              <a:t>promuovere</a:t>
            </a:r>
            <a:r>
              <a:rPr lang="en-US" sz="1800" b="1" dirty="0">
                <a:solidFill>
                  <a:srgbClr val="1D1D1B"/>
                </a:solidFill>
                <a:latin typeface="Calibri"/>
                <a:ea typeface="Calibri"/>
                <a:cs typeface="Calibri"/>
                <a:sym typeface="Calibri"/>
              </a:rPr>
              <a:t> </a:t>
            </a:r>
            <a:r>
              <a:rPr lang="en-US" sz="1800" b="1" dirty="0" err="1">
                <a:solidFill>
                  <a:srgbClr val="1D1D1B"/>
                </a:solidFill>
                <a:latin typeface="Calibri"/>
                <a:ea typeface="Calibri"/>
                <a:cs typeface="Calibri"/>
                <a:sym typeface="Calibri"/>
              </a:rPr>
              <a:t>l’alfabetizzazione</a:t>
            </a:r>
            <a:r>
              <a:rPr lang="en-US" sz="1800" b="1" dirty="0">
                <a:solidFill>
                  <a:srgbClr val="1D1D1B"/>
                </a:solidFill>
                <a:latin typeface="Calibri"/>
                <a:ea typeface="Calibri"/>
                <a:cs typeface="Calibri"/>
                <a:sym typeface="Calibri"/>
              </a:rPr>
              <a:t> </a:t>
            </a:r>
            <a:r>
              <a:rPr lang="en-US" sz="1800" b="1" dirty="0" err="1">
                <a:solidFill>
                  <a:srgbClr val="1D1D1B"/>
                </a:solidFill>
                <a:latin typeface="Calibri"/>
                <a:ea typeface="Calibri"/>
                <a:cs typeface="Calibri"/>
                <a:sym typeface="Calibri"/>
              </a:rPr>
              <a:t>digitale</a:t>
            </a:r>
            <a:r>
              <a:rPr lang="en-US" sz="1800" b="1" dirty="0">
                <a:solidFill>
                  <a:srgbClr val="1D1D1B"/>
                </a:solidFill>
                <a:latin typeface="Calibri"/>
                <a:ea typeface="Calibri"/>
                <a:cs typeface="Calibri"/>
                <a:sym typeface="Calibri"/>
              </a:rPr>
              <a:t> e ad </a:t>
            </a:r>
            <a:r>
              <a:rPr lang="en-US" sz="1800" b="1" dirty="0" err="1">
                <a:solidFill>
                  <a:srgbClr val="1D1D1B"/>
                </a:solidFill>
                <a:latin typeface="Calibri"/>
                <a:ea typeface="Calibri"/>
                <a:cs typeface="Calibri"/>
                <a:sym typeface="Calibri"/>
              </a:rPr>
              <a:t>affrontare</a:t>
            </a:r>
            <a:r>
              <a:rPr lang="en-US" sz="1800" b="1" dirty="0">
                <a:solidFill>
                  <a:srgbClr val="1D1D1B"/>
                </a:solidFill>
                <a:latin typeface="Calibri"/>
                <a:ea typeface="Calibri"/>
                <a:cs typeface="Calibri"/>
                <a:sym typeface="Calibri"/>
              </a:rPr>
              <a:t> la </a:t>
            </a:r>
            <a:r>
              <a:rPr lang="en-US" sz="1800" b="1" dirty="0" err="1">
                <a:solidFill>
                  <a:srgbClr val="1D1D1B"/>
                </a:solidFill>
                <a:latin typeface="Calibri"/>
                <a:ea typeface="Calibri"/>
                <a:cs typeface="Calibri"/>
                <a:sym typeface="Calibri"/>
              </a:rPr>
              <a:t>disinformazione</a:t>
            </a:r>
            <a:r>
              <a:rPr lang="en-US" sz="1800" b="1" dirty="0">
                <a:solidFill>
                  <a:srgbClr val="1D1D1B"/>
                </a:solidFill>
                <a:latin typeface="Calibri"/>
                <a:ea typeface="Calibri"/>
                <a:cs typeface="Calibri"/>
                <a:sym typeface="Calibri"/>
              </a:rPr>
              <a:t> </a:t>
            </a:r>
            <a:r>
              <a:rPr lang="en-US" sz="1800" b="1" dirty="0" err="1">
                <a:solidFill>
                  <a:srgbClr val="1D1D1B"/>
                </a:solidFill>
                <a:latin typeface="Calibri"/>
                <a:ea typeface="Calibri"/>
                <a:cs typeface="Calibri"/>
                <a:sym typeface="Calibri"/>
              </a:rPr>
              <a:t>attraverso</a:t>
            </a:r>
            <a:r>
              <a:rPr lang="en-US" sz="1800" b="1" dirty="0">
                <a:solidFill>
                  <a:srgbClr val="1D1D1B"/>
                </a:solidFill>
                <a:latin typeface="Calibri"/>
                <a:ea typeface="Calibri"/>
                <a:cs typeface="Calibri"/>
                <a:sym typeface="Calibri"/>
              </a:rPr>
              <a:t> </a:t>
            </a:r>
            <a:r>
              <a:rPr lang="en-US" sz="1800" b="1" dirty="0" err="1">
                <a:solidFill>
                  <a:srgbClr val="1D1D1B"/>
                </a:solidFill>
                <a:latin typeface="Calibri"/>
                <a:ea typeface="Calibri"/>
                <a:cs typeface="Calibri"/>
                <a:sym typeface="Calibri"/>
              </a:rPr>
              <a:t>l’istruzione</a:t>
            </a:r>
            <a:r>
              <a:rPr lang="en-US" sz="1800" b="1" dirty="0">
                <a:solidFill>
                  <a:srgbClr val="1D1D1B"/>
                </a:solidFill>
                <a:latin typeface="Calibri"/>
                <a:ea typeface="Calibri"/>
                <a:cs typeface="Calibri"/>
                <a:sym typeface="Calibri"/>
              </a:rPr>
              <a:t> e la </a:t>
            </a:r>
            <a:r>
              <a:rPr lang="en-US" sz="1800" b="1" dirty="0" err="1">
                <a:solidFill>
                  <a:srgbClr val="1D1D1B"/>
                </a:solidFill>
                <a:latin typeface="Calibri"/>
                <a:ea typeface="Calibri"/>
                <a:cs typeface="Calibri"/>
                <a:sym typeface="Calibri"/>
              </a:rPr>
              <a:t>formazione</a:t>
            </a:r>
            <a:r>
              <a:rPr lang="en-US" sz="1800" b="1" dirty="0">
                <a:solidFill>
                  <a:srgbClr val="1D1D1B"/>
                </a:solidFill>
                <a:latin typeface="Calibri"/>
                <a:ea typeface="Calibri"/>
                <a:cs typeface="Calibri"/>
                <a:sym typeface="Calibri"/>
              </a:rPr>
              <a:t>; </a:t>
            </a:r>
          </a:p>
          <a:p>
            <a:pPr marL="457200" marR="0" lvl="0" indent="-342900" algn="l" rtl="0">
              <a:lnSpc>
                <a:spcPct val="115000"/>
              </a:lnSpc>
              <a:spcBef>
                <a:spcPts val="0"/>
              </a:spcBef>
              <a:spcAft>
                <a:spcPts val="0"/>
              </a:spcAft>
              <a:buClr>
                <a:srgbClr val="1D1D1B"/>
              </a:buClr>
              <a:buSzPts val="1800"/>
              <a:buFont typeface="Calibri"/>
              <a:buChar char="●"/>
            </a:pPr>
            <a:r>
              <a:rPr lang="en-US" sz="1800" i="0" u="none" strike="noStrike" cap="none" dirty="0" err="1">
                <a:solidFill>
                  <a:srgbClr val="1D1D1B"/>
                </a:solidFill>
                <a:latin typeface="Calibri"/>
                <a:ea typeface="Calibri"/>
                <a:cs typeface="Calibri"/>
                <a:sym typeface="Calibri"/>
              </a:rPr>
              <a:t>Aggiornare</a:t>
            </a:r>
            <a:r>
              <a:rPr lang="en-US" sz="1800" i="0" u="none" strike="noStrike" cap="none" dirty="0">
                <a:solidFill>
                  <a:srgbClr val="1D1D1B"/>
                </a:solidFill>
                <a:latin typeface="Calibri"/>
                <a:ea typeface="Calibri"/>
                <a:cs typeface="Calibri"/>
                <a:sym typeface="Calibri"/>
              </a:rPr>
              <a:t> </a:t>
            </a:r>
            <a:r>
              <a:rPr lang="en-US" sz="1800" i="0" u="none" strike="noStrike" cap="none" dirty="0" err="1">
                <a:solidFill>
                  <a:srgbClr val="1D1D1B"/>
                </a:solidFill>
                <a:latin typeface="Calibri"/>
                <a:ea typeface="Calibri"/>
                <a:cs typeface="Calibri"/>
                <a:sym typeface="Calibri"/>
              </a:rPr>
              <a:t>il</a:t>
            </a:r>
            <a:r>
              <a:rPr lang="en-US" sz="1800" i="0" u="none" strike="noStrike" cap="none" dirty="0">
                <a:solidFill>
                  <a:srgbClr val="1D1D1B"/>
                </a:solidFill>
                <a:latin typeface="Calibri"/>
                <a:ea typeface="Calibri"/>
                <a:cs typeface="Calibri"/>
                <a:sym typeface="Calibri"/>
              </a:rPr>
              <a:t> Quadro </a:t>
            </a:r>
            <a:r>
              <a:rPr lang="en-US" sz="1800" i="0" u="none" strike="noStrike" cap="none" dirty="0" err="1">
                <a:solidFill>
                  <a:srgbClr val="1D1D1B"/>
                </a:solidFill>
                <a:latin typeface="Calibri"/>
                <a:ea typeface="Calibri"/>
                <a:cs typeface="Calibri"/>
                <a:sym typeface="Calibri"/>
              </a:rPr>
              <a:t>europeo</a:t>
            </a:r>
            <a:r>
              <a:rPr lang="en-US" sz="1800" i="0" u="none" strike="noStrike" cap="none" dirty="0">
                <a:solidFill>
                  <a:srgbClr val="1D1D1B"/>
                </a:solidFill>
                <a:latin typeface="Calibri"/>
                <a:ea typeface="Calibri"/>
                <a:cs typeface="Calibri"/>
                <a:sym typeface="Calibri"/>
              </a:rPr>
              <a:t> </a:t>
            </a:r>
            <a:r>
              <a:rPr lang="en-US" sz="1800" i="0" u="none" strike="noStrike" cap="none" dirty="0" err="1">
                <a:solidFill>
                  <a:srgbClr val="1D1D1B"/>
                </a:solidFill>
                <a:latin typeface="Calibri"/>
                <a:ea typeface="Calibri"/>
                <a:cs typeface="Calibri"/>
                <a:sym typeface="Calibri"/>
              </a:rPr>
              <a:t>delle</a:t>
            </a:r>
            <a:r>
              <a:rPr lang="en-US" sz="1800" i="0" u="none" strike="noStrike" cap="none" dirty="0">
                <a:solidFill>
                  <a:srgbClr val="1D1D1B"/>
                </a:solidFill>
                <a:latin typeface="Calibri"/>
                <a:ea typeface="Calibri"/>
                <a:cs typeface="Calibri"/>
                <a:sym typeface="Calibri"/>
              </a:rPr>
              <a:t> </a:t>
            </a:r>
            <a:r>
              <a:rPr lang="en-US" sz="1800" i="0" u="none" strike="noStrike" cap="none" dirty="0" err="1">
                <a:solidFill>
                  <a:srgbClr val="1D1D1B"/>
                </a:solidFill>
                <a:latin typeface="Calibri"/>
                <a:ea typeface="Calibri"/>
                <a:cs typeface="Calibri"/>
                <a:sym typeface="Calibri"/>
              </a:rPr>
              <a:t>competenze</a:t>
            </a:r>
            <a:r>
              <a:rPr lang="en-US" sz="1800" i="0" u="none" strike="noStrike" cap="none" dirty="0">
                <a:solidFill>
                  <a:srgbClr val="1D1D1B"/>
                </a:solidFill>
                <a:latin typeface="Calibri"/>
                <a:ea typeface="Calibri"/>
                <a:cs typeface="Calibri"/>
                <a:sym typeface="Calibri"/>
              </a:rPr>
              <a:t> </a:t>
            </a:r>
            <a:r>
              <a:rPr lang="en-US" sz="1800" i="0" u="none" strike="noStrike" cap="none" dirty="0" err="1">
                <a:solidFill>
                  <a:srgbClr val="1D1D1B"/>
                </a:solidFill>
                <a:latin typeface="Calibri"/>
                <a:ea typeface="Calibri"/>
                <a:cs typeface="Calibri"/>
                <a:sym typeface="Calibri"/>
              </a:rPr>
              <a:t>digitali</a:t>
            </a:r>
            <a:r>
              <a:rPr lang="en-US" sz="1800" i="0" u="none" strike="noStrike" cap="none" dirty="0">
                <a:solidFill>
                  <a:srgbClr val="1D1D1B"/>
                </a:solidFill>
                <a:latin typeface="Calibri"/>
                <a:ea typeface="Calibri"/>
                <a:cs typeface="Calibri"/>
                <a:sym typeface="Calibri"/>
              </a:rPr>
              <a:t> per </a:t>
            </a:r>
            <a:r>
              <a:rPr lang="en-US" sz="1800" i="0" u="none" strike="noStrike" cap="none" dirty="0" err="1">
                <a:solidFill>
                  <a:srgbClr val="1D1D1B"/>
                </a:solidFill>
                <a:latin typeface="Calibri"/>
                <a:ea typeface="Calibri"/>
                <a:cs typeface="Calibri"/>
                <a:sym typeface="Calibri"/>
              </a:rPr>
              <a:t>inseri</a:t>
            </a:r>
            <a:r>
              <a:rPr lang="en-US" sz="1800" dirty="0" err="1">
                <a:solidFill>
                  <a:srgbClr val="1D1D1B"/>
                </a:solidFill>
                <a:latin typeface="Calibri"/>
                <a:ea typeface="Calibri"/>
                <a:cs typeface="Calibri"/>
                <a:sym typeface="Calibri"/>
              </a:rPr>
              <a:t>re</a:t>
            </a:r>
            <a:r>
              <a:rPr lang="en-US" sz="1800" dirty="0">
                <a:solidFill>
                  <a:srgbClr val="1D1D1B"/>
                </a:solidFill>
                <a:latin typeface="Calibri"/>
                <a:ea typeface="Calibri"/>
                <a:cs typeface="Calibri"/>
                <a:sym typeface="Calibri"/>
              </a:rPr>
              <a:t> </a:t>
            </a:r>
            <a:r>
              <a:rPr lang="en-US" sz="1800" b="1" dirty="0" err="1">
                <a:solidFill>
                  <a:srgbClr val="1D1D1B"/>
                </a:solidFill>
                <a:latin typeface="Calibri"/>
                <a:ea typeface="Calibri"/>
                <a:cs typeface="Calibri"/>
                <a:sym typeface="Calibri"/>
              </a:rPr>
              <a:t>l’intelligenza</a:t>
            </a:r>
            <a:r>
              <a:rPr lang="en-US" sz="1800" b="1" dirty="0">
                <a:solidFill>
                  <a:srgbClr val="1D1D1B"/>
                </a:solidFill>
                <a:latin typeface="Calibri"/>
                <a:ea typeface="Calibri"/>
                <a:cs typeface="Calibri"/>
                <a:sym typeface="Calibri"/>
              </a:rPr>
              <a:t> </a:t>
            </a:r>
            <a:r>
              <a:rPr lang="en-US" sz="1800" b="1" dirty="0" err="1">
                <a:solidFill>
                  <a:srgbClr val="1D1D1B"/>
                </a:solidFill>
                <a:latin typeface="Calibri"/>
                <a:ea typeface="Calibri"/>
                <a:cs typeface="Calibri"/>
                <a:sym typeface="Calibri"/>
              </a:rPr>
              <a:t>artificiale</a:t>
            </a:r>
            <a:r>
              <a:rPr lang="en-US" sz="1800" b="1" dirty="0">
                <a:solidFill>
                  <a:srgbClr val="1D1D1B"/>
                </a:solidFill>
                <a:latin typeface="Calibri"/>
                <a:ea typeface="Calibri"/>
                <a:cs typeface="Calibri"/>
                <a:sym typeface="Calibri"/>
              </a:rPr>
              <a:t> e le </a:t>
            </a:r>
            <a:r>
              <a:rPr lang="en-US" sz="1800" b="1" dirty="0" err="1">
                <a:solidFill>
                  <a:srgbClr val="1D1D1B"/>
                </a:solidFill>
                <a:latin typeface="Calibri"/>
                <a:ea typeface="Calibri"/>
                <a:cs typeface="Calibri"/>
                <a:sym typeface="Calibri"/>
              </a:rPr>
              <a:t>competenze</a:t>
            </a:r>
            <a:r>
              <a:rPr lang="en-US" sz="1800" b="1" dirty="0">
                <a:solidFill>
                  <a:srgbClr val="1D1D1B"/>
                </a:solidFill>
                <a:latin typeface="Calibri"/>
                <a:ea typeface="Calibri"/>
                <a:cs typeface="Calibri"/>
                <a:sym typeface="Calibri"/>
              </a:rPr>
              <a:t> relative </a:t>
            </a:r>
            <a:r>
              <a:rPr lang="en-US" sz="1800" b="1" dirty="0" err="1">
                <a:solidFill>
                  <a:srgbClr val="1D1D1B"/>
                </a:solidFill>
                <a:latin typeface="Calibri"/>
                <a:ea typeface="Calibri"/>
                <a:cs typeface="Calibri"/>
                <a:sym typeface="Calibri"/>
              </a:rPr>
              <a:t>all’utilizzo</a:t>
            </a:r>
            <a:r>
              <a:rPr lang="en-US" sz="1800" b="1" dirty="0">
                <a:solidFill>
                  <a:srgbClr val="1D1D1B"/>
                </a:solidFill>
                <a:latin typeface="Calibri"/>
                <a:ea typeface="Calibri"/>
                <a:cs typeface="Calibri"/>
                <a:sym typeface="Calibri"/>
              </a:rPr>
              <a:t> di </a:t>
            </a:r>
            <a:r>
              <a:rPr lang="en-US" sz="1800" b="1" dirty="0" err="1">
                <a:solidFill>
                  <a:srgbClr val="1D1D1B"/>
                </a:solidFill>
                <a:latin typeface="Calibri"/>
                <a:ea typeface="Calibri"/>
                <a:cs typeface="Calibri"/>
                <a:sym typeface="Calibri"/>
              </a:rPr>
              <a:t>dati</a:t>
            </a:r>
            <a:r>
              <a:rPr lang="en-US" sz="1800" b="1" dirty="0">
                <a:solidFill>
                  <a:srgbClr val="1D1D1B"/>
                </a:solidFill>
                <a:latin typeface="Calibri"/>
                <a:ea typeface="Calibri"/>
                <a:cs typeface="Calibri"/>
                <a:sym typeface="Calibri"/>
              </a:rPr>
              <a:t> e </a:t>
            </a:r>
            <a:r>
              <a:rPr lang="en-US" sz="1800" b="1" dirty="0" err="1">
                <a:solidFill>
                  <a:srgbClr val="1D1D1B"/>
                </a:solidFill>
                <a:latin typeface="Calibri"/>
                <a:ea typeface="Calibri"/>
                <a:cs typeface="Calibri"/>
                <a:sym typeface="Calibri"/>
              </a:rPr>
              <a:t>sviluppare</a:t>
            </a:r>
            <a:r>
              <a:rPr lang="en-US" sz="1800" b="1" dirty="0">
                <a:solidFill>
                  <a:srgbClr val="1D1D1B"/>
                </a:solidFill>
                <a:latin typeface="Calibri"/>
                <a:ea typeface="Calibri"/>
                <a:cs typeface="Calibri"/>
                <a:sym typeface="Calibri"/>
              </a:rPr>
              <a:t> la </a:t>
            </a:r>
            <a:r>
              <a:rPr lang="en-US" sz="1800" b="1" dirty="0" err="1">
                <a:solidFill>
                  <a:srgbClr val="1D1D1B"/>
                </a:solidFill>
                <a:latin typeface="Calibri"/>
                <a:ea typeface="Calibri"/>
                <a:cs typeface="Calibri"/>
                <a:sym typeface="Calibri"/>
              </a:rPr>
              <a:t>creazione</a:t>
            </a:r>
            <a:r>
              <a:rPr lang="en-US" sz="1800" b="1" dirty="0">
                <a:solidFill>
                  <a:srgbClr val="1D1D1B"/>
                </a:solidFill>
                <a:latin typeface="Calibri"/>
                <a:ea typeface="Calibri"/>
                <a:cs typeface="Calibri"/>
                <a:sym typeface="Calibri"/>
              </a:rPr>
              <a:t> di </a:t>
            </a:r>
            <a:r>
              <a:rPr lang="en-US" sz="1800" b="1" dirty="0" err="1">
                <a:solidFill>
                  <a:srgbClr val="1D1D1B"/>
                </a:solidFill>
                <a:latin typeface="Calibri"/>
                <a:ea typeface="Calibri"/>
                <a:cs typeface="Calibri"/>
                <a:sym typeface="Calibri"/>
              </a:rPr>
              <a:t>risorse</a:t>
            </a:r>
            <a:r>
              <a:rPr lang="en-US" sz="1800" b="1" dirty="0">
                <a:solidFill>
                  <a:srgbClr val="1D1D1B"/>
                </a:solidFill>
                <a:latin typeface="Calibri"/>
                <a:ea typeface="Calibri"/>
                <a:cs typeface="Calibri"/>
                <a:sym typeface="Calibri"/>
              </a:rPr>
              <a:t> </a:t>
            </a:r>
            <a:r>
              <a:rPr lang="en-US" sz="1800" b="1" dirty="0" err="1">
                <a:solidFill>
                  <a:srgbClr val="1D1D1B"/>
                </a:solidFill>
                <a:latin typeface="Calibri"/>
                <a:ea typeface="Calibri"/>
                <a:cs typeface="Calibri"/>
                <a:sym typeface="Calibri"/>
              </a:rPr>
              <a:t>didattiche</a:t>
            </a:r>
            <a:r>
              <a:rPr lang="en-US" sz="1800" b="1" dirty="0">
                <a:solidFill>
                  <a:srgbClr val="1D1D1B"/>
                </a:solidFill>
                <a:latin typeface="Calibri"/>
                <a:ea typeface="Calibri"/>
                <a:cs typeface="Calibri"/>
                <a:sym typeface="Calibri"/>
              </a:rPr>
              <a:t> </a:t>
            </a:r>
            <a:r>
              <a:rPr lang="en-US" sz="1800" b="1" dirty="0" err="1">
                <a:solidFill>
                  <a:srgbClr val="1D1D1B"/>
                </a:solidFill>
                <a:latin typeface="Calibri"/>
                <a:ea typeface="Calibri"/>
                <a:cs typeface="Calibri"/>
                <a:sym typeface="Calibri"/>
              </a:rPr>
              <a:t>sull’intelligenza</a:t>
            </a:r>
            <a:r>
              <a:rPr lang="en-US" sz="1800" b="1" dirty="0">
                <a:solidFill>
                  <a:srgbClr val="1D1D1B"/>
                </a:solidFill>
                <a:latin typeface="Calibri"/>
                <a:ea typeface="Calibri"/>
                <a:cs typeface="Calibri"/>
                <a:sym typeface="Calibri"/>
              </a:rPr>
              <a:t> </a:t>
            </a:r>
            <a:r>
              <a:rPr lang="en-US" sz="1800" b="1" dirty="0" err="1">
                <a:solidFill>
                  <a:srgbClr val="1D1D1B"/>
                </a:solidFill>
                <a:latin typeface="Calibri"/>
                <a:ea typeface="Calibri"/>
                <a:cs typeface="Calibri"/>
                <a:sym typeface="Calibri"/>
              </a:rPr>
              <a:t>artificiale</a:t>
            </a:r>
            <a:r>
              <a:rPr lang="en-US" sz="1800" b="1" dirty="0">
                <a:solidFill>
                  <a:srgbClr val="1D1D1B"/>
                </a:solidFill>
                <a:latin typeface="Calibri"/>
                <a:ea typeface="Calibri"/>
                <a:cs typeface="Calibri"/>
                <a:sym typeface="Calibri"/>
              </a:rPr>
              <a:t>. </a:t>
            </a:r>
          </a:p>
          <a:p>
            <a:pPr marL="457200" marR="0" lvl="0" indent="-342900" algn="l" rtl="0">
              <a:lnSpc>
                <a:spcPct val="115000"/>
              </a:lnSpc>
              <a:spcBef>
                <a:spcPts val="0"/>
              </a:spcBef>
              <a:spcAft>
                <a:spcPts val="0"/>
              </a:spcAft>
              <a:buClr>
                <a:srgbClr val="1D1D1B"/>
              </a:buClr>
              <a:buSzPts val="1800"/>
              <a:buFont typeface="Calibri"/>
              <a:buChar char="●"/>
            </a:pPr>
            <a:r>
              <a:rPr lang="en-US" sz="1800" i="0" u="none" strike="noStrike" cap="none" dirty="0" err="1">
                <a:solidFill>
                  <a:srgbClr val="1D1D1B"/>
                </a:solidFill>
                <a:latin typeface="Calibri"/>
                <a:ea typeface="Calibri"/>
                <a:cs typeface="Calibri"/>
                <a:sym typeface="Calibri"/>
              </a:rPr>
              <a:t>Sviluppare</a:t>
            </a:r>
            <a:r>
              <a:rPr lang="en-US" sz="1800" i="0" u="none" strike="noStrike" cap="none" dirty="0">
                <a:solidFill>
                  <a:srgbClr val="1D1D1B"/>
                </a:solidFill>
                <a:latin typeface="Calibri"/>
                <a:ea typeface="Calibri"/>
                <a:cs typeface="Calibri"/>
                <a:sym typeface="Calibri"/>
              </a:rPr>
              <a:t> un</a:t>
            </a:r>
            <a:r>
              <a:rPr lang="en-US" sz="1800" dirty="0">
                <a:solidFill>
                  <a:srgbClr val="1D1D1B"/>
                </a:solidFill>
                <a:latin typeface="Calibri"/>
                <a:ea typeface="Calibri"/>
                <a:cs typeface="Calibri"/>
                <a:sym typeface="Calibri"/>
              </a:rPr>
              <a:t>a </a:t>
            </a:r>
            <a:r>
              <a:rPr lang="en-US" sz="1800" dirty="0" err="1">
                <a:solidFill>
                  <a:srgbClr val="1D1D1B"/>
                </a:solidFill>
                <a:latin typeface="Calibri"/>
                <a:ea typeface="Calibri"/>
                <a:cs typeface="Calibri"/>
                <a:sym typeface="Calibri"/>
              </a:rPr>
              <a:t>certificazione</a:t>
            </a:r>
            <a:r>
              <a:rPr lang="en-US" sz="1800" dirty="0">
                <a:solidFill>
                  <a:srgbClr val="1D1D1B"/>
                </a:solidFill>
                <a:latin typeface="Calibri"/>
                <a:ea typeface="Calibri"/>
                <a:cs typeface="Calibri"/>
                <a:sym typeface="Calibri"/>
              </a:rPr>
              <a:t> </a:t>
            </a:r>
            <a:r>
              <a:rPr lang="en-US" sz="1800" dirty="0" err="1">
                <a:solidFill>
                  <a:srgbClr val="1D1D1B"/>
                </a:solidFill>
                <a:latin typeface="Calibri"/>
                <a:ea typeface="Calibri"/>
                <a:cs typeface="Calibri"/>
                <a:sym typeface="Calibri"/>
              </a:rPr>
              <a:t>europea</a:t>
            </a:r>
            <a:r>
              <a:rPr lang="en-US" sz="1800" dirty="0">
                <a:solidFill>
                  <a:srgbClr val="1D1D1B"/>
                </a:solidFill>
                <a:latin typeface="Calibri"/>
                <a:ea typeface="Calibri"/>
                <a:cs typeface="Calibri"/>
                <a:sym typeface="Calibri"/>
              </a:rPr>
              <a:t> per le </a:t>
            </a:r>
            <a:r>
              <a:rPr lang="en-US" sz="1800" dirty="0" err="1">
                <a:solidFill>
                  <a:srgbClr val="1D1D1B"/>
                </a:solidFill>
                <a:latin typeface="Calibri"/>
                <a:ea typeface="Calibri"/>
                <a:cs typeface="Calibri"/>
                <a:sym typeface="Calibri"/>
              </a:rPr>
              <a:t>competenze</a:t>
            </a:r>
            <a:r>
              <a:rPr lang="en-US" sz="1800" dirty="0">
                <a:solidFill>
                  <a:srgbClr val="1D1D1B"/>
                </a:solidFill>
                <a:latin typeface="Calibri"/>
                <a:ea typeface="Calibri"/>
                <a:cs typeface="Calibri"/>
                <a:sym typeface="Calibri"/>
              </a:rPr>
              <a:t> </a:t>
            </a:r>
            <a:r>
              <a:rPr lang="en-US" sz="1800" dirty="0" err="1">
                <a:solidFill>
                  <a:srgbClr val="1D1D1B"/>
                </a:solidFill>
                <a:latin typeface="Calibri"/>
                <a:ea typeface="Calibri"/>
                <a:cs typeface="Calibri"/>
                <a:sym typeface="Calibri"/>
              </a:rPr>
              <a:t>digitali</a:t>
            </a:r>
            <a:endParaRPr lang="en-US" sz="1800" dirty="0">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dirty="0" err="1">
                <a:solidFill>
                  <a:srgbClr val="1D1D1B"/>
                </a:solidFill>
                <a:latin typeface="Calibri"/>
                <a:ea typeface="Calibri"/>
                <a:cs typeface="Calibri"/>
                <a:sym typeface="Calibri"/>
              </a:rPr>
              <a:t>Proporre</a:t>
            </a:r>
            <a:r>
              <a:rPr lang="en-US" sz="1800" b="0" i="0" u="none" strike="noStrike" cap="none" dirty="0">
                <a:solidFill>
                  <a:srgbClr val="1D1D1B"/>
                </a:solidFill>
                <a:latin typeface="Calibri"/>
                <a:ea typeface="Calibri"/>
                <a:cs typeface="Calibri"/>
                <a:sym typeface="Calibri"/>
              </a:rPr>
              <a:t> una </a:t>
            </a:r>
            <a:r>
              <a:rPr lang="en-US" sz="1800" b="0" i="0" u="none" strike="noStrike" cap="none" dirty="0" err="1">
                <a:solidFill>
                  <a:srgbClr val="1D1D1B"/>
                </a:solidFill>
                <a:latin typeface="Calibri"/>
                <a:ea typeface="Calibri"/>
                <a:cs typeface="Calibri"/>
                <a:sym typeface="Calibri"/>
              </a:rPr>
              <a:t>Rac</a:t>
            </a:r>
            <a:r>
              <a:rPr lang="en-US" sz="1800" dirty="0" err="1">
                <a:solidFill>
                  <a:srgbClr val="1D1D1B"/>
                </a:solidFill>
                <a:latin typeface="Calibri"/>
                <a:ea typeface="Calibri"/>
                <a:cs typeface="Calibri"/>
                <a:sym typeface="Calibri"/>
              </a:rPr>
              <a:t>comandazione</a:t>
            </a:r>
            <a:r>
              <a:rPr lang="en-US" sz="1800" dirty="0">
                <a:solidFill>
                  <a:srgbClr val="1D1D1B"/>
                </a:solidFill>
                <a:latin typeface="Calibri"/>
                <a:ea typeface="Calibri"/>
                <a:cs typeface="Calibri"/>
                <a:sym typeface="Calibri"/>
              </a:rPr>
              <a:t> del </a:t>
            </a:r>
            <a:r>
              <a:rPr lang="en-US" sz="1800" dirty="0" err="1">
                <a:solidFill>
                  <a:srgbClr val="1D1D1B"/>
                </a:solidFill>
                <a:latin typeface="Calibri"/>
                <a:ea typeface="Calibri"/>
                <a:cs typeface="Calibri"/>
                <a:sym typeface="Calibri"/>
              </a:rPr>
              <a:t>Consiglio</a:t>
            </a:r>
            <a:r>
              <a:rPr lang="en-US" sz="1800" dirty="0">
                <a:solidFill>
                  <a:srgbClr val="1D1D1B"/>
                </a:solidFill>
                <a:latin typeface="Calibri"/>
                <a:ea typeface="Calibri"/>
                <a:cs typeface="Calibri"/>
                <a:sym typeface="Calibri"/>
              </a:rPr>
              <a:t> </a:t>
            </a:r>
            <a:r>
              <a:rPr lang="en-US" sz="1800" dirty="0" err="1">
                <a:solidFill>
                  <a:srgbClr val="1D1D1B"/>
                </a:solidFill>
                <a:latin typeface="Calibri"/>
                <a:ea typeface="Calibri"/>
                <a:cs typeface="Calibri"/>
                <a:sym typeface="Calibri"/>
              </a:rPr>
              <a:t>sul</a:t>
            </a:r>
            <a:r>
              <a:rPr lang="en-US" sz="1800" dirty="0">
                <a:solidFill>
                  <a:srgbClr val="1D1D1B"/>
                </a:solidFill>
                <a:latin typeface="Calibri"/>
                <a:ea typeface="Calibri"/>
                <a:cs typeface="Calibri"/>
                <a:sym typeface="Calibri"/>
              </a:rPr>
              <a:t> </a:t>
            </a:r>
            <a:r>
              <a:rPr lang="en-US" sz="1800" dirty="0" err="1">
                <a:solidFill>
                  <a:srgbClr val="1D1D1B"/>
                </a:solidFill>
                <a:latin typeface="Calibri"/>
                <a:ea typeface="Calibri"/>
                <a:cs typeface="Calibri"/>
                <a:sym typeface="Calibri"/>
              </a:rPr>
              <a:t>miglioramento</a:t>
            </a:r>
            <a:r>
              <a:rPr lang="en-US" sz="1800" dirty="0">
                <a:solidFill>
                  <a:srgbClr val="1D1D1B"/>
                </a:solidFill>
                <a:latin typeface="Calibri"/>
                <a:ea typeface="Calibri"/>
                <a:cs typeface="Calibri"/>
                <a:sym typeface="Calibri"/>
              </a:rPr>
              <a:t> </a:t>
            </a:r>
            <a:r>
              <a:rPr lang="en-US" sz="1800" dirty="0" err="1">
                <a:solidFill>
                  <a:srgbClr val="1D1D1B"/>
                </a:solidFill>
                <a:latin typeface="Calibri"/>
                <a:ea typeface="Calibri"/>
                <a:cs typeface="Calibri"/>
                <a:sym typeface="Calibri"/>
              </a:rPr>
              <a:t>della</a:t>
            </a:r>
            <a:r>
              <a:rPr lang="en-US" sz="1800" dirty="0">
                <a:solidFill>
                  <a:srgbClr val="1D1D1B"/>
                </a:solidFill>
                <a:latin typeface="Calibri"/>
                <a:ea typeface="Calibri"/>
                <a:cs typeface="Calibri"/>
                <a:sym typeface="Calibri"/>
              </a:rPr>
              <a:t> </a:t>
            </a:r>
            <a:r>
              <a:rPr lang="en-US" sz="1800" dirty="0" err="1">
                <a:solidFill>
                  <a:srgbClr val="1D1D1B"/>
                </a:solidFill>
                <a:latin typeface="Calibri"/>
                <a:ea typeface="Calibri"/>
                <a:cs typeface="Calibri"/>
                <a:sym typeface="Calibri"/>
              </a:rPr>
              <a:t>formazione</a:t>
            </a:r>
            <a:r>
              <a:rPr lang="en-US" sz="1800" dirty="0">
                <a:solidFill>
                  <a:srgbClr val="1D1D1B"/>
                </a:solidFill>
                <a:latin typeface="Calibri"/>
                <a:ea typeface="Calibri"/>
                <a:cs typeface="Calibri"/>
                <a:sym typeface="Calibri"/>
              </a:rPr>
              <a:t> in </a:t>
            </a:r>
            <a:r>
              <a:rPr lang="en-US" sz="1800" dirty="0" err="1">
                <a:solidFill>
                  <a:srgbClr val="1D1D1B"/>
                </a:solidFill>
                <a:latin typeface="Calibri"/>
                <a:ea typeface="Calibri"/>
                <a:cs typeface="Calibri"/>
                <a:sym typeface="Calibri"/>
              </a:rPr>
              <a:t>materia</a:t>
            </a:r>
            <a:r>
              <a:rPr lang="en-US" sz="1800" dirty="0">
                <a:solidFill>
                  <a:srgbClr val="1D1D1B"/>
                </a:solidFill>
                <a:latin typeface="Calibri"/>
                <a:ea typeface="Calibri"/>
                <a:cs typeface="Calibri"/>
                <a:sym typeface="Calibri"/>
              </a:rPr>
              <a:t> di </a:t>
            </a:r>
            <a:r>
              <a:rPr lang="en-US" sz="1800" dirty="0" err="1">
                <a:solidFill>
                  <a:srgbClr val="1D1D1B"/>
                </a:solidFill>
                <a:latin typeface="Calibri"/>
                <a:ea typeface="Calibri"/>
                <a:cs typeface="Calibri"/>
                <a:sym typeface="Calibri"/>
              </a:rPr>
              <a:t>competenze</a:t>
            </a:r>
            <a:r>
              <a:rPr lang="en-US" sz="1800" dirty="0">
                <a:solidFill>
                  <a:srgbClr val="1D1D1B"/>
                </a:solidFill>
                <a:latin typeface="Calibri"/>
                <a:ea typeface="Calibri"/>
                <a:cs typeface="Calibri"/>
                <a:sym typeface="Calibri"/>
              </a:rPr>
              <a:t> </a:t>
            </a:r>
            <a:r>
              <a:rPr lang="en-US" sz="1800" dirty="0" err="1">
                <a:solidFill>
                  <a:srgbClr val="1D1D1B"/>
                </a:solidFill>
                <a:latin typeface="Calibri"/>
                <a:ea typeface="Calibri"/>
                <a:cs typeface="Calibri"/>
                <a:sym typeface="Calibri"/>
              </a:rPr>
              <a:t>digitali</a:t>
            </a:r>
            <a:r>
              <a:rPr lang="en-US" sz="1800" dirty="0">
                <a:solidFill>
                  <a:srgbClr val="1D1D1B"/>
                </a:solidFill>
                <a:latin typeface="Calibri"/>
                <a:ea typeface="Calibri"/>
                <a:cs typeface="Calibri"/>
                <a:sym typeface="Calibri"/>
              </a:rPr>
              <a:t> </a:t>
            </a:r>
            <a:r>
              <a:rPr lang="en-US" sz="1800" dirty="0" err="1">
                <a:solidFill>
                  <a:srgbClr val="1D1D1B"/>
                </a:solidFill>
                <a:latin typeface="Calibri"/>
                <a:ea typeface="Calibri"/>
                <a:cs typeface="Calibri"/>
                <a:sym typeface="Calibri"/>
              </a:rPr>
              <a:t>nelle</a:t>
            </a:r>
            <a:r>
              <a:rPr lang="en-US" sz="1800" dirty="0">
                <a:solidFill>
                  <a:srgbClr val="1D1D1B"/>
                </a:solidFill>
                <a:latin typeface="Calibri"/>
                <a:ea typeface="Calibri"/>
                <a:cs typeface="Calibri"/>
                <a:sym typeface="Calibri"/>
              </a:rPr>
              <a:t> </a:t>
            </a:r>
            <a:r>
              <a:rPr lang="en-US" sz="1800" dirty="0" err="1">
                <a:solidFill>
                  <a:srgbClr val="1D1D1B"/>
                </a:solidFill>
                <a:latin typeface="Calibri"/>
                <a:ea typeface="Calibri"/>
                <a:cs typeface="Calibri"/>
                <a:sym typeface="Calibri"/>
              </a:rPr>
              <a:t>scuole</a:t>
            </a:r>
            <a:r>
              <a:rPr lang="en-US" sz="1800" dirty="0">
                <a:solidFill>
                  <a:srgbClr val="1D1D1B"/>
                </a:solidFill>
                <a:latin typeface="Calibri"/>
                <a:ea typeface="Calibri"/>
                <a:cs typeface="Calibri"/>
                <a:sym typeface="Calibri"/>
              </a:rPr>
              <a:t> di </a:t>
            </a:r>
            <a:r>
              <a:rPr lang="en-US" sz="1800" dirty="0" err="1">
                <a:solidFill>
                  <a:srgbClr val="1D1D1B"/>
                </a:solidFill>
                <a:latin typeface="Calibri"/>
                <a:ea typeface="Calibri"/>
                <a:cs typeface="Calibri"/>
                <a:sym typeface="Calibri"/>
              </a:rPr>
              <a:t>ogni</a:t>
            </a:r>
            <a:r>
              <a:rPr lang="en-US" sz="1800" dirty="0">
                <a:solidFill>
                  <a:srgbClr val="1D1D1B"/>
                </a:solidFill>
                <a:latin typeface="Calibri"/>
                <a:ea typeface="Calibri"/>
                <a:cs typeface="Calibri"/>
                <a:sym typeface="Calibri"/>
              </a:rPr>
              <a:t> </a:t>
            </a:r>
            <a:r>
              <a:rPr lang="en-US" sz="1800" dirty="0" err="1">
                <a:solidFill>
                  <a:srgbClr val="1D1D1B"/>
                </a:solidFill>
                <a:latin typeface="Calibri"/>
                <a:ea typeface="Calibri"/>
                <a:cs typeface="Calibri"/>
                <a:sym typeface="Calibri"/>
              </a:rPr>
              <a:t>ordine</a:t>
            </a:r>
            <a:r>
              <a:rPr lang="en-US" sz="1800" dirty="0">
                <a:solidFill>
                  <a:srgbClr val="1D1D1B"/>
                </a:solidFill>
                <a:latin typeface="Calibri"/>
                <a:ea typeface="Calibri"/>
                <a:cs typeface="Calibri"/>
                <a:sym typeface="Calibri"/>
              </a:rPr>
              <a:t> e </a:t>
            </a:r>
            <a:r>
              <a:rPr lang="en-US" sz="1800" dirty="0" err="1">
                <a:solidFill>
                  <a:srgbClr val="1D1D1B"/>
                </a:solidFill>
                <a:latin typeface="Calibri"/>
                <a:ea typeface="Calibri"/>
                <a:cs typeface="Calibri"/>
                <a:sym typeface="Calibri"/>
              </a:rPr>
              <a:t>grado</a:t>
            </a:r>
            <a:endParaRPr lang="en-US" sz="1800" dirty="0">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dirty="0" err="1">
                <a:solidFill>
                  <a:srgbClr val="1D1D1B"/>
                </a:solidFill>
                <a:latin typeface="Calibri"/>
                <a:ea typeface="Calibri"/>
                <a:cs typeface="Calibri"/>
                <a:sym typeface="Calibri"/>
              </a:rPr>
              <a:t>Sostenere</a:t>
            </a:r>
            <a:r>
              <a:rPr lang="en-US" sz="1800" b="0" i="0" u="none" strike="noStrike" cap="none" dirty="0">
                <a:solidFill>
                  <a:srgbClr val="1D1D1B"/>
                </a:solidFill>
                <a:latin typeface="Calibri"/>
                <a:ea typeface="Calibri"/>
                <a:cs typeface="Calibri"/>
                <a:sym typeface="Calibri"/>
              </a:rPr>
              <a:t> la </a:t>
            </a:r>
            <a:r>
              <a:rPr lang="en-US" sz="1800" b="0" i="0" u="none" strike="noStrike" cap="none" dirty="0" err="1">
                <a:solidFill>
                  <a:srgbClr val="1D1D1B"/>
                </a:solidFill>
                <a:latin typeface="Calibri"/>
                <a:ea typeface="Calibri"/>
                <a:cs typeface="Calibri"/>
                <a:sym typeface="Calibri"/>
              </a:rPr>
              <a:t>raccolta</a:t>
            </a:r>
            <a:r>
              <a:rPr lang="en-US" sz="1800" b="0" i="0" u="none" strike="noStrike" cap="none" dirty="0">
                <a:solidFill>
                  <a:srgbClr val="1D1D1B"/>
                </a:solidFill>
                <a:latin typeface="Calibri"/>
                <a:ea typeface="Calibri"/>
                <a:cs typeface="Calibri"/>
                <a:sym typeface="Calibri"/>
              </a:rPr>
              <a:t> </a:t>
            </a:r>
            <a:r>
              <a:rPr lang="en-US" sz="1800" b="0" i="0" u="none" strike="noStrike" cap="none" dirty="0" err="1">
                <a:solidFill>
                  <a:srgbClr val="1D1D1B"/>
                </a:solidFill>
                <a:latin typeface="Calibri"/>
                <a:ea typeface="Calibri"/>
                <a:cs typeface="Calibri"/>
                <a:sym typeface="Calibri"/>
              </a:rPr>
              <a:t>dei</a:t>
            </a:r>
            <a:r>
              <a:rPr lang="en-US" sz="1800" b="0" i="0" u="none" strike="noStrike" cap="none" dirty="0">
                <a:solidFill>
                  <a:srgbClr val="1D1D1B"/>
                </a:solidFill>
                <a:latin typeface="Calibri"/>
                <a:ea typeface="Calibri"/>
                <a:cs typeface="Calibri"/>
                <a:sym typeface="Calibri"/>
              </a:rPr>
              <a:t> </a:t>
            </a:r>
            <a:r>
              <a:rPr lang="en-US" sz="1800" b="0" i="0" u="none" strike="noStrike" cap="none" dirty="0" err="1">
                <a:solidFill>
                  <a:srgbClr val="1D1D1B"/>
                </a:solidFill>
                <a:latin typeface="Calibri"/>
                <a:ea typeface="Calibri"/>
                <a:cs typeface="Calibri"/>
                <a:sym typeface="Calibri"/>
              </a:rPr>
              <a:t>dati</a:t>
            </a:r>
            <a:r>
              <a:rPr lang="en-US" sz="1800" b="0" i="0" u="none" strike="noStrike" cap="none" dirty="0">
                <a:solidFill>
                  <a:srgbClr val="1D1D1B"/>
                </a:solidFill>
                <a:latin typeface="Calibri"/>
                <a:ea typeface="Calibri"/>
                <a:cs typeface="Calibri"/>
                <a:sym typeface="Calibri"/>
              </a:rPr>
              <a:t> </a:t>
            </a:r>
            <a:r>
              <a:rPr lang="en-US" sz="1800" b="0" i="0" u="none" strike="noStrike" cap="none" dirty="0" err="1">
                <a:solidFill>
                  <a:srgbClr val="1D1D1B"/>
                </a:solidFill>
                <a:latin typeface="Calibri"/>
                <a:ea typeface="Calibri"/>
                <a:cs typeface="Calibri"/>
                <a:sym typeface="Calibri"/>
              </a:rPr>
              <a:t>sulle</a:t>
            </a:r>
            <a:r>
              <a:rPr lang="en-US" sz="1800" b="0" i="0" u="none" strike="noStrike" cap="none" dirty="0">
                <a:solidFill>
                  <a:srgbClr val="1D1D1B"/>
                </a:solidFill>
                <a:latin typeface="Calibri"/>
                <a:ea typeface="Calibri"/>
                <a:cs typeface="Calibri"/>
                <a:sym typeface="Calibri"/>
              </a:rPr>
              <a:t> </a:t>
            </a:r>
            <a:r>
              <a:rPr lang="en-US" sz="1800" b="0" i="0" u="none" strike="noStrike" cap="none" dirty="0" err="1">
                <a:solidFill>
                  <a:srgbClr val="1D1D1B"/>
                </a:solidFill>
                <a:latin typeface="Calibri"/>
                <a:ea typeface="Calibri"/>
                <a:cs typeface="Calibri"/>
                <a:sym typeface="Calibri"/>
              </a:rPr>
              <a:t>competenze</a:t>
            </a:r>
            <a:r>
              <a:rPr lang="en-US" sz="1800" b="0" i="0" u="none" strike="noStrike" cap="none" dirty="0">
                <a:solidFill>
                  <a:srgbClr val="1D1D1B"/>
                </a:solidFill>
                <a:latin typeface="Calibri"/>
                <a:ea typeface="Calibri"/>
                <a:cs typeface="Calibri"/>
                <a:sym typeface="Calibri"/>
              </a:rPr>
              <a:t> </a:t>
            </a:r>
            <a:r>
              <a:rPr lang="en-US" sz="1800" b="0" i="0" u="none" strike="noStrike" cap="none" dirty="0" err="1">
                <a:solidFill>
                  <a:srgbClr val="1D1D1B"/>
                </a:solidFill>
                <a:latin typeface="Calibri"/>
                <a:ea typeface="Calibri"/>
                <a:cs typeface="Calibri"/>
                <a:sym typeface="Calibri"/>
              </a:rPr>
              <a:t>digitali</a:t>
            </a:r>
            <a:r>
              <a:rPr lang="en-US" sz="1800" b="0" i="0" u="none" strike="noStrike" cap="none" dirty="0">
                <a:solidFill>
                  <a:srgbClr val="1D1D1B"/>
                </a:solidFill>
                <a:latin typeface="Calibri"/>
                <a:ea typeface="Calibri"/>
                <a:cs typeface="Calibri"/>
                <a:sym typeface="Calibri"/>
              </a:rPr>
              <a:t> </a:t>
            </a:r>
            <a:r>
              <a:rPr lang="en-US" sz="1800" b="0" i="0" u="none" strike="noStrike" cap="none" dirty="0" err="1">
                <a:solidFill>
                  <a:srgbClr val="1D1D1B"/>
                </a:solidFill>
                <a:latin typeface="Calibri"/>
                <a:ea typeface="Calibri"/>
                <a:cs typeface="Calibri"/>
                <a:sym typeface="Calibri"/>
              </a:rPr>
              <a:t>delle</a:t>
            </a:r>
            <a:r>
              <a:rPr lang="en-US" sz="1800" b="0" i="0" u="none" strike="noStrike" cap="none" dirty="0">
                <a:solidFill>
                  <a:srgbClr val="1D1D1B"/>
                </a:solidFill>
                <a:latin typeface="Calibri"/>
                <a:ea typeface="Calibri"/>
                <a:cs typeface="Calibri"/>
                <a:sym typeface="Calibri"/>
              </a:rPr>
              <a:t> e </a:t>
            </a:r>
            <a:r>
              <a:rPr lang="en-US" sz="1800" b="0" i="0" u="none" strike="noStrike" cap="none" dirty="0" err="1">
                <a:solidFill>
                  <a:srgbClr val="1D1D1B"/>
                </a:solidFill>
                <a:latin typeface="Calibri"/>
                <a:ea typeface="Calibri"/>
                <a:cs typeface="Calibri"/>
                <a:sym typeface="Calibri"/>
              </a:rPr>
              <a:t>degli</a:t>
            </a:r>
            <a:r>
              <a:rPr lang="en-US" sz="1800" b="0" i="0" u="none" strike="noStrike" cap="none" dirty="0">
                <a:solidFill>
                  <a:srgbClr val="1D1D1B"/>
                </a:solidFill>
                <a:latin typeface="Calibri"/>
                <a:ea typeface="Calibri"/>
                <a:cs typeface="Calibri"/>
                <a:sym typeface="Calibri"/>
              </a:rPr>
              <a:t> </a:t>
            </a:r>
            <a:r>
              <a:rPr lang="en-US" sz="1800" b="0" i="0" u="none" strike="noStrike" cap="none" dirty="0" err="1">
                <a:solidFill>
                  <a:srgbClr val="1D1D1B"/>
                </a:solidFill>
                <a:latin typeface="Calibri"/>
                <a:ea typeface="Calibri"/>
                <a:cs typeface="Calibri"/>
                <a:sym typeface="Calibri"/>
              </a:rPr>
              <a:t>studenti</a:t>
            </a:r>
            <a:r>
              <a:rPr lang="en-US" sz="1800" b="0" i="0" u="none" strike="noStrike" cap="none" dirty="0">
                <a:solidFill>
                  <a:srgbClr val="1D1D1B"/>
                </a:solidFill>
                <a:latin typeface="Calibri"/>
                <a:ea typeface="Calibri"/>
                <a:cs typeface="Calibri"/>
                <a:sym typeface="Calibri"/>
              </a:rPr>
              <a:t> e </a:t>
            </a:r>
            <a:r>
              <a:rPr lang="en-US" sz="1800" b="0" i="0" u="none" strike="noStrike" cap="none" dirty="0" err="1">
                <a:solidFill>
                  <a:srgbClr val="1D1D1B"/>
                </a:solidFill>
                <a:latin typeface="Calibri"/>
                <a:ea typeface="Calibri"/>
                <a:cs typeface="Calibri"/>
                <a:sym typeface="Calibri"/>
              </a:rPr>
              <a:t>introdurre</a:t>
            </a:r>
            <a:r>
              <a:rPr lang="en-US" sz="1800" b="0" i="0" u="none" strike="noStrike" cap="none" dirty="0">
                <a:solidFill>
                  <a:srgbClr val="1D1D1B"/>
                </a:solidFill>
                <a:latin typeface="Calibri"/>
                <a:ea typeface="Calibri"/>
                <a:cs typeface="Calibri"/>
                <a:sym typeface="Calibri"/>
              </a:rPr>
              <a:t> </a:t>
            </a:r>
            <a:r>
              <a:rPr lang="en-US" sz="1800" b="0" i="0" u="none" strike="noStrike" cap="none" dirty="0" err="1">
                <a:solidFill>
                  <a:srgbClr val="1D1D1B"/>
                </a:solidFill>
                <a:latin typeface="Calibri"/>
                <a:ea typeface="Calibri"/>
                <a:cs typeface="Calibri"/>
                <a:sym typeface="Calibri"/>
              </a:rPr>
              <a:t>degli</a:t>
            </a:r>
            <a:r>
              <a:rPr lang="en-US" sz="1800" b="0" i="0" u="none" strike="noStrike" cap="none" dirty="0">
                <a:solidFill>
                  <a:srgbClr val="1D1D1B"/>
                </a:solidFill>
                <a:latin typeface="Calibri"/>
                <a:ea typeface="Calibri"/>
                <a:cs typeface="Calibri"/>
                <a:sym typeface="Calibri"/>
              </a:rPr>
              <a:t> </a:t>
            </a:r>
            <a:r>
              <a:rPr lang="en-US" sz="1800" b="0" i="0" u="none" strike="noStrike" cap="none" dirty="0" err="1">
                <a:solidFill>
                  <a:srgbClr val="1D1D1B"/>
                </a:solidFill>
                <a:latin typeface="Calibri"/>
                <a:ea typeface="Calibri"/>
                <a:cs typeface="Calibri"/>
                <a:sym typeface="Calibri"/>
              </a:rPr>
              <a:t>obiettivi</a:t>
            </a:r>
            <a:r>
              <a:rPr lang="en-US" sz="1800" b="0" i="0" u="none" strike="noStrike" cap="none" dirty="0">
                <a:solidFill>
                  <a:srgbClr val="1D1D1B"/>
                </a:solidFill>
                <a:latin typeface="Calibri"/>
                <a:ea typeface="Calibri"/>
                <a:cs typeface="Calibri"/>
                <a:sym typeface="Calibri"/>
              </a:rPr>
              <a:t> </a:t>
            </a:r>
            <a:r>
              <a:rPr lang="it-IT" sz="1800" b="0" i="0" u="none" strike="noStrike" cap="none" dirty="0">
                <a:solidFill>
                  <a:srgbClr val="1D1D1B"/>
                </a:solidFill>
                <a:latin typeface="Calibri"/>
                <a:ea typeface="Calibri"/>
                <a:cs typeface="Calibri"/>
                <a:sym typeface="Calibri"/>
              </a:rPr>
              <a:t>europei sulle capacità delle e degli studenti</a:t>
            </a:r>
          </a:p>
          <a:p>
            <a:pPr marL="457200" marR="0" lvl="0" indent="-342900" algn="l" rtl="0">
              <a:lnSpc>
                <a:spcPct val="115000"/>
              </a:lnSpc>
              <a:spcBef>
                <a:spcPts val="0"/>
              </a:spcBef>
              <a:spcAft>
                <a:spcPts val="0"/>
              </a:spcAft>
              <a:buClr>
                <a:srgbClr val="1D1D1B"/>
              </a:buClr>
              <a:buSzPts val="1800"/>
              <a:buFont typeface="Calibri"/>
              <a:buChar char="●"/>
            </a:pPr>
            <a:r>
              <a:rPr lang="it-IT" sz="1800" dirty="0">
                <a:solidFill>
                  <a:srgbClr val="1D1D1B"/>
                </a:solidFill>
                <a:latin typeface="Calibri"/>
                <a:ea typeface="Calibri"/>
                <a:cs typeface="Calibri"/>
                <a:sym typeface="Calibri"/>
              </a:rPr>
              <a:t>Promuovere l’acquisizione di competenze digitali avanzate attraverso misure volte ad aumentare le opportunità di formazione professionale in campo digitale.</a:t>
            </a:r>
          </a:p>
          <a:p>
            <a:pPr marL="457200" lvl="0" indent="-342900">
              <a:lnSpc>
                <a:spcPct val="115000"/>
              </a:lnSpc>
              <a:buClr>
                <a:srgbClr val="1D1D1B"/>
              </a:buClr>
              <a:buSzPts val="1800"/>
              <a:buFont typeface="Calibri"/>
              <a:buChar char="●"/>
            </a:pPr>
            <a:r>
              <a:rPr lang="it-IT" sz="1800" b="1" i="0" u="none" strike="noStrike" cap="none" dirty="0">
                <a:solidFill>
                  <a:srgbClr val="1D1D1B"/>
                </a:solidFill>
                <a:latin typeface="Calibri"/>
                <a:ea typeface="Calibri"/>
                <a:cs typeface="Calibri"/>
                <a:sym typeface="Calibri"/>
              </a:rPr>
              <a:t>Favorire la partecipazione delle donne alle STEM </a:t>
            </a:r>
            <a:r>
              <a:rPr lang="it-IT" sz="1800" dirty="0">
                <a:solidFill>
                  <a:srgbClr val="1D1D1B"/>
                </a:solidFill>
                <a:latin typeface="Calibri"/>
                <a:ea typeface="Calibri"/>
                <a:cs typeface="Calibri"/>
                <a:sym typeface="Calibri"/>
              </a:rPr>
              <a:t>in collaborazione con l’Istituto europeo di innovazione e tecnologia e il sostegno dell’</a:t>
            </a:r>
            <a:r>
              <a:rPr lang="en-US" sz="1800" b="0" i="0" u="none" strike="noStrike" cap="none" dirty="0">
                <a:solidFill>
                  <a:srgbClr val="1D1D1B"/>
                </a:solidFill>
                <a:latin typeface="Calibri"/>
                <a:ea typeface="Calibri"/>
                <a:cs typeface="Calibri"/>
                <a:sym typeface="Calibri"/>
              </a:rPr>
              <a:t>EU STEM Coalition per </a:t>
            </a:r>
            <a:r>
              <a:rPr lang="en-US" sz="1800" b="0" i="0" u="none" strike="noStrike" cap="none" dirty="0" err="1">
                <a:solidFill>
                  <a:srgbClr val="1D1D1B"/>
                </a:solidFill>
                <a:latin typeface="Calibri"/>
                <a:ea typeface="Calibri"/>
                <a:cs typeface="Calibri"/>
                <a:sym typeface="Calibri"/>
              </a:rPr>
              <a:t>sviluppare</a:t>
            </a:r>
            <a:r>
              <a:rPr lang="en-US" sz="1800" b="0" i="0" u="none" strike="noStrike" cap="none" dirty="0">
                <a:solidFill>
                  <a:srgbClr val="1D1D1B"/>
                </a:solidFill>
                <a:latin typeface="Calibri"/>
                <a:ea typeface="Calibri"/>
                <a:cs typeface="Calibri"/>
                <a:sym typeface="Calibri"/>
              </a:rPr>
              <a:t> un nuovo </a:t>
            </a:r>
            <a:r>
              <a:rPr lang="en-US" sz="1800" b="0" i="0" u="none" strike="noStrike" cap="none" dirty="0" err="1">
                <a:solidFill>
                  <a:srgbClr val="1D1D1B"/>
                </a:solidFill>
                <a:latin typeface="Calibri"/>
                <a:ea typeface="Calibri"/>
                <a:cs typeface="Calibri"/>
                <a:sym typeface="Calibri"/>
              </a:rPr>
              <a:t>programma</a:t>
            </a:r>
            <a:r>
              <a:rPr lang="en-US" sz="1800" b="0" i="0" u="none" strike="noStrike" cap="none" dirty="0">
                <a:solidFill>
                  <a:srgbClr val="1D1D1B"/>
                </a:solidFill>
                <a:latin typeface="Calibri"/>
                <a:ea typeface="Calibri"/>
                <a:cs typeface="Calibri"/>
                <a:sym typeface="Calibri"/>
              </a:rPr>
              <a:t> di </a:t>
            </a:r>
            <a:r>
              <a:rPr lang="en-US" sz="1800" b="0" i="0" u="none" strike="noStrike" cap="none" dirty="0" err="1">
                <a:solidFill>
                  <a:srgbClr val="1D1D1B"/>
                </a:solidFill>
                <a:latin typeface="Calibri"/>
                <a:ea typeface="Calibri"/>
                <a:cs typeface="Calibri"/>
                <a:sym typeface="Calibri"/>
              </a:rPr>
              <a:t>alta</a:t>
            </a:r>
            <a:r>
              <a:rPr lang="en-US" sz="1800" b="0" i="0" u="none" strike="noStrike" cap="none" dirty="0">
                <a:solidFill>
                  <a:srgbClr val="1D1D1B"/>
                </a:solidFill>
                <a:latin typeface="Calibri"/>
                <a:ea typeface="Calibri"/>
                <a:cs typeface="Calibri"/>
                <a:sym typeface="Calibri"/>
              </a:rPr>
              <a:t> </a:t>
            </a:r>
            <a:r>
              <a:rPr lang="en-US" sz="1800" b="0" i="0" u="none" strike="noStrike" cap="none" dirty="0" err="1">
                <a:solidFill>
                  <a:srgbClr val="1D1D1B"/>
                </a:solidFill>
                <a:latin typeface="Calibri"/>
                <a:ea typeface="Calibri"/>
                <a:cs typeface="Calibri"/>
                <a:sym typeface="Calibri"/>
              </a:rPr>
              <a:t>formazione</a:t>
            </a:r>
            <a:r>
              <a:rPr lang="en-US" sz="1800" b="0" i="0" u="none" strike="noStrike" cap="none" dirty="0">
                <a:solidFill>
                  <a:srgbClr val="1D1D1B"/>
                </a:solidFill>
                <a:latin typeface="Calibri"/>
                <a:ea typeface="Calibri"/>
                <a:cs typeface="Calibri"/>
                <a:sym typeface="Calibri"/>
              </a:rPr>
              <a:t> nel campo </a:t>
            </a:r>
            <a:r>
              <a:rPr lang="en-US" sz="1800" b="0" i="0" u="none" strike="noStrike" cap="none" dirty="0" err="1">
                <a:solidFill>
                  <a:srgbClr val="1D1D1B"/>
                </a:solidFill>
                <a:latin typeface="Calibri"/>
                <a:ea typeface="Calibri"/>
                <a:cs typeface="Calibri"/>
                <a:sym typeface="Calibri"/>
              </a:rPr>
              <a:t>dell’ingegneria</a:t>
            </a:r>
            <a:r>
              <a:rPr lang="en-US" sz="1800" b="0" i="0" u="none" strike="noStrike" cap="none" dirty="0">
                <a:solidFill>
                  <a:srgbClr val="1D1D1B"/>
                </a:solidFill>
                <a:latin typeface="Calibri"/>
                <a:ea typeface="Calibri"/>
                <a:cs typeface="Calibri"/>
                <a:sym typeface="Calibri"/>
              </a:rPr>
              <a:t> e </a:t>
            </a:r>
            <a:r>
              <a:rPr lang="en-US" sz="1800" b="0" i="0" u="none" strike="noStrike" cap="none" dirty="0" err="1">
                <a:solidFill>
                  <a:srgbClr val="1D1D1B"/>
                </a:solidFill>
                <a:latin typeface="Calibri"/>
                <a:ea typeface="Calibri"/>
                <a:cs typeface="Calibri"/>
                <a:sym typeface="Calibri"/>
              </a:rPr>
              <a:t>delle</a:t>
            </a:r>
            <a:r>
              <a:rPr lang="en-US" sz="1800" b="0" i="0" u="none" strike="noStrike" cap="none" dirty="0">
                <a:solidFill>
                  <a:srgbClr val="1D1D1B"/>
                </a:solidFill>
                <a:latin typeface="Calibri"/>
                <a:ea typeface="Calibri"/>
                <a:cs typeface="Calibri"/>
                <a:sym typeface="Calibri"/>
              </a:rPr>
              <a:t> </a:t>
            </a:r>
            <a:r>
              <a:rPr lang="en-US" sz="1800" b="0" i="0" u="none" strike="noStrike" cap="none" dirty="0" err="1">
                <a:solidFill>
                  <a:srgbClr val="1D1D1B"/>
                </a:solidFill>
                <a:latin typeface="Calibri"/>
                <a:ea typeface="Calibri"/>
                <a:cs typeface="Calibri"/>
                <a:sym typeface="Calibri"/>
              </a:rPr>
              <a:t>tecnologie</a:t>
            </a:r>
            <a:r>
              <a:rPr lang="en-US" sz="1800" b="0" i="0" u="none" strike="noStrike" cap="none" dirty="0">
                <a:solidFill>
                  <a:srgbClr val="1D1D1B"/>
                </a:solidFill>
                <a:latin typeface="Calibri"/>
                <a:ea typeface="Calibri"/>
                <a:cs typeface="Calibri"/>
                <a:sym typeface="Calibri"/>
              </a:rPr>
              <a:t> </a:t>
            </a:r>
            <a:r>
              <a:rPr lang="en-US" sz="1800" b="0" i="0" u="none" strike="noStrike" cap="none" dirty="0" err="1">
                <a:solidFill>
                  <a:srgbClr val="1D1D1B"/>
                </a:solidFill>
                <a:latin typeface="Calibri"/>
                <a:ea typeface="Calibri"/>
                <a:cs typeface="Calibri"/>
                <a:sym typeface="Calibri"/>
              </a:rPr>
              <a:t>dell’informazione</a:t>
            </a:r>
            <a:r>
              <a:rPr lang="en-US" sz="1800" b="0" i="0" u="none" strike="noStrike" cap="none" dirty="0">
                <a:solidFill>
                  <a:srgbClr val="1D1D1B"/>
                </a:solidFill>
                <a:latin typeface="Calibri"/>
                <a:ea typeface="Calibri"/>
                <a:cs typeface="Calibri"/>
                <a:sym typeface="Calibri"/>
              </a:rPr>
              <a:t> e </a:t>
            </a:r>
            <a:r>
              <a:rPr lang="en-US" sz="1800" b="0" i="0" u="none" strike="noStrike" cap="none" dirty="0" err="1">
                <a:solidFill>
                  <a:srgbClr val="1D1D1B"/>
                </a:solidFill>
                <a:latin typeface="Calibri"/>
                <a:ea typeface="Calibri"/>
                <a:cs typeface="Calibri"/>
                <a:sym typeface="Calibri"/>
              </a:rPr>
              <a:t>della</a:t>
            </a:r>
            <a:r>
              <a:rPr lang="en-US" sz="1800" b="0" i="0" u="none" strike="noStrike" cap="none" dirty="0">
                <a:solidFill>
                  <a:srgbClr val="1D1D1B"/>
                </a:solidFill>
                <a:latin typeface="Calibri"/>
                <a:ea typeface="Calibri"/>
                <a:cs typeface="Calibri"/>
                <a:sym typeface="Calibri"/>
              </a:rPr>
              <a:t> </a:t>
            </a:r>
            <a:r>
              <a:rPr lang="en-US" sz="1800" b="0" i="0" u="none" strike="noStrike" cap="none" dirty="0" err="1">
                <a:solidFill>
                  <a:srgbClr val="1D1D1B"/>
                </a:solidFill>
                <a:latin typeface="Calibri"/>
                <a:ea typeface="Calibri"/>
                <a:cs typeface="Calibri"/>
                <a:sym typeface="Calibri"/>
              </a:rPr>
              <a:t>comunicazione</a:t>
            </a:r>
            <a:r>
              <a:rPr lang="en-US" sz="1800" b="0" i="0" u="none" strike="noStrike" cap="none" dirty="0">
                <a:solidFill>
                  <a:srgbClr val="1D1D1B"/>
                </a:solidFill>
                <a:latin typeface="Calibri"/>
                <a:ea typeface="Calibri"/>
                <a:cs typeface="Calibri"/>
                <a:sym typeface="Calibri"/>
              </a:rPr>
              <a:t> </a:t>
            </a:r>
            <a:r>
              <a:rPr lang="en-US" sz="1800" b="0" i="0" u="none" strike="noStrike" cap="none" dirty="0" err="1">
                <a:solidFill>
                  <a:srgbClr val="1D1D1B"/>
                </a:solidFill>
                <a:latin typeface="Calibri"/>
                <a:ea typeface="Calibri"/>
                <a:cs typeface="Calibri"/>
                <a:sym typeface="Calibri"/>
              </a:rPr>
              <a:t>basato</a:t>
            </a:r>
            <a:r>
              <a:rPr lang="en-US" sz="1800" b="0" i="0" u="none" strike="noStrike" cap="none" dirty="0">
                <a:solidFill>
                  <a:srgbClr val="1D1D1B"/>
                </a:solidFill>
                <a:latin typeface="Calibri"/>
                <a:ea typeface="Calibri"/>
                <a:cs typeface="Calibri"/>
                <a:sym typeface="Calibri"/>
              </a:rPr>
              <a:t> </a:t>
            </a:r>
            <a:r>
              <a:rPr lang="en-US" sz="1800" b="0" i="0" u="none" strike="noStrike" cap="none" dirty="0" err="1">
                <a:solidFill>
                  <a:srgbClr val="1D1D1B"/>
                </a:solidFill>
                <a:latin typeface="Calibri"/>
                <a:ea typeface="Calibri"/>
                <a:cs typeface="Calibri"/>
                <a:sym typeface="Calibri"/>
              </a:rPr>
              <a:t>sull’approccio</a:t>
            </a:r>
            <a:r>
              <a:rPr lang="en-US" sz="1800" b="0" i="0" u="none" strike="noStrike" cap="none" dirty="0">
                <a:solidFill>
                  <a:srgbClr val="1D1D1B"/>
                </a:solidFill>
                <a:latin typeface="Calibri"/>
                <a:ea typeface="Calibri"/>
                <a:cs typeface="Calibri"/>
                <a:sym typeface="Calibri"/>
              </a:rPr>
              <a:t> STEAM. </a:t>
            </a:r>
            <a:endParaRPr sz="1800" b="0" i="0" u="none" strike="noStrike" cap="none" dirty="0">
              <a:solidFill>
                <a:srgbClr val="1D1D1B"/>
              </a:solidFill>
              <a:latin typeface="Calibri"/>
              <a:ea typeface="Calibri"/>
              <a:cs typeface="Calibri"/>
              <a:sym typeface="Calibri"/>
            </a:endParaRPr>
          </a:p>
        </p:txBody>
      </p:sp>
      <p:sp>
        <p:nvSpPr>
          <p:cNvPr id="223" name="Google Shape;223;g329f623bc3f_0_376"/>
          <p:cNvSpPr txBox="1">
            <a:spLocks noGrp="1"/>
          </p:cNvSpPr>
          <p:nvPr>
            <p:ph type="body" idx="2"/>
          </p:nvPr>
        </p:nvSpPr>
        <p:spPr>
          <a:xfrm>
            <a:off x="0" y="91745"/>
            <a:ext cx="11944500" cy="672300"/>
          </a:xfrm>
          <a:prstGeom prst="rect">
            <a:avLst/>
          </a:prstGeom>
          <a:noFill/>
          <a:ln>
            <a:noFill/>
          </a:ln>
        </p:spPr>
        <p:txBody>
          <a:bodyPr spcFirstLastPara="1" wrap="square" lIns="91425" tIns="45700" rIns="91425" bIns="45700" anchor="t" anchorCtr="0">
            <a:noAutofit/>
          </a:bodyPr>
          <a:lstStyle/>
          <a:p>
            <a:pPr marL="228600" marR="0" lvl="0" indent="0" algn="l" rtl="0">
              <a:lnSpc>
                <a:spcPct val="90000"/>
              </a:lnSpc>
              <a:spcBef>
                <a:spcPts val="1000"/>
              </a:spcBef>
              <a:spcAft>
                <a:spcPts val="0"/>
              </a:spcAft>
              <a:buSzPts val="1800"/>
              <a:buNone/>
            </a:pPr>
            <a:r>
              <a:rPr lang="en-US" sz="2800" b="1" dirty="0" err="1">
                <a:solidFill>
                  <a:srgbClr val="FFFFFF"/>
                </a:solidFill>
              </a:rPr>
              <a:t>Priorità</a:t>
            </a:r>
            <a:r>
              <a:rPr lang="en-US" sz="2800" b="1" dirty="0">
                <a:solidFill>
                  <a:srgbClr val="FFFFFF"/>
                </a:solidFill>
              </a:rPr>
              <a:t> </a:t>
            </a:r>
            <a:r>
              <a:rPr lang="en-US" sz="2800" b="1" dirty="0" err="1">
                <a:solidFill>
                  <a:srgbClr val="FFFFFF"/>
                </a:solidFill>
              </a:rPr>
              <a:t>strategiche</a:t>
            </a:r>
            <a:endParaRPr sz="2800" b="1" i="0" u="none" strike="noStrike" dirty="0">
              <a:solidFill>
                <a:srgbClr val="FFFFFF"/>
              </a:solidFill>
            </a:endParaRPr>
          </a:p>
          <a:p>
            <a:pPr marL="457200" marR="0" lvl="0" indent="-228600" algn="l" rtl="0">
              <a:lnSpc>
                <a:spcPct val="90000"/>
              </a:lnSpc>
              <a:spcBef>
                <a:spcPts val="1800"/>
              </a:spcBef>
              <a:spcAft>
                <a:spcPts val="0"/>
              </a:spcAft>
              <a:buClr>
                <a:schemeClr val="accent4"/>
              </a:buClr>
              <a:buSzPts val="1800"/>
              <a:buFont typeface="Arial"/>
              <a:buNone/>
            </a:pPr>
            <a:br>
              <a:rPr lang="en-US" dirty="0"/>
            </a:br>
            <a:br>
              <a:rPr lang="en-US" dirty="0"/>
            </a:br>
            <a:br>
              <a:rPr lang="en-US" dirty="0"/>
            </a:br>
            <a:br>
              <a:rPr lang="en-US" dirty="0"/>
            </a:br>
            <a:endParaRP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g329f623bc3f_0_404"/>
          <p:cNvSpPr txBox="1">
            <a:spLocks noGrp="1"/>
          </p:cNvSpPr>
          <p:nvPr>
            <p:ph type="body" idx="2"/>
          </p:nvPr>
        </p:nvSpPr>
        <p:spPr>
          <a:xfrm>
            <a:off x="0" y="143695"/>
            <a:ext cx="11944500" cy="672300"/>
          </a:xfrm>
          <a:prstGeom prst="rect">
            <a:avLst/>
          </a:prstGeom>
          <a:noFill/>
          <a:ln>
            <a:noFill/>
          </a:ln>
        </p:spPr>
        <p:txBody>
          <a:bodyPr spcFirstLastPara="1" wrap="square" lIns="91425" tIns="45700" rIns="91425" bIns="45700" anchor="t" anchorCtr="0">
            <a:noAutofit/>
          </a:bodyPr>
          <a:lstStyle/>
          <a:p>
            <a:pPr lvl="0"/>
            <a:r>
              <a:rPr lang="it-IT" sz="2800" b="1" dirty="0">
                <a:solidFill>
                  <a:srgbClr val="FFFFFF"/>
                </a:solidFill>
              </a:rPr>
              <a:t>Che cosa sono le "competenze digitali"?</a:t>
            </a:r>
          </a:p>
          <a:p>
            <a:pPr marL="457200" lvl="0" indent="-228600" algn="l" rtl="0">
              <a:lnSpc>
                <a:spcPct val="90000"/>
              </a:lnSpc>
              <a:spcBef>
                <a:spcPts val="1000"/>
              </a:spcBef>
              <a:spcAft>
                <a:spcPts val="0"/>
              </a:spcAft>
              <a:buSzPts val="1800"/>
              <a:buNone/>
            </a:pPr>
            <a:r>
              <a:rPr lang="en-US" sz="2800" b="1" dirty="0">
                <a:solidFill>
                  <a:srgbClr val="FFFFFF"/>
                </a:solidFill>
              </a:rPr>
              <a:t>?</a:t>
            </a:r>
            <a:br>
              <a:rPr lang="en-US" sz="2800" dirty="0">
                <a:solidFill>
                  <a:srgbClr val="FFFFFF"/>
                </a:solidFill>
              </a:rPr>
            </a:br>
            <a:br>
              <a:rPr lang="en-US" sz="2800" dirty="0">
                <a:solidFill>
                  <a:srgbClr val="FFFFFF"/>
                </a:solidFill>
              </a:rPr>
            </a:br>
            <a:br>
              <a:rPr lang="en-US" sz="2800" dirty="0">
                <a:solidFill>
                  <a:srgbClr val="FFFFFF"/>
                </a:solidFill>
              </a:rPr>
            </a:br>
            <a:br>
              <a:rPr lang="en-US" sz="2800" dirty="0">
                <a:solidFill>
                  <a:srgbClr val="FFFFFF"/>
                </a:solidFill>
              </a:rPr>
            </a:br>
            <a:endParaRPr sz="2800" dirty="0">
              <a:solidFill>
                <a:srgbClr val="FFFFFF"/>
              </a:solidFill>
            </a:endParaRPr>
          </a:p>
        </p:txBody>
      </p:sp>
      <p:sp>
        <p:nvSpPr>
          <p:cNvPr id="229" name="Google Shape;229;g329f623bc3f_0_404"/>
          <p:cNvSpPr txBox="1"/>
          <p:nvPr/>
        </p:nvSpPr>
        <p:spPr>
          <a:xfrm>
            <a:off x="597175" y="2785732"/>
            <a:ext cx="12213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0" name="Google Shape;230;g329f623bc3f_0_404"/>
          <p:cNvSpPr txBox="1"/>
          <p:nvPr/>
        </p:nvSpPr>
        <p:spPr>
          <a:xfrm>
            <a:off x="0" y="1383725"/>
            <a:ext cx="6608700" cy="1491000"/>
          </a:xfrm>
          <a:prstGeom prst="rect">
            <a:avLst/>
          </a:prstGeom>
          <a:noFill/>
          <a:ln>
            <a:noFill/>
          </a:ln>
        </p:spPr>
        <p:txBody>
          <a:bodyPr spcFirstLastPara="1" wrap="square" lIns="91425" tIns="91425" rIns="91425" bIns="91425" anchor="t" anchorCtr="0">
            <a:noAutofit/>
          </a:bodyPr>
          <a:lstStyle/>
          <a:p>
            <a:pPr lvl="0" algn="ctr">
              <a:buSzPts val="1800"/>
            </a:pPr>
            <a:r>
              <a:rPr lang="en-US" sz="1800" b="1" i="1" u="none" strike="noStrike" cap="none" dirty="0">
                <a:solidFill>
                  <a:srgbClr val="1D1D1B"/>
                </a:solidFill>
                <a:latin typeface="Calibri"/>
                <a:ea typeface="Calibri"/>
                <a:cs typeface="Calibri"/>
                <a:sym typeface="Calibri"/>
              </a:rPr>
              <a:t>“</a:t>
            </a:r>
            <a:r>
              <a:rPr lang="it-IT" sz="1800" b="1" i="1" dirty="0">
                <a:solidFill>
                  <a:srgbClr val="1D1D1B"/>
                </a:solidFill>
                <a:latin typeface="Calibri"/>
                <a:ea typeface="Calibri"/>
                <a:cs typeface="Calibri"/>
                <a:sym typeface="Calibri"/>
              </a:rPr>
              <a:t>La competenza digitale implica l'uso sicuro, critico e responsabile delle tecnologie digitali e il loro impiego nell'apprendimento, nel lavoro e nella partecipazione alla società. Comprende l'alfabetizzazione all'informazione e ai dati, la comunicazione</a:t>
            </a:r>
          </a:p>
          <a:p>
            <a:pPr lvl="0" algn="ctr">
              <a:buSzPts val="1800"/>
            </a:pPr>
            <a:r>
              <a:rPr lang="it-IT" sz="1800" b="1" i="1" dirty="0">
                <a:solidFill>
                  <a:srgbClr val="1D1D1B"/>
                </a:solidFill>
                <a:latin typeface="Calibri"/>
                <a:ea typeface="Calibri"/>
                <a:cs typeface="Calibri"/>
                <a:sym typeface="Calibri"/>
              </a:rPr>
              <a:t>e la collaborazione, l'alfabetizzazione ai media, la creazione di contenuti digitali (compresa la programmazione), la sicurezza (compreso il benessere digitale e le competenze relative alla sicurezza informatica), le questioni relative alla proprietà intellettuale, la risoluzione di problemi e il pensiero critico."</a:t>
            </a:r>
            <a:endParaRPr sz="1800" b="1" i="1" u="none" strike="noStrike" cap="none" dirty="0">
              <a:solidFill>
                <a:srgbClr val="1D1D1B"/>
              </a:solidFill>
              <a:latin typeface="Calibri"/>
              <a:ea typeface="Calibri"/>
              <a:cs typeface="Calibri"/>
              <a:sym typeface="Calibri"/>
            </a:endParaRPr>
          </a:p>
          <a:p>
            <a:pPr marL="0" marR="0" lvl="0" indent="0" algn="ctr" rtl="0">
              <a:lnSpc>
                <a:spcPct val="115000"/>
              </a:lnSpc>
              <a:spcBef>
                <a:spcPts val="0"/>
              </a:spcBef>
              <a:spcAft>
                <a:spcPts val="0"/>
              </a:spcAft>
              <a:buClr>
                <a:srgbClr val="000000"/>
              </a:buClr>
              <a:buSzPts val="1800"/>
              <a:buFont typeface="Arial"/>
              <a:buNone/>
            </a:pPr>
            <a:endParaRPr sz="1800" b="0" i="1" u="none" strike="noStrike" cap="none" dirty="0">
              <a:solidFill>
                <a:srgbClr val="1D1D1B"/>
              </a:solidFill>
              <a:latin typeface="Calibri"/>
              <a:ea typeface="Calibri"/>
              <a:cs typeface="Calibri"/>
              <a:sym typeface="Calibri"/>
            </a:endParaRPr>
          </a:p>
        </p:txBody>
      </p:sp>
      <p:sp>
        <p:nvSpPr>
          <p:cNvPr id="232" name="Google Shape;232;g329f623bc3f_0_404"/>
          <p:cNvSpPr txBox="1"/>
          <p:nvPr/>
        </p:nvSpPr>
        <p:spPr>
          <a:xfrm>
            <a:off x="187850" y="6291550"/>
            <a:ext cx="11802600" cy="509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dirty="0" err="1"/>
              <a:t>Font</a:t>
            </a:r>
            <a:r>
              <a:rPr lang="en-US" sz="1200" b="0" i="0" u="none" strike="noStrike" cap="none" dirty="0" err="1">
                <a:solidFill>
                  <a:srgbClr val="000000"/>
                </a:solidFill>
                <a:latin typeface="Arial"/>
                <a:ea typeface="Arial"/>
                <a:cs typeface="Arial"/>
                <a:sym typeface="Arial"/>
              </a:rPr>
              <a:t>e:Vuorikari</a:t>
            </a:r>
            <a:r>
              <a:rPr lang="en-US" sz="1200" b="0" i="0" u="none" strike="noStrike" cap="none" dirty="0">
                <a:solidFill>
                  <a:srgbClr val="000000"/>
                </a:solidFill>
                <a:latin typeface="Arial"/>
                <a:ea typeface="Arial"/>
                <a:cs typeface="Arial"/>
                <a:sym typeface="Arial"/>
              </a:rPr>
              <a:t>, R., </a:t>
            </a:r>
            <a:r>
              <a:rPr lang="en-US" sz="1200" b="0" i="0" u="none" strike="noStrike" cap="none" dirty="0" err="1">
                <a:solidFill>
                  <a:srgbClr val="000000"/>
                </a:solidFill>
                <a:latin typeface="Arial"/>
                <a:ea typeface="Arial"/>
                <a:cs typeface="Arial"/>
                <a:sym typeface="Arial"/>
              </a:rPr>
              <a:t>Kluzer</a:t>
            </a:r>
            <a:r>
              <a:rPr lang="en-US" sz="1200" b="0" i="0" u="none" strike="noStrike" cap="none" dirty="0">
                <a:solidFill>
                  <a:srgbClr val="000000"/>
                </a:solidFill>
                <a:latin typeface="Arial"/>
                <a:ea typeface="Arial"/>
                <a:cs typeface="Arial"/>
                <a:sym typeface="Arial"/>
              </a:rPr>
              <a:t>, S. and </a:t>
            </a:r>
            <a:r>
              <a:rPr lang="en-US" sz="1200" b="0" i="0" u="none" strike="noStrike" cap="none" dirty="0" err="1">
                <a:solidFill>
                  <a:srgbClr val="000000"/>
                </a:solidFill>
                <a:latin typeface="Arial"/>
                <a:ea typeface="Arial"/>
                <a:cs typeface="Arial"/>
                <a:sym typeface="Arial"/>
              </a:rPr>
              <a:t>Punie</a:t>
            </a:r>
            <a:r>
              <a:rPr lang="en-US" sz="1200" b="0" i="0" u="none" strike="noStrike" cap="none" dirty="0">
                <a:solidFill>
                  <a:srgbClr val="000000"/>
                </a:solidFill>
                <a:latin typeface="Arial"/>
                <a:ea typeface="Arial"/>
                <a:cs typeface="Arial"/>
                <a:sym typeface="Arial"/>
              </a:rPr>
              <a:t>, Y., </a:t>
            </a:r>
            <a:r>
              <a:rPr lang="en-US" sz="1200" b="0" i="0" u="none" strike="noStrike" cap="none" dirty="0" err="1">
                <a:solidFill>
                  <a:srgbClr val="000000"/>
                </a:solidFill>
                <a:latin typeface="Arial"/>
                <a:ea typeface="Arial"/>
                <a:cs typeface="Arial"/>
                <a:sym typeface="Arial"/>
              </a:rPr>
              <a:t>DigComp</a:t>
            </a:r>
            <a:r>
              <a:rPr lang="en-US" sz="1200" b="0" i="0" u="none" strike="noStrike" cap="none" dirty="0">
                <a:solidFill>
                  <a:srgbClr val="000000"/>
                </a:solidFill>
                <a:latin typeface="Arial"/>
                <a:ea typeface="Arial"/>
                <a:cs typeface="Arial"/>
                <a:sym typeface="Arial"/>
              </a:rPr>
              <a:t> 2.2: The Digital Competence Framework for Citizens - With new examples of knowledge, skills and attitudes, EUR 31006 EN, Publications Office of the European Union, Luxembourg, 2022, ISBN 978-92-76-48882-8, doi:10.2760/115376, JRC128415. - picture from p.3</a:t>
            </a:r>
            <a:endParaRPr sz="1200" b="0" i="0" u="none" strike="noStrike" cap="none" dirty="0">
              <a:solidFill>
                <a:srgbClr val="000000"/>
              </a:solidFill>
              <a:latin typeface="Arial"/>
              <a:ea typeface="Arial"/>
              <a:cs typeface="Arial"/>
              <a:sym typeface="Arial"/>
            </a:endParaRPr>
          </a:p>
        </p:txBody>
      </p:sp>
      <p:pic>
        <p:nvPicPr>
          <p:cNvPr id="2" name="Immagine 1">
            <a:extLst>
              <a:ext uri="{FF2B5EF4-FFF2-40B4-BE49-F238E27FC236}">
                <a16:creationId xmlns:a16="http://schemas.microsoft.com/office/drawing/2014/main" id="{0FF4B6AB-5E20-4115-98FA-3FBF7C8F86E9}"/>
              </a:ext>
            </a:extLst>
          </p:cNvPr>
          <p:cNvPicPr>
            <a:picLocks noChangeAspect="1"/>
          </p:cNvPicPr>
          <p:nvPr/>
        </p:nvPicPr>
        <p:blipFill>
          <a:blip r:embed="rId3"/>
          <a:stretch>
            <a:fillRect/>
          </a:stretch>
        </p:blipFill>
        <p:spPr>
          <a:xfrm>
            <a:off x="7048500" y="1059874"/>
            <a:ext cx="4324350" cy="5046525"/>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g329f623bc3f_0_425"/>
          <p:cNvSpPr txBox="1">
            <a:spLocks noGrp="1"/>
          </p:cNvSpPr>
          <p:nvPr>
            <p:ph type="body" idx="2"/>
          </p:nvPr>
        </p:nvSpPr>
        <p:spPr>
          <a:xfrm>
            <a:off x="0" y="-5"/>
            <a:ext cx="11944500" cy="672300"/>
          </a:xfrm>
          <a:prstGeom prst="rect">
            <a:avLst/>
          </a:prstGeom>
          <a:noFill/>
          <a:ln>
            <a:noFill/>
          </a:ln>
        </p:spPr>
        <p:txBody>
          <a:bodyPr spcFirstLastPara="1" wrap="square" lIns="91425" tIns="45700" rIns="91425" bIns="45700" anchor="t" anchorCtr="0">
            <a:noAutofit/>
          </a:bodyPr>
          <a:lstStyle/>
          <a:p>
            <a:pPr lvl="0"/>
            <a:r>
              <a:rPr lang="it-IT" sz="2800" b="1" dirty="0">
                <a:solidFill>
                  <a:srgbClr val="FFFFFF"/>
                </a:solidFill>
              </a:rPr>
              <a:t>Le cinque aree del Quadro delle competenze digitali</a:t>
            </a:r>
            <a:br>
              <a:rPr lang="en-US" sz="2800" dirty="0">
                <a:solidFill>
                  <a:srgbClr val="FFFFFF"/>
                </a:solidFill>
              </a:rPr>
            </a:br>
            <a:br>
              <a:rPr lang="en-US" sz="2800" dirty="0">
                <a:solidFill>
                  <a:srgbClr val="FFFFFF"/>
                </a:solidFill>
              </a:rPr>
            </a:br>
            <a:endParaRPr sz="2800" dirty="0">
              <a:solidFill>
                <a:srgbClr val="FFFFFF"/>
              </a:solidFill>
            </a:endParaRPr>
          </a:p>
        </p:txBody>
      </p:sp>
      <p:sp>
        <p:nvSpPr>
          <p:cNvPr id="239" name="Google Shape;239;g329f623bc3f_0_425"/>
          <p:cNvSpPr txBox="1"/>
          <p:nvPr/>
        </p:nvSpPr>
        <p:spPr>
          <a:xfrm>
            <a:off x="187850" y="6291550"/>
            <a:ext cx="11802600" cy="509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dirty="0" err="1">
                <a:solidFill>
                  <a:srgbClr val="000000"/>
                </a:solidFill>
                <a:latin typeface="Arial"/>
                <a:ea typeface="Arial"/>
                <a:cs typeface="Arial"/>
                <a:sym typeface="Arial"/>
              </a:rPr>
              <a:t>Fonte:Vuorikari</a:t>
            </a:r>
            <a:r>
              <a:rPr lang="en-US" sz="1200" b="0" i="0" u="none" strike="noStrike" cap="none" dirty="0">
                <a:solidFill>
                  <a:srgbClr val="000000"/>
                </a:solidFill>
                <a:latin typeface="Arial"/>
                <a:ea typeface="Arial"/>
                <a:cs typeface="Arial"/>
                <a:sym typeface="Arial"/>
              </a:rPr>
              <a:t>, R., </a:t>
            </a:r>
            <a:r>
              <a:rPr lang="en-US" sz="1200" b="0" i="0" u="none" strike="noStrike" cap="none" dirty="0" err="1">
                <a:solidFill>
                  <a:srgbClr val="000000"/>
                </a:solidFill>
                <a:latin typeface="Arial"/>
                <a:ea typeface="Arial"/>
                <a:cs typeface="Arial"/>
                <a:sym typeface="Arial"/>
              </a:rPr>
              <a:t>Kluzer</a:t>
            </a:r>
            <a:r>
              <a:rPr lang="en-US" sz="1200" b="0" i="0" u="none" strike="noStrike" cap="none" dirty="0">
                <a:solidFill>
                  <a:srgbClr val="000000"/>
                </a:solidFill>
                <a:latin typeface="Arial"/>
                <a:ea typeface="Arial"/>
                <a:cs typeface="Arial"/>
                <a:sym typeface="Arial"/>
              </a:rPr>
              <a:t>, S. and </a:t>
            </a:r>
            <a:r>
              <a:rPr lang="en-US" sz="1200" b="0" i="0" u="none" strike="noStrike" cap="none" dirty="0" err="1">
                <a:solidFill>
                  <a:srgbClr val="000000"/>
                </a:solidFill>
                <a:latin typeface="Arial"/>
                <a:ea typeface="Arial"/>
                <a:cs typeface="Arial"/>
                <a:sym typeface="Arial"/>
              </a:rPr>
              <a:t>Punie</a:t>
            </a:r>
            <a:r>
              <a:rPr lang="en-US" sz="1200" b="0" i="0" u="none" strike="noStrike" cap="none" dirty="0">
                <a:solidFill>
                  <a:srgbClr val="000000"/>
                </a:solidFill>
                <a:latin typeface="Arial"/>
                <a:ea typeface="Arial"/>
                <a:cs typeface="Arial"/>
                <a:sym typeface="Arial"/>
              </a:rPr>
              <a:t>, Y., </a:t>
            </a:r>
            <a:r>
              <a:rPr lang="en-US" sz="1200" b="0" i="0" u="none" strike="noStrike" cap="none" dirty="0" err="1">
                <a:solidFill>
                  <a:srgbClr val="000000"/>
                </a:solidFill>
                <a:latin typeface="Arial"/>
                <a:ea typeface="Arial"/>
                <a:cs typeface="Arial"/>
                <a:sym typeface="Arial"/>
              </a:rPr>
              <a:t>DigComp</a:t>
            </a:r>
            <a:r>
              <a:rPr lang="en-US" sz="1200" b="0" i="0" u="none" strike="noStrike" cap="none" dirty="0">
                <a:solidFill>
                  <a:srgbClr val="000000"/>
                </a:solidFill>
                <a:latin typeface="Arial"/>
                <a:ea typeface="Arial"/>
                <a:cs typeface="Arial"/>
                <a:sym typeface="Arial"/>
              </a:rPr>
              <a:t> 2.2: The Digital Competence Framework for Citizens - With new examples of knowledge, skills and attitudes, EUR 31006 EN, Publications Office of the European Union, Luxembourg, 2022, ISBN 978-92-76-48882-8, doi:10.2760/115376, JRC128415. - picture from p.7</a:t>
            </a:r>
            <a:endParaRPr sz="1200" b="0" i="0" u="none" strike="noStrike" cap="none" dirty="0">
              <a:solidFill>
                <a:srgbClr val="000000"/>
              </a:solidFill>
              <a:latin typeface="Arial"/>
              <a:ea typeface="Arial"/>
              <a:cs typeface="Arial"/>
              <a:sym typeface="Arial"/>
            </a:endParaRPr>
          </a:p>
        </p:txBody>
      </p:sp>
      <p:pic>
        <p:nvPicPr>
          <p:cNvPr id="2" name="Immagine 1">
            <a:extLst>
              <a:ext uri="{FF2B5EF4-FFF2-40B4-BE49-F238E27FC236}">
                <a16:creationId xmlns:a16="http://schemas.microsoft.com/office/drawing/2014/main" id="{01FBC5F0-F9AA-4762-9136-72DE66194BD0}"/>
              </a:ext>
            </a:extLst>
          </p:cNvPr>
          <p:cNvPicPr>
            <a:picLocks noChangeAspect="1"/>
          </p:cNvPicPr>
          <p:nvPr/>
        </p:nvPicPr>
        <p:blipFill>
          <a:blip r:embed="rId3"/>
          <a:stretch>
            <a:fillRect/>
          </a:stretch>
        </p:blipFill>
        <p:spPr>
          <a:xfrm>
            <a:off x="533663" y="1400032"/>
            <a:ext cx="10877173" cy="4527768"/>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g329f623bc3f_0_413"/>
          <p:cNvSpPr txBox="1">
            <a:spLocks noGrp="1"/>
          </p:cNvSpPr>
          <p:nvPr>
            <p:ph type="body" idx="2"/>
          </p:nvPr>
        </p:nvSpPr>
        <p:spPr>
          <a:xfrm>
            <a:off x="0" y="-5"/>
            <a:ext cx="12192000" cy="672300"/>
          </a:xfrm>
          <a:prstGeom prst="rect">
            <a:avLst/>
          </a:prstGeom>
          <a:noFill/>
          <a:ln>
            <a:noFill/>
          </a:ln>
        </p:spPr>
        <p:txBody>
          <a:bodyPr spcFirstLastPara="1" wrap="square" lIns="91425" tIns="45700" rIns="91425" bIns="45700" anchor="t" anchorCtr="0">
            <a:noAutofit/>
          </a:bodyPr>
          <a:lstStyle/>
          <a:p>
            <a:pPr marL="0" lvl="0" indent="0"/>
            <a:r>
              <a:rPr lang="it-IT" sz="2800" b="1" dirty="0">
                <a:solidFill>
                  <a:srgbClr val="FFFFFF"/>
                </a:solidFill>
              </a:rPr>
              <a:t>Le 21 competenze, suddivise in cinque aree, del Quadro delle competenze digitali</a:t>
            </a:r>
            <a:br>
              <a:rPr lang="en-US" sz="2800" dirty="0">
                <a:solidFill>
                  <a:srgbClr val="FFFFFF"/>
                </a:solidFill>
              </a:rPr>
            </a:br>
            <a:br>
              <a:rPr lang="en-US" sz="2800" dirty="0">
                <a:solidFill>
                  <a:srgbClr val="FFFFFF"/>
                </a:solidFill>
              </a:rPr>
            </a:br>
            <a:endParaRPr sz="2800" dirty="0">
              <a:solidFill>
                <a:srgbClr val="FFFFFF"/>
              </a:solidFill>
            </a:endParaRPr>
          </a:p>
        </p:txBody>
      </p:sp>
      <p:sp>
        <p:nvSpPr>
          <p:cNvPr id="246" name="Google Shape;246;g329f623bc3f_0_413"/>
          <p:cNvSpPr txBox="1"/>
          <p:nvPr/>
        </p:nvSpPr>
        <p:spPr>
          <a:xfrm>
            <a:off x="187850" y="6291550"/>
            <a:ext cx="11802600" cy="509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dirty="0" err="1">
                <a:solidFill>
                  <a:srgbClr val="000000"/>
                </a:solidFill>
                <a:latin typeface="Arial"/>
                <a:ea typeface="Arial"/>
                <a:cs typeface="Arial"/>
                <a:sym typeface="Arial"/>
              </a:rPr>
              <a:t>Fonte:Vuorikari</a:t>
            </a:r>
            <a:r>
              <a:rPr lang="en-US" sz="1200" b="0" i="0" u="none" strike="noStrike" cap="none" dirty="0">
                <a:solidFill>
                  <a:srgbClr val="000000"/>
                </a:solidFill>
                <a:latin typeface="Arial"/>
                <a:ea typeface="Arial"/>
                <a:cs typeface="Arial"/>
                <a:sym typeface="Arial"/>
              </a:rPr>
              <a:t>, R., </a:t>
            </a:r>
            <a:r>
              <a:rPr lang="en-US" sz="1200" b="0" i="0" u="none" strike="noStrike" cap="none" dirty="0" err="1">
                <a:solidFill>
                  <a:srgbClr val="000000"/>
                </a:solidFill>
                <a:latin typeface="Arial"/>
                <a:ea typeface="Arial"/>
                <a:cs typeface="Arial"/>
                <a:sym typeface="Arial"/>
              </a:rPr>
              <a:t>Kluzer</a:t>
            </a:r>
            <a:r>
              <a:rPr lang="en-US" sz="1200" b="0" i="0" u="none" strike="noStrike" cap="none" dirty="0">
                <a:solidFill>
                  <a:srgbClr val="000000"/>
                </a:solidFill>
                <a:latin typeface="Arial"/>
                <a:ea typeface="Arial"/>
                <a:cs typeface="Arial"/>
                <a:sym typeface="Arial"/>
              </a:rPr>
              <a:t>, S. and </a:t>
            </a:r>
            <a:r>
              <a:rPr lang="en-US" sz="1200" b="0" i="0" u="none" strike="noStrike" cap="none" dirty="0" err="1">
                <a:solidFill>
                  <a:srgbClr val="000000"/>
                </a:solidFill>
                <a:latin typeface="Arial"/>
                <a:ea typeface="Arial"/>
                <a:cs typeface="Arial"/>
                <a:sym typeface="Arial"/>
              </a:rPr>
              <a:t>Punie</a:t>
            </a:r>
            <a:r>
              <a:rPr lang="en-US" sz="1200" b="0" i="0" u="none" strike="noStrike" cap="none" dirty="0">
                <a:solidFill>
                  <a:srgbClr val="000000"/>
                </a:solidFill>
                <a:latin typeface="Arial"/>
                <a:ea typeface="Arial"/>
                <a:cs typeface="Arial"/>
                <a:sym typeface="Arial"/>
              </a:rPr>
              <a:t>, Y., </a:t>
            </a:r>
            <a:r>
              <a:rPr lang="en-US" sz="1200" b="0" i="0" u="none" strike="noStrike" cap="none" dirty="0" err="1">
                <a:solidFill>
                  <a:srgbClr val="000000"/>
                </a:solidFill>
                <a:latin typeface="Arial"/>
                <a:ea typeface="Arial"/>
                <a:cs typeface="Arial"/>
                <a:sym typeface="Arial"/>
              </a:rPr>
              <a:t>DigComp</a:t>
            </a:r>
            <a:r>
              <a:rPr lang="en-US" sz="1200" b="0" i="0" u="none" strike="noStrike" cap="none" dirty="0">
                <a:solidFill>
                  <a:srgbClr val="000000"/>
                </a:solidFill>
                <a:latin typeface="Arial"/>
                <a:ea typeface="Arial"/>
                <a:cs typeface="Arial"/>
                <a:sym typeface="Arial"/>
              </a:rPr>
              <a:t> 2.2: The Digital Competence Framework for Citizens - With new examples of knowledge, skills and attitudes, EUR 31006 EN, Publications Office of the European Union, Luxembourg, 2022, ISBN 978-92-76-48882-8, doi:10.2760/115376, JRC128415. - picture from p.4</a:t>
            </a:r>
            <a:endParaRPr sz="1200" b="0" i="0" u="none" strike="noStrike" cap="none" dirty="0">
              <a:solidFill>
                <a:srgbClr val="000000"/>
              </a:solidFill>
              <a:latin typeface="Arial"/>
              <a:ea typeface="Arial"/>
              <a:cs typeface="Arial"/>
              <a:sym typeface="Arial"/>
            </a:endParaRPr>
          </a:p>
        </p:txBody>
      </p:sp>
      <p:pic>
        <p:nvPicPr>
          <p:cNvPr id="2" name="Immagine 1">
            <a:extLst>
              <a:ext uri="{FF2B5EF4-FFF2-40B4-BE49-F238E27FC236}">
                <a16:creationId xmlns:a16="http://schemas.microsoft.com/office/drawing/2014/main" id="{179DB23D-0DF5-4FDF-8179-6C1C6F9EE805}"/>
              </a:ext>
            </a:extLst>
          </p:cNvPr>
          <p:cNvPicPr>
            <a:picLocks noChangeAspect="1"/>
          </p:cNvPicPr>
          <p:nvPr/>
        </p:nvPicPr>
        <p:blipFill>
          <a:blip r:embed="rId3"/>
          <a:stretch>
            <a:fillRect/>
          </a:stretch>
        </p:blipFill>
        <p:spPr>
          <a:xfrm>
            <a:off x="2358023" y="1038226"/>
            <a:ext cx="6207071" cy="508635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30"/>
          <p:cNvSpPr txBox="1">
            <a:spLocks noGrp="1"/>
          </p:cNvSpPr>
          <p:nvPr>
            <p:ph type="title"/>
          </p:nvPr>
        </p:nvSpPr>
        <p:spPr>
          <a:xfrm>
            <a:off x="97970" y="81642"/>
            <a:ext cx="11944351" cy="715879"/>
          </a:xfrm>
          <a:prstGeom prst="rect">
            <a:avLst/>
          </a:prstGeom>
          <a:noFill/>
          <a:ln>
            <a:noFill/>
          </a:ln>
        </p:spPr>
        <p:txBody>
          <a:bodyPr spcFirstLastPara="1" wrap="square" lIns="91425" tIns="54000" rIns="54000" bIns="54000" anchor="ctr" anchorCtr="0">
            <a:noAutofit/>
          </a:bodyPr>
          <a:lstStyle/>
          <a:p>
            <a:pPr marL="0" lvl="0" indent="0" algn="l" rtl="0">
              <a:spcBef>
                <a:spcPts val="0"/>
              </a:spcBef>
              <a:spcAft>
                <a:spcPts val="0"/>
              </a:spcAft>
              <a:buClr>
                <a:schemeClr val="lt2"/>
              </a:buClr>
              <a:buSzPts val="3800"/>
              <a:buFont typeface="Calibri"/>
              <a:buNone/>
            </a:pPr>
            <a:r>
              <a:rPr lang="en-US" dirty="0"/>
              <a:t>#1 </a:t>
            </a:r>
            <a:r>
              <a:rPr lang="en-US" dirty="0" err="1"/>
              <a:t>Attività</a:t>
            </a:r>
            <a:r>
              <a:rPr lang="en-US" dirty="0"/>
              <a:t> di </a:t>
            </a:r>
            <a:r>
              <a:rPr lang="en-US" dirty="0" err="1"/>
              <a:t>gruppo</a:t>
            </a:r>
            <a:r>
              <a:rPr lang="en-US" dirty="0"/>
              <a:t> e </a:t>
            </a:r>
            <a:r>
              <a:rPr lang="en-US" dirty="0" err="1"/>
              <a:t>riflessione</a:t>
            </a:r>
            <a:r>
              <a:rPr lang="en-US" dirty="0"/>
              <a:t> </a:t>
            </a:r>
            <a:r>
              <a:rPr lang="en-US" dirty="0" err="1"/>
              <a:t>personale</a:t>
            </a:r>
            <a:endParaRPr sz="2800" dirty="0">
              <a:solidFill>
                <a:srgbClr val="FFFFFF"/>
              </a:solidFill>
            </a:endParaRPr>
          </a:p>
        </p:txBody>
      </p:sp>
      <p:sp>
        <p:nvSpPr>
          <p:cNvPr id="252" name="Google Shape;252;p30"/>
          <p:cNvSpPr txBox="1">
            <a:spLocks noGrp="1"/>
          </p:cNvSpPr>
          <p:nvPr>
            <p:ph type="body" idx="2"/>
          </p:nvPr>
        </p:nvSpPr>
        <p:spPr>
          <a:xfrm>
            <a:off x="97975" y="903474"/>
            <a:ext cx="11944500" cy="5872800"/>
          </a:xfrm>
          <a:prstGeom prst="rect">
            <a:avLst/>
          </a:prstGeom>
          <a:noFill/>
          <a:ln>
            <a:noFill/>
          </a:ln>
        </p:spPr>
        <p:txBody>
          <a:bodyPr spcFirstLastPara="1" wrap="square" lIns="91425" tIns="45700" rIns="91425" bIns="45700" anchor="t" anchorCtr="0">
            <a:noAutofit/>
          </a:bodyPr>
          <a:lstStyle/>
          <a:p>
            <a:pPr marL="457200" lvl="0" indent="0" algn="l" rtl="0">
              <a:spcBef>
                <a:spcPts val="1000"/>
              </a:spcBef>
              <a:spcAft>
                <a:spcPts val="0"/>
              </a:spcAft>
              <a:buNone/>
            </a:pPr>
            <a:endParaRPr dirty="0"/>
          </a:p>
          <a:p>
            <a:pPr marL="0" lvl="0" indent="0" algn="l" rtl="0">
              <a:spcBef>
                <a:spcPts val="1000"/>
              </a:spcBef>
              <a:spcAft>
                <a:spcPts val="0"/>
              </a:spcAft>
              <a:buNone/>
            </a:pPr>
            <a:r>
              <a:rPr lang="en-US" b="1" dirty="0" err="1"/>
              <a:t>Istruzioni</a:t>
            </a:r>
            <a:endParaRPr b="1" dirty="0"/>
          </a:p>
          <a:p>
            <a:pPr marL="457200" lvl="0" indent="-342900" algn="l" rtl="0">
              <a:spcBef>
                <a:spcPts val="1000"/>
              </a:spcBef>
              <a:spcAft>
                <a:spcPts val="0"/>
              </a:spcAft>
              <a:buSzPts val="1800"/>
              <a:buChar char="●"/>
            </a:pPr>
            <a:r>
              <a:rPr lang="en-US" dirty="0"/>
              <a:t>Individuate una </a:t>
            </a:r>
            <a:r>
              <a:rPr lang="en-US" dirty="0" err="1"/>
              <a:t>situazione</a:t>
            </a:r>
            <a:r>
              <a:rPr lang="en-US" dirty="0"/>
              <a:t> in cui le e </a:t>
            </a:r>
            <a:r>
              <a:rPr lang="en-US" dirty="0" err="1"/>
              <a:t>gli</a:t>
            </a:r>
            <a:r>
              <a:rPr lang="en-US" dirty="0"/>
              <a:t> </a:t>
            </a:r>
            <a:r>
              <a:rPr lang="en-US" dirty="0" err="1"/>
              <a:t>studenti</a:t>
            </a:r>
            <a:r>
              <a:rPr lang="en-US" dirty="0"/>
              <a:t> </a:t>
            </a:r>
            <a:r>
              <a:rPr lang="en-US" dirty="0" err="1"/>
              <a:t>potrebbero</a:t>
            </a:r>
            <a:r>
              <a:rPr lang="en-US" dirty="0"/>
              <a:t> </a:t>
            </a:r>
            <a:r>
              <a:rPr lang="en-US" dirty="0" err="1"/>
              <a:t>servirsi</a:t>
            </a:r>
            <a:r>
              <a:rPr lang="en-US" dirty="0"/>
              <a:t> </a:t>
            </a:r>
            <a:r>
              <a:rPr lang="en-US" dirty="0" err="1"/>
              <a:t>della</a:t>
            </a:r>
            <a:r>
              <a:rPr lang="en-US" dirty="0"/>
              <a:t> </a:t>
            </a:r>
            <a:r>
              <a:rPr lang="en-US" dirty="0" err="1"/>
              <a:t>competenza</a:t>
            </a:r>
            <a:r>
              <a:rPr lang="en-US" dirty="0"/>
              <a:t>. </a:t>
            </a:r>
            <a:endParaRPr dirty="0"/>
          </a:p>
          <a:p>
            <a:pPr marL="457200" lvl="0" indent="-342900" algn="l" rtl="0">
              <a:spcBef>
                <a:spcPts val="0"/>
              </a:spcBef>
              <a:spcAft>
                <a:spcPts val="0"/>
              </a:spcAft>
              <a:buSzPts val="1800"/>
              <a:buChar char="●"/>
            </a:pPr>
            <a:r>
              <a:rPr lang="en-US" dirty="0" err="1"/>
              <a:t>Parlate</a:t>
            </a:r>
            <a:r>
              <a:rPr lang="en-US" dirty="0"/>
              <a:t> di come la </a:t>
            </a:r>
            <a:r>
              <a:rPr lang="en-US" dirty="0" err="1"/>
              <a:t>competenza</a:t>
            </a:r>
            <a:r>
              <a:rPr lang="en-US" dirty="0"/>
              <a:t> </a:t>
            </a:r>
            <a:r>
              <a:rPr lang="en-US" dirty="0" err="1"/>
              <a:t>consenta</a:t>
            </a:r>
            <a:r>
              <a:rPr lang="en-US" dirty="0"/>
              <a:t> di </a:t>
            </a:r>
            <a:r>
              <a:rPr lang="en-US" dirty="0" err="1"/>
              <a:t>portare</a:t>
            </a:r>
            <a:r>
              <a:rPr lang="en-US" dirty="0"/>
              <a:t> a </a:t>
            </a:r>
            <a:r>
              <a:rPr lang="en-US" dirty="0" err="1"/>
              <a:t>termine</a:t>
            </a:r>
            <a:r>
              <a:rPr lang="en-US" dirty="0"/>
              <a:t> </a:t>
            </a:r>
            <a:r>
              <a:rPr lang="en-US" dirty="0" err="1"/>
              <a:t>il</a:t>
            </a:r>
            <a:r>
              <a:rPr lang="en-US" dirty="0"/>
              <a:t> </a:t>
            </a:r>
            <a:r>
              <a:rPr lang="en-US" dirty="0" err="1"/>
              <a:t>compito</a:t>
            </a:r>
            <a:r>
              <a:rPr lang="en-US" dirty="0"/>
              <a:t>.</a:t>
            </a:r>
          </a:p>
          <a:p>
            <a:pPr marL="457200" lvl="0" indent="-342900" algn="l" rtl="0">
              <a:spcBef>
                <a:spcPts val="0"/>
              </a:spcBef>
              <a:spcAft>
                <a:spcPts val="0"/>
              </a:spcAft>
              <a:buSzPts val="1800"/>
              <a:buChar char="●"/>
            </a:pPr>
            <a:r>
              <a:rPr lang="en-US" dirty="0" err="1"/>
              <a:t>Preparate</a:t>
            </a:r>
            <a:r>
              <a:rPr lang="en-US" dirty="0"/>
              <a:t> e </a:t>
            </a:r>
            <a:r>
              <a:rPr lang="en-US" dirty="0" err="1"/>
              <a:t>tenete</a:t>
            </a:r>
            <a:r>
              <a:rPr lang="en-US" dirty="0"/>
              <a:t> una </a:t>
            </a:r>
            <a:r>
              <a:rPr lang="en-US" dirty="0" err="1"/>
              <a:t>presentazione</a:t>
            </a:r>
            <a:r>
              <a:rPr lang="en-US" dirty="0"/>
              <a:t> di </a:t>
            </a:r>
            <a:r>
              <a:rPr lang="en-US" dirty="0" err="1"/>
              <a:t>gruppo</a:t>
            </a:r>
            <a:r>
              <a:rPr lang="en-US" dirty="0"/>
              <a:t> di 3 </a:t>
            </a:r>
            <a:r>
              <a:rPr lang="en-US" dirty="0" err="1"/>
              <a:t>minuti</a:t>
            </a:r>
            <a:r>
              <a:rPr lang="en-US" dirty="0"/>
              <a:t>. </a:t>
            </a:r>
            <a:endParaRPr dirty="0"/>
          </a:p>
          <a:p>
            <a:pPr marL="0" lvl="0" indent="0" algn="l" rtl="0">
              <a:spcBef>
                <a:spcPts val="1000"/>
              </a:spcBef>
              <a:spcAft>
                <a:spcPts val="0"/>
              </a:spcAft>
              <a:buNone/>
            </a:pPr>
            <a:r>
              <a:rPr lang="en-US" b="1" dirty="0"/>
              <a:t>Tempi</a:t>
            </a:r>
            <a:br>
              <a:rPr lang="en-US" dirty="0"/>
            </a:br>
            <a:r>
              <a:rPr lang="en-US" dirty="0" err="1"/>
              <a:t>Attività</a:t>
            </a:r>
            <a:r>
              <a:rPr lang="en-US" dirty="0"/>
              <a:t> di </a:t>
            </a:r>
            <a:r>
              <a:rPr lang="en-US" dirty="0" err="1"/>
              <a:t>gruppo</a:t>
            </a:r>
            <a:r>
              <a:rPr lang="en-US" dirty="0"/>
              <a:t>: 20–25 minutes - Presentations: 3 minutes per group + 1–2 minutes Q&amp;A</a:t>
            </a:r>
            <a:endParaRPr dirty="0"/>
          </a:p>
          <a:p>
            <a:pPr marL="0" lvl="0" indent="0" algn="l" rtl="0">
              <a:spcBef>
                <a:spcPts val="1000"/>
              </a:spcBef>
              <a:spcAft>
                <a:spcPts val="0"/>
              </a:spcAft>
              <a:buNone/>
            </a:pPr>
            <a:r>
              <a:rPr lang="it-IT" sz="1800" b="1" dirty="0">
                <a:solidFill>
                  <a:schemeClr val="accent4"/>
                </a:solidFill>
              </a:rPr>
              <a:t>Domande che stimolano la discussione</a:t>
            </a:r>
            <a:endParaRPr dirty="0"/>
          </a:p>
          <a:p>
            <a:pPr marL="914400" lvl="1" indent="-342900" algn="l" rtl="0">
              <a:spcBef>
                <a:spcPts val="500"/>
              </a:spcBef>
              <a:spcAft>
                <a:spcPts val="0"/>
              </a:spcAft>
              <a:buClr>
                <a:schemeClr val="accent4"/>
              </a:buClr>
              <a:buSzPts val="1800"/>
              <a:buChar char="○"/>
            </a:pPr>
            <a:r>
              <a:rPr lang="en-US" sz="1800" dirty="0">
                <a:solidFill>
                  <a:schemeClr val="accent4"/>
                </a:solidFill>
              </a:rPr>
              <a:t>I </a:t>
            </a:r>
            <a:r>
              <a:rPr lang="en-US" sz="1800" dirty="0" err="1">
                <a:solidFill>
                  <a:schemeClr val="accent4"/>
                </a:solidFill>
              </a:rPr>
              <a:t>programmi</a:t>
            </a:r>
            <a:r>
              <a:rPr lang="en-US" sz="1800" dirty="0">
                <a:solidFill>
                  <a:schemeClr val="accent4"/>
                </a:solidFill>
              </a:rPr>
              <a:t> </a:t>
            </a:r>
            <a:r>
              <a:rPr lang="en-US" sz="1800" dirty="0" err="1">
                <a:solidFill>
                  <a:schemeClr val="accent4"/>
                </a:solidFill>
              </a:rPr>
              <a:t>nazionali</a:t>
            </a:r>
            <a:r>
              <a:rPr lang="en-US" sz="1800" dirty="0">
                <a:solidFill>
                  <a:schemeClr val="accent4"/>
                </a:solidFill>
              </a:rPr>
              <a:t> </a:t>
            </a:r>
            <a:r>
              <a:rPr lang="en-US" sz="1800" dirty="0" err="1">
                <a:solidFill>
                  <a:schemeClr val="accent4"/>
                </a:solidFill>
              </a:rPr>
              <a:t>riflettono</a:t>
            </a:r>
            <a:r>
              <a:rPr lang="en-US" sz="1800" dirty="0">
                <a:solidFill>
                  <a:schemeClr val="accent4"/>
                </a:solidFill>
              </a:rPr>
              <a:t> la </a:t>
            </a:r>
            <a:r>
              <a:rPr lang="en-US" sz="1800" dirty="0" err="1">
                <a:solidFill>
                  <a:schemeClr val="accent4"/>
                </a:solidFill>
              </a:rPr>
              <a:t>realtà</a:t>
            </a:r>
            <a:r>
              <a:rPr lang="en-US" sz="1800" dirty="0">
                <a:solidFill>
                  <a:schemeClr val="accent4"/>
                </a:solidFill>
              </a:rPr>
              <a:t> </a:t>
            </a:r>
            <a:r>
              <a:rPr lang="en-US" sz="1800" dirty="0" err="1">
                <a:solidFill>
                  <a:schemeClr val="accent4"/>
                </a:solidFill>
              </a:rPr>
              <a:t>digitale</a:t>
            </a:r>
            <a:r>
              <a:rPr lang="en-US" sz="1800" dirty="0">
                <a:solidFill>
                  <a:schemeClr val="accent4"/>
                </a:solidFill>
              </a:rPr>
              <a:t> </a:t>
            </a:r>
            <a:r>
              <a:rPr lang="en-US" sz="1800" dirty="0" err="1">
                <a:solidFill>
                  <a:schemeClr val="accent4"/>
                </a:solidFill>
              </a:rPr>
              <a:t>delle</a:t>
            </a:r>
            <a:r>
              <a:rPr lang="en-US" sz="1800" dirty="0">
                <a:solidFill>
                  <a:schemeClr val="accent4"/>
                </a:solidFill>
              </a:rPr>
              <a:t> </a:t>
            </a:r>
            <a:r>
              <a:rPr lang="en-US" sz="1800" dirty="0" err="1">
                <a:solidFill>
                  <a:schemeClr val="accent4"/>
                </a:solidFill>
              </a:rPr>
              <a:t>classi</a:t>
            </a:r>
            <a:r>
              <a:rPr lang="en-US" sz="1800" dirty="0">
                <a:solidFill>
                  <a:schemeClr val="accent4"/>
                </a:solidFill>
              </a:rPr>
              <a:t> di </a:t>
            </a:r>
            <a:r>
              <a:rPr lang="en-US" sz="1800" dirty="0" err="1">
                <a:solidFill>
                  <a:schemeClr val="accent4"/>
                </a:solidFill>
              </a:rPr>
              <a:t>oggi</a:t>
            </a:r>
            <a:r>
              <a:rPr lang="en-US" sz="1800" dirty="0">
                <a:solidFill>
                  <a:schemeClr val="accent4"/>
                </a:solidFill>
              </a:rPr>
              <a:t>? (</a:t>
            </a:r>
            <a:r>
              <a:rPr lang="en-US" sz="1800" dirty="0" err="1">
                <a:solidFill>
                  <a:schemeClr val="accent4"/>
                </a:solidFill>
              </a:rPr>
              <a:t>Gli</a:t>
            </a:r>
            <a:r>
              <a:rPr lang="en-US" sz="1800" dirty="0">
                <a:solidFill>
                  <a:schemeClr val="accent4"/>
                </a:solidFill>
              </a:rPr>
              <a:t> </a:t>
            </a:r>
            <a:r>
              <a:rPr lang="en-US" sz="1800" dirty="0" err="1">
                <a:solidFill>
                  <a:schemeClr val="accent4"/>
                </a:solidFill>
              </a:rPr>
              <a:t>strumenti</a:t>
            </a:r>
            <a:r>
              <a:rPr lang="en-US" sz="1800" dirty="0">
                <a:solidFill>
                  <a:schemeClr val="accent4"/>
                </a:solidFill>
              </a:rPr>
              <a:t> e le </a:t>
            </a:r>
            <a:r>
              <a:rPr lang="en-US" sz="1800" dirty="0" err="1">
                <a:solidFill>
                  <a:schemeClr val="accent4"/>
                </a:solidFill>
              </a:rPr>
              <a:t>competenze</a:t>
            </a:r>
            <a:r>
              <a:rPr lang="en-US" sz="1800" dirty="0">
                <a:solidFill>
                  <a:schemeClr val="accent4"/>
                </a:solidFill>
              </a:rPr>
              <a:t> </a:t>
            </a:r>
            <a:r>
              <a:rPr lang="en-US" sz="1800" dirty="0" err="1">
                <a:solidFill>
                  <a:schemeClr val="accent4"/>
                </a:solidFill>
              </a:rPr>
              <a:t>digitali</a:t>
            </a:r>
            <a:r>
              <a:rPr lang="en-US" sz="1800" dirty="0">
                <a:solidFill>
                  <a:schemeClr val="accent4"/>
                </a:solidFill>
              </a:rPr>
              <a:t> </a:t>
            </a:r>
            <a:r>
              <a:rPr lang="en-US" sz="1800" dirty="0" err="1">
                <a:solidFill>
                  <a:schemeClr val="accent4"/>
                </a:solidFill>
              </a:rPr>
              <a:t>sono</a:t>
            </a:r>
            <a:r>
              <a:rPr lang="en-US" sz="1800" dirty="0">
                <a:solidFill>
                  <a:schemeClr val="accent4"/>
                </a:solidFill>
              </a:rPr>
              <a:t> integrate in </a:t>
            </a:r>
            <a:r>
              <a:rPr lang="en-US" sz="1800" dirty="0" err="1">
                <a:solidFill>
                  <a:schemeClr val="accent4"/>
                </a:solidFill>
              </a:rPr>
              <a:t>maniera</a:t>
            </a:r>
            <a:r>
              <a:rPr lang="en-US" sz="1800" dirty="0">
                <a:solidFill>
                  <a:schemeClr val="accent4"/>
                </a:solidFill>
              </a:rPr>
              <a:t> </a:t>
            </a:r>
            <a:r>
              <a:rPr lang="en-US" sz="1800" dirty="0" err="1">
                <a:solidFill>
                  <a:schemeClr val="accent4"/>
                </a:solidFill>
              </a:rPr>
              <a:t>sensata</a:t>
            </a:r>
            <a:r>
              <a:rPr lang="en-US" sz="1800" dirty="0">
                <a:solidFill>
                  <a:schemeClr val="accent4"/>
                </a:solidFill>
              </a:rPr>
              <a:t> </a:t>
            </a:r>
            <a:r>
              <a:rPr lang="en-US" sz="1800" dirty="0" err="1">
                <a:solidFill>
                  <a:schemeClr val="accent4"/>
                </a:solidFill>
              </a:rPr>
              <a:t>nelle</a:t>
            </a:r>
            <a:r>
              <a:rPr lang="en-US" sz="1800" dirty="0">
                <a:solidFill>
                  <a:schemeClr val="accent4"/>
                </a:solidFill>
              </a:rPr>
              <a:t> </a:t>
            </a:r>
            <a:r>
              <a:rPr lang="en-US" sz="1800" dirty="0" err="1">
                <a:solidFill>
                  <a:schemeClr val="accent4"/>
                </a:solidFill>
              </a:rPr>
              <a:t>lezioni</a:t>
            </a:r>
            <a:r>
              <a:rPr lang="en-US" sz="1800" dirty="0">
                <a:solidFill>
                  <a:schemeClr val="accent4"/>
                </a:solidFill>
              </a:rPr>
              <a:t>, </a:t>
            </a:r>
            <a:r>
              <a:rPr lang="en-US" sz="1800" dirty="0" err="1">
                <a:solidFill>
                  <a:schemeClr val="accent4"/>
                </a:solidFill>
              </a:rPr>
              <a:t>oppure</a:t>
            </a:r>
            <a:r>
              <a:rPr lang="en-US" sz="1800" dirty="0">
                <a:solidFill>
                  <a:schemeClr val="accent4"/>
                </a:solidFill>
              </a:rPr>
              <a:t> </a:t>
            </a:r>
            <a:r>
              <a:rPr lang="en-US" sz="1800" dirty="0" err="1">
                <a:solidFill>
                  <a:schemeClr val="accent4"/>
                </a:solidFill>
              </a:rPr>
              <a:t>vengono</a:t>
            </a:r>
            <a:r>
              <a:rPr lang="en-US" sz="1800" dirty="0">
                <a:solidFill>
                  <a:schemeClr val="accent4"/>
                </a:solidFill>
              </a:rPr>
              <a:t> </a:t>
            </a:r>
            <a:r>
              <a:rPr lang="en-US" sz="1800" dirty="0" err="1">
                <a:solidFill>
                  <a:schemeClr val="accent4"/>
                </a:solidFill>
              </a:rPr>
              <a:t>trattati</a:t>
            </a:r>
            <a:r>
              <a:rPr lang="en-US" sz="1800" dirty="0">
                <a:solidFill>
                  <a:schemeClr val="accent4"/>
                </a:solidFill>
              </a:rPr>
              <a:t> come </a:t>
            </a:r>
            <a:r>
              <a:rPr lang="en-US" sz="1800" dirty="0" err="1">
                <a:solidFill>
                  <a:schemeClr val="accent4"/>
                </a:solidFill>
              </a:rPr>
              <a:t>elementi</a:t>
            </a:r>
            <a:r>
              <a:rPr lang="en-US" sz="1800" dirty="0">
                <a:solidFill>
                  <a:schemeClr val="accent4"/>
                </a:solidFill>
              </a:rPr>
              <a:t> </a:t>
            </a:r>
            <a:r>
              <a:rPr lang="en-US" sz="1800" dirty="0" err="1">
                <a:solidFill>
                  <a:schemeClr val="accent4"/>
                </a:solidFill>
              </a:rPr>
              <a:t>aggiuntivi</a:t>
            </a:r>
            <a:r>
              <a:rPr lang="en-US" sz="1800" dirty="0">
                <a:solidFill>
                  <a:schemeClr val="accent4"/>
                </a:solidFill>
              </a:rPr>
              <a:t>?)</a:t>
            </a:r>
            <a:br>
              <a:rPr lang="en-US" sz="1800" dirty="0">
                <a:solidFill>
                  <a:schemeClr val="accent4"/>
                </a:solidFill>
              </a:rPr>
            </a:br>
            <a:endParaRPr sz="1800" dirty="0">
              <a:solidFill>
                <a:schemeClr val="accent4"/>
              </a:solidFill>
            </a:endParaRPr>
          </a:p>
          <a:p>
            <a:pPr marL="914400" lvl="1" indent="-368300" algn="l" rtl="0">
              <a:spcBef>
                <a:spcPts val="0"/>
              </a:spcBef>
              <a:spcAft>
                <a:spcPts val="0"/>
              </a:spcAft>
              <a:buSzPts val="2200"/>
              <a:buChar char="○"/>
            </a:pPr>
            <a:r>
              <a:rPr lang="en-US" sz="1800" dirty="0" err="1">
                <a:solidFill>
                  <a:schemeClr val="accent4"/>
                </a:solidFill>
              </a:rPr>
              <a:t>Quali</a:t>
            </a:r>
            <a:r>
              <a:rPr lang="en-US" sz="1800" dirty="0">
                <a:solidFill>
                  <a:schemeClr val="accent4"/>
                </a:solidFill>
              </a:rPr>
              <a:t> </a:t>
            </a:r>
            <a:r>
              <a:rPr lang="en-US" sz="1800" dirty="0" err="1">
                <a:solidFill>
                  <a:schemeClr val="accent4"/>
                </a:solidFill>
              </a:rPr>
              <a:t>aree</a:t>
            </a:r>
            <a:r>
              <a:rPr lang="en-US" sz="1800" dirty="0">
                <a:solidFill>
                  <a:schemeClr val="accent4"/>
                </a:solidFill>
              </a:rPr>
              <a:t> del Quadro </a:t>
            </a:r>
            <a:r>
              <a:rPr lang="en-US" sz="1800" dirty="0" err="1">
                <a:solidFill>
                  <a:schemeClr val="accent4"/>
                </a:solidFill>
              </a:rPr>
              <a:t>DigComp</a:t>
            </a:r>
            <a:r>
              <a:rPr lang="en-US" sz="1800" dirty="0">
                <a:solidFill>
                  <a:schemeClr val="accent4"/>
                </a:solidFill>
              </a:rPr>
              <a:t> </a:t>
            </a:r>
            <a:r>
              <a:rPr lang="en-US" sz="1800" dirty="0" err="1">
                <a:solidFill>
                  <a:schemeClr val="accent4"/>
                </a:solidFill>
              </a:rPr>
              <a:t>vedi</a:t>
            </a:r>
            <a:r>
              <a:rPr lang="en-US" sz="1800" dirty="0">
                <a:solidFill>
                  <a:schemeClr val="accent4"/>
                </a:solidFill>
              </a:rPr>
              <a:t> </a:t>
            </a:r>
            <a:r>
              <a:rPr lang="en-US" sz="1800" dirty="0" err="1">
                <a:solidFill>
                  <a:schemeClr val="accent4"/>
                </a:solidFill>
              </a:rPr>
              <a:t>chiaramente</a:t>
            </a:r>
            <a:r>
              <a:rPr lang="en-US" sz="1800" dirty="0">
                <a:solidFill>
                  <a:schemeClr val="accent4"/>
                </a:solidFill>
              </a:rPr>
              <a:t> </a:t>
            </a:r>
            <a:r>
              <a:rPr lang="en-US" sz="1800" dirty="0" err="1">
                <a:solidFill>
                  <a:schemeClr val="accent4"/>
                </a:solidFill>
              </a:rPr>
              <a:t>rappresentate</a:t>
            </a:r>
            <a:r>
              <a:rPr lang="en-US" sz="1800" dirty="0">
                <a:solidFill>
                  <a:schemeClr val="accent4"/>
                </a:solidFill>
              </a:rPr>
              <a:t> o </a:t>
            </a:r>
            <a:r>
              <a:rPr lang="en-US" sz="1800" dirty="0" err="1">
                <a:solidFill>
                  <a:schemeClr val="accent4"/>
                </a:solidFill>
              </a:rPr>
              <a:t>mancano</a:t>
            </a:r>
            <a:r>
              <a:rPr lang="en-US" sz="1800" dirty="0">
                <a:solidFill>
                  <a:schemeClr val="accent4"/>
                </a:solidFill>
              </a:rPr>
              <a:t> </a:t>
            </a:r>
            <a:r>
              <a:rPr lang="en-US" sz="1800" dirty="0" err="1">
                <a:solidFill>
                  <a:schemeClr val="accent4"/>
                </a:solidFill>
              </a:rPr>
              <a:t>nei</a:t>
            </a:r>
            <a:r>
              <a:rPr lang="en-US" sz="1800" dirty="0">
                <a:solidFill>
                  <a:schemeClr val="accent4"/>
                </a:solidFill>
              </a:rPr>
              <a:t> </a:t>
            </a:r>
            <a:r>
              <a:rPr lang="en-US" sz="1800" dirty="0" err="1">
                <a:solidFill>
                  <a:schemeClr val="accent4"/>
                </a:solidFill>
              </a:rPr>
              <a:t>programmi</a:t>
            </a:r>
            <a:r>
              <a:rPr lang="en-US" sz="1800" dirty="0">
                <a:solidFill>
                  <a:schemeClr val="accent4"/>
                </a:solidFill>
              </a:rPr>
              <a:t> </a:t>
            </a:r>
            <a:r>
              <a:rPr lang="en-US" sz="1800" dirty="0" err="1">
                <a:solidFill>
                  <a:schemeClr val="accent4"/>
                </a:solidFill>
              </a:rPr>
              <a:t>nazionali</a:t>
            </a:r>
            <a:r>
              <a:rPr lang="en-US" sz="1800" dirty="0">
                <a:solidFill>
                  <a:schemeClr val="accent4"/>
                </a:solidFill>
              </a:rPr>
              <a:t>?</a:t>
            </a:r>
            <a:br>
              <a:rPr lang="en-US" sz="1800" dirty="0">
                <a:solidFill>
                  <a:schemeClr val="accent4"/>
                </a:solidFill>
              </a:rPr>
            </a:br>
            <a:r>
              <a:rPr lang="en-US" sz="1800" dirty="0">
                <a:solidFill>
                  <a:schemeClr val="accent4"/>
                </a:solidFill>
              </a:rPr>
              <a:t> (</a:t>
            </a:r>
            <a:r>
              <a:rPr lang="en-US" sz="1800" dirty="0" err="1">
                <a:solidFill>
                  <a:schemeClr val="accent4"/>
                </a:solidFill>
              </a:rPr>
              <a:t>Pensa</a:t>
            </a:r>
            <a:r>
              <a:rPr lang="en-US" sz="1800" dirty="0">
                <a:solidFill>
                  <a:schemeClr val="accent4"/>
                </a:solidFill>
              </a:rPr>
              <a:t> ad </a:t>
            </a:r>
            <a:r>
              <a:rPr lang="en-US" sz="1800" dirty="0" err="1">
                <a:solidFill>
                  <a:schemeClr val="accent4"/>
                </a:solidFill>
              </a:rPr>
              <a:t>ambiti</a:t>
            </a:r>
            <a:r>
              <a:rPr lang="en-US" sz="1800" dirty="0">
                <a:solidFill>
                  <a:schemeClr val="accent4"/>
                </a:solidFill>
              </a:rPr>
              <a:t> </a:t>
            </a:r>
            <a:r>
              <a:rPr lang="en-US" sz="1800" dirty="0" err="1">
                <a:solidFill>
                  <a:schemeClr val="accent4"/>
                </a:solidFill>
              </a:rPr>
              <a:t>quali</a:t>
            </a:r>
            <a:r>
              <a:rPr lang="en-US" sz="1800" dirty="0">
                <a:solidFill>
                  <a:schemeClr val="accent4"/>
                </a:solidFill>
              </a:rPr>
              <a:t> la </a:t>
            </a:r>
            <a:r>
              <a:rPr lang="en-US" sz="1800" dirty="0" err="1">
                <a:solidFill>
                  <a:schemeClr val="accent4"/>
                </a:solidFill>
              </a:rPr>
              <a:t>sicurezza</a:t>
            </a:r>
            <a:r>
              <a:rPr lang="en-US" sz="1800" dirty="0">
                <a:solidFill>
                  <a:schemeClr val="accent4"/>
                </a:solidFill>
              </a:rPr>
              <a:t> </a:t>
            </a:r>
            <a:r>
              <a:rPr lang="en-US" sz="1800" dirty="0" err="1">
                <a:solidFill>
                  <a:schemeClr val="accent4"/>
                </a:solidFill>
              </a:rPr>
              <a:t>digitale</a:t>
            </a:r>
            <a:r>
              <a:rPr lang="en-US" sz="1800" dirty="0">
                <a:solidFill>
                  <a:schemeClr val="accent4"/>
                </a:solidFill>
              </a:rPr>
              <a:t>, la </a:t>
            </a:r>
            <a:r>
              <a:rPr lang="en-US" sz="1800" dirty="0" err="1">
                <a:solidFill>
                  <a:schemeClr val="accent4"/>
                </a:solidFill>
              </a:rPr>
              <a:t>comunicazione</a:t>
            </a:r>
            <a:r>
              <a:rPr lang="en-US" sz="1800" dirty="0">
                <a:solidFill>
                  <a:schemeClr val="accent4"/>
                </a:solidFill>
              </a:rPr>
              <a:t> o la </a:t>
            </a:r>
            <a:r>
              <a:rPr lang="en-US" sz="1800" dirty="0" err="1">
                <a:solidFill>
                  <a:schemeClr val="accent4"/>
                </a:solidFill>
              </a:rPr>
              <a:t>creazione</a:t>
            </a:r>
            <a:r>
              <a:rPr lang="en-US" sz="1800" dirty="0">
                <a:solidFill>
                  <a:schemeClr val="accent4"/>
                </a:solidFill>
              </a:rPr>
              <a:t> di </a:t>
            </a:r>
            <a:r>
              <a:rPr lang="en-US" sz="1800" dirty="0" err="1">
                <a:solidFill>
                  <a:schemeClr val="accent4"/>
                </a:solidFill>
              </a:rPr>
              <a:t>contenuti</a:t>
            </a:r>
            <a:r>
              <a:rPr lang="en-US" sz="1800" dirty="0">
                <a:solidFill>
                  <a:schemeClr val="accent4"/>
                </a:solidFill>
              </a:rPr>
              <a:t>.)</a:t>
            </a:r>
            <a:br>
              <a:rPr lang="en-US" sz="1800" dirty="0">
                <a:solidFill>
                  <a:schemeClr val="accent4"/>
                </a:solidFill>
              </a:rPr>
            </a:br>
            <a:endParaRPr sz="1800" dirty="0">
              <a:solidFill>
                <a:schemeClr val="accent4"/>
              </a:solidFill>
            </a:endParaRPr>
          </a:p>
          <a:p>
            <a:pPr marL="914400" lvl="1" indent="-368300" algn="l" rtl="0">
              <a:spcBef>
                <a:spcPts val="0"/>
              </a:spcBef>
              <a:spcAft>
                <a:spcPts val="0"/>
              </a:spcAft>
              <a:buSzPts val="2200"/>
              <a:buChar char="○"/>
            </a:pPr>
            <a:r>
              <a:rPr lang="en-US" sz="1800" dirty="0">
                <a:solidFill>
                  <a:schemeClr val="accent4"/>
                </a:solidFill>
              </a:rPr>
              <a:t>In base </a:t>
            </a:r>
            <a:r>
              <a:rPr lang="en-US" sz="1800" dirty="0" err="1">
                <a:solidFill>
                  <a:schemeClr val="accent4"/>
                </a:solidFill>
              </a:rPr>
              <a:t>alle</a:t>
            </a:r>
            <a:r>
              <a:rPr lang="en-US" sz="1800" dirty="0">
                <a:solidFill>
                  <a:schemeClr val="accent4"/>
                </a:solidFill>
              </a:rPr>
              <a:t> </a:t>
            </a:r>
            <a:r>
              <a:rPr lang="en-US" sz="1800" dirty="0" err="1">
                <a:solidFill>
                  <a:schemeClr val="accent4"/>
                </a:solidFill>
              </a:rPr>
              <a:t>vostre</a:t>
            </a:r>
            <a:r>
              <a:rPr lang="en-US" sz="1800" dirty="0">
                <a:solidFill>
                  <a:schemeClr val="accent4"/>
                </a:solidFill>
              </a:rPr>
              <a:t> </a:t>
            </a:r>
            <a:r>
              <a:rPr lang="en-US" sz="1800" dirty="0" err="1">
                <a:solidFill>
                  <a:schemeClr val="accent4"/>
                </a:solidFill>
              </a:rPr>
              <a:t>esperienze</a:t>
            </a:r>
            <a:r>
              <a:rPr lang="en-US" sz="1800" dirty="0">
                <a:solidFill>
                  <a:schemeClr val="accent4"/>
                </a:solidFill>
              </a:rPr>
              <a:t>, </a:t>
            </a:r>
            <a:r>
              <a:rPr lang="en-US" sz="1800" dirty="0" err="1">
                <a:solidFill>
                  <a:schemeClr val="accent4"/>
                </a:solidFill>
              </a:rPr>
              <a:t>quali</a:t>
            </a:r>
            <a:r>
              <a:rPr lang="en-US" sz="1800" dirty="0">
                <a:solidFill>
                  <a:schemeClr val="accent4"/>
                </a:solidFill>
              </a:rPr>
              <a:t> </a:t>
            </a:r>
            <a:r>
              <a:rPr lang="en-US" sz="1800" dirty="0" err="1">
                <a:solidFill>
                  <a:schemeClr val="accent4"/>
                </a:solidFill>
              </a:rPr>
              <a:t>sono</a:t>
            </a:r>
            <a:r>
              <a:rPr lang="en-US" sz="1800" dirty="0">
                <a:solidFill>
                  <a:schemeClr val="accent4"/>
                </a:solidFill>
              </a:rPr>
              <a:t> i </a:t>
            </a:r>
            <a:r>
              <a:rPr lang="en-US" sz="1800" dirty="0" err="1">
                <a:solidFill>
                  <a:schemeClr val="accent4"/>
                </a:solidFill>
              </a:rPr>
              <a:t>principali</a:t>
            </a:r>
            <a:r>
              <a:rPr lang="en-US" sz="1800" dirty="0">
                <a:solidFill>
                  <a:schemeClr val="accent4"/>
                </a:solidFill>
              </a:rPr>
              <a:t> </a:t>
            </a:r>
            <a:r>
              <a:rPr lang="en-US" sz="1800" dirty="0" err="1">
                <a:solidFill>
                  <a:schemeClr val="accent4"/>
                </a:solidFill>
              </a:rPr>
              <a:t>ostacoli</a:t>
            </a:r>
            <a:r>
              <a:rPr lang="en-US" sz="1800" dirty="0">
                <a:solidFill>
                  <a:schemeClr val="accent4"/>
                </a:solidFill>
              </a:rPr>
              <a:t> </a:t>
            </a:r>
            <a:r>
              <a:rPr lang="en-US" sz="1800" dirty="0" err="1">
                <a:solidFill>
                  <a:schemeClr val="accent4"/>
                </a:solidFill>
              </a:rPr>
              <a:t>collegati</a:t>
            </a:r>
            <a:r>
              <a:rPr lang="en-US" sz="1800" dirty="0">
                <a:solidFill>
                  <a:schemeClr val="accent4"/>
                </a:solidFill>
              </a:rPr>
              <a:t> </a:t>
            </a:r>
            <a:r>
              <a:rPr lang="en-US" sz="1800" dirty="0" err="1">
                <a:solidFill>
                  <a:schemeClr val="accent4"/>
                </a:solidFill>
              </a:rPr>
              <a:t>all’acquisizione</a:t>
            </a:r>
            <a:r>
              <a:rPr lang="en-US" sz="1800" dirty="0">
                <a:solidFill>
                  <a:schemeClr val="accent4"/>
                </a:solidFill>
              </a:rPr>
              <a:t> </a:t>
            </a:r>
            <a:r>
              <a:rPr lang="en-US" sz="1800" dirty="0" err="1">
                <a:solidFill>
                  <a:schemeClr val="accent4"/>
                </a:solidFill>
              </a:rPr>
              <a:t>delle</a:t>
            </a:r>
            <a:r>
              <a:rPr lang="en-US" sz="1800" dirty="0">
                <a:solidFill>
                  <a:schemeClr val="accent4"/>
                </a:solidFill>
              </a:rPr>
              <a:t> </a:t>
            </a:r>
            <a:r>
              <a:rPr lang="en-US" sz="1800" dirty="0" err="1">
                <a:solidFill>
                  <a:schemeClr val="accent4"/>
                </a:solidFill>
              </a:rPr>
              <a:t>competenze</a:t>
            </a:r>
            <a:r>
              <a:rPr lang="en-US" sz="1800" dirty="0">
                <a:solidFill>
                  <a:schemeClr val="accent4"/>
                </a:solidFill>
              </a:rPr>
              <a:t> </a:t>
            </a:r>
            <a:r>
              <a:rPr lang="en-US" sz="1800" dirty="0" err="1">
                <a:solidFill>
                  <a:schemeClr val="accent4"/>
                </a:solidFill>
              </a:rPr>
              <a:t>digitali</a:t>
            </a:r>
            <a:r>
              <a:rPr lang="en-US" sz="1800" dirty="0">
                <a:solidFill>
                  <a:schemeClr val="accent4"/>
                </a:solidFill>
              </a:rPr>
              <a:t> </a:t>
            </a:r>
            <a:r>
              <a:rPr lang="en-US" sz="1800" dirty="0" err="1">
                <a:solidFill>
                  <a:schemeClr val="accent4"/>
                </a:solidFill>
              </a:rPr>
              <a:t>nell’insegnamento</a:t>
            </a:r>
            <a:r>
              <a:rPr lang="en-US" sz="1800" dirty="0">
                <a:solidFill>
                  <a:schemeClr val="accent4"/>
                </a:solidFill>
              </a:rPr>
              <a:t>? </a:t>
            </a:r>
            <a:br>
              <a:rPr lang="en-US" sz="1800" dirty="0">
                <a:solidFill>
                  <a:schemeClr val="accent4"/>
                </a:solidFill>
              </a:rPr>
            </a:br>
            <a:r>
              <a:rPr lang="en-US" sz="1800" dirty="0">
                <a:solidFill>
                  <a:schemeClr val="accent4"/>
                </a:solidFill>
              </a:rPr>
              <a:t> (</a:t>
            </a:r>
            <a:r>
              <a:rPr lang="en-US" sz="1800" dirty="0" err="1">
                <a:solidFill>
                  <a:schemeClr val="accent4"/>
                </a:solidFill>
              </a:rPr>
              <a:t>Tieni</a:t>
            </a:r>
            <a:r>
              <a:rPr lang="en-US" sz="1800" dirty="0">
                <a:solidFill>
                  <a:schemeClr val="accent4"/>
                </a:solidFill>
              </a:rPr>
              <a:t> </a:t>
            </a:r>
            <a:r>
              <a:rPr lang="en-US" sz="1800" dirty="0" err="1">
                <a:solidFill>
                  <a:schemeClr val="accent4"/>
                </a:solidFill>
              </a:rPr>
              <a:t>conto</a:t>
            </a:r>
            <a:r>
              <a:rPr lang="en-US" sz="1800" dirty="0">
                <a:solidFill>
                  <a:schemeClr val="accent4"/>
                </a:solidFill>
              </a:rPr>
              <a:t> </a:t>
            </a:r>
            <a:r>
              <a:rPr lang="en-US" sz="1800" dirty="0" err="1">
                <a:solidFill>
                  <a:schemeClr val="accent4"/>
                </a:solidFill>
              </a:rPr>
              <a:t>della</a:t>
            </a:r>
            <a:r>
              <a:rPr lang="en-US" sz="1800" dirty="0">
                <a:solidFill>
                  <a:schemeClr val="accent4"/>
                </a:solidFill>
              </a:rPr>
              <a:t> </a:t>
            </a:r>
            <a:r>
              <a:rPr lang="en-US" sz="1800" dirty="0" err="1">
                <a:solidFill>
                  <a:schemeClr val="accent4"/>
                </a:solidFill>
              </a:rPr>
              <a:t>formazione</a:t>
            </a:r>
            <a:r>
              <a:rPr lang="en-US" sz="1800" dirty="0">
                <a:solidFill>
                  <a:schemeClr val="accent4"/>
                </a:solidFill>
              </a:rPr>
              <a:t> del </a:t>
            </a:r>
            <a:r>
              <a:rPr lang="en-US" sz="1800" dirty="0" err="1">
                <a:solidFill>
                  <a:schemeClr val="accent4"/>
                </a:solidFill>
              </a:rPr>
              <a:t>personale</a:t>
            </a:r>
            <a:r>
              <a:rPr lang="en-US" sz="1800" dirty="0">
                <a:solidFill>
                  <a:schemeClr val="accent4"/>
                </a:solidFill>
              </a:rPr>
              <a:t> </a:t>
            </a:r>
            <a:r>
              <a:rPr lang="en-US" sz="1800" dirty="0" err="1">
                <a:solidFill>
                  <a:schemeClr val="accent4"/>
                </a:solidFill>
              </a:rPr>
              <a:t>docente</a:t>
            </a:r>
            <a:r>
              <a:rPr lang="en-US" sz="1800" dirty="0">
                <a:solidFill>
                  <a:schemeClr val="accent4"/>
                </a:solidFill>
              </a:rPr>
              <a:t>, </a:t>
            </a:r>
            <a:r>
              <a:rPr lang="en-US" sz="1800" dirty="0" err="1">
                <a:solidFill>
                  <a:schemeClr val="accent4"/>
                </a:solidFill>
              </a:rPr>
              <a:t>delle</a:t>
            </a:r>
            <a:r>
              <a:rPr lang="en-US" sz="1800" dirty="0">
                <a:solidFill>
                  <a:schemeClr val="accent4"/>
                </a:solidFill>
              </a:rPr>
              <a:t> </a:t>
            </a:r>
            <a:r>
              <a:rPr lang="en-US" sz="1800" dirty="0" err="1">
                <a:solidFill>
                  <a:schemeClr val="accent4"/>
                </a:solidFill>
              </a:rPr>
              <a:t>risorse</a:t>
            </a:r>
            <a:r>
              <a:rPr lang="en-US" sz="1800" dirty="0">
                <a:solidFill>
                  <a:schemeClr val="accent4"/>
                </a:solidFill>
              </a:rPr>
              <a:t> o </a:t>
            </a:r>
            <a:r>
              <a:rPr lang="en-US" sz="1800" dirty="0" err="1">
                <a:solidFill>
                  <a:schemeClr val="accent4"/>
                </a:solidFill>
              </a:rPr>
              <a:t>dei</a:t>
            </a:r>
            <a:r>
              <a:rPr lang="en-US" sz="1800" dirty="0">
                <a:solidFill>
                  <a:schemeClr val="accent4"/>
                </a:solidFill>
              </a:rPr>
              <a:t> </a:t>
            </a:r>
            <a:r>
              <a:rPr lang="en-US" sz="1800" dirty="0" err="1">
                <a:solidFill>
                  <a:schemeClr val="accent4"/>
                </a:solidFill>
              </a:rPr>
              <a:t>limiti</a:t>
            </a:r>
            <a:r>
              <a:rPr lang="en-US" sz="1800" dirty="0">
                <a:solidFill>
                  <a:schemeClr val="accent4"/>
                </a:solidFill>
              </a:rPr>
              <a:t> </a:t>
            </a:r>
            <a:r>
              <a:rPr lang="en-US" sz="1800" dirty="0" err="1">
                <a:solidFill>
                  <a:schemeClr val="accent4"/>
                </a:solidFill>
              </a:rPr>
              <a:t>curriculari</a:t>
            </a:r>
            <a:r>
              <a:rPr lang="en-US" sz="1800" dirty="0">
                <a:solidFill>
                  <a:schemeClr val="accent4"/>
                </a:solidFill>
              </a:rPr>
              <a:t>). </a:t>
            </a:r>
            <a:br>
              <a:rPr lang="en-US" sz="1800" dirty="0">
                <a:solidFill>
                  <a:schemeClr val="accent4"/>
                </a:solidFill>
              </a:rPr>
            </a:br>
            <a:endParaRPr sz="1800" dirty="0">
              <a:solidFill>
                <a:schemeClr val="accent4"/>
              </a:solidFill>
            </a:endParaRPr>
          </a:p>
          <a:p>
            <a:pPr marL="914400" lvl="1" indent="-368300" algn="l" rtl="0">
              <a:spcBef>
                <a:spcPts val="0"/>
              </a:spcBef>
              <a:spcAft>
                <a:spcPts val="0"/>
              </a:spcAft>
              <a:buSzPts val="2200"/>
              <a:buChar char="○"/>
            </a:pPr>
            <a:r>
              <a:rPr lang="en-US" sz="1800" dirty="0" err="1">
                <a:solidFill>
                  <a:schemeClr val="accent4"/>
                </a:solidFill>
              </a:rPr>
              <a:t>Quali</a:t>
            </a:r>
            <a:r>
              <a:rPr lang="en-US" sz="1800" dirty="0">
                <a:solidFill>
                  <a:schemeClr val="accent4"/>
                </a:solidFill>
              </a:rPr>
              <a:t> </a:t>
            </a:r>
            <a:r>
              <a:rPr lang="en-US" sz="1800" dirty="0" err="1">
                <a:solidFill>
                  <a:schemeClr val="accent4"/>
                </a:solidFill>
              </a:rPr>
              <a:t>cambiamenti</a:t>
            </a:r>
            <a:r>
              <a:rPr lang="en-US" sz="1800" dirty="0">
                <a:solidFill>
                  <a:schemeClr val="accent4"/>
                </a:solidFill>
              </a:rPr>
              <a:t> </a:t>
            </a:r>
            <a:r>
              <a:rPr lang="en-US" sz="1800" dirty="0" err="1">
                <a:solidFill>
                  <a:schemeClr val="accent4"/>
                </a:solidFill>
              </a:rPr>
              <a:t>apportereste</a:t>
            </a:r>
            <a:r>
              <a:rPr lang="en-US" sz="1800" dirty="0">
                <a:solidFill>
                  <a:schemeClr val="accent4"/>
                </a:solidFill>
              </a:rPr>
              <a:t> per </a:t>
            </a:r>
            <a:r>
              <a:rPr lang="en-US" sz="1800" dirty="0" err="1">
                <a:solidFill>
                  <a:schemeClr val="accent4"/>
                </a:solidFill>
              </a:rPr>
              <a:t>rendere</a:t>
            </a:r>
            <a:r>
              <a:rPr lang="en-US" sz="1800" dirty="0">
                <a:solidFill>
                  <a:schemeClr val="accent4"/>
                </a:solidFill>
              </a:rPr>
              <a:t> i </a:t>
            </a:r>
            <a:r>
              <a:rPr lang="en-US" sz="1800" dirty="0" err="1">
                <a:solidFill>
                  <a:schemeClr val="accent4"/>
                </a:solidFill>
              </a:rPr>
              <a:t>programmi</a:t>
            </a:r>
            <a:r>
              <a:rPr lang="en-US" sz="1800" dirty="0">
                <a:solidFill>
                  <a:schemeClr val="accent4"/>
                </a:solidFill>
              </a:rPr>
              <a:t> </a:t>
            </a:r>
            <a:r>
              <a:rPr lang="en-US" sz="1800" dirty="0" err="1">
                <a:solidFill>
                  <a:schemeClr val="accent4"/>
                </a:solidFill>
              </a:rPr>
              <a:t>nazionali</a:t>
            </a:r>
            <a:r>
              <a:rPr lang="en-US" sz="1800" dirty="0">
                <a:solidFill>
                  <a:schemeClr val="accent4"/>
                </a:solidFill>
              </a:rPr>
              <a:t> </a:t>
            </a:r>
            <a:r>
              <a:rPr lang="en-US" sz="1800" dirty="0" err="1">
                <a:solidFill>
                  <a:schemeClr val="accent4"/>
                </a:solidFill>
              </a:rPr>
              <a:t>più</a:t>
            </a:r>
            <a:r>
              <a:rPr lang="en-US" sz="1800" dirty="0">
                <a:solidFill>
                  <a:schemeClr val="accent4"/>
                </a:solidFill>
              </a:rPr>
              <a:t> </a:t>
            </a:r>
            <a:r>
              <a:rPr lang="en-US" sz="1800" dirty="0" err="1">
                <a:solidFill>
                  <a:schemeClr val="accent4"/>
                </a:solidFill>
              </a:rPr>
              <a:t>orientati</a:t>
            </a:r>
            <a:r>
              <a:rPr lang="en-US" sz="1800" dirty="0">
                <a:solidFill>
                  <a:schemeClr val="accent4"/>
                </a:solidFill>
              </a:rPr>
              <a:t> al </a:t>
            </a:r>
            <a:r>
              <a:rPr lang="en-US" sz="1800" dirty="0" err="1">
                <a:solidFill>
                  <a:schemeClr val="accent4"/>
                </a:solidFill>
              </a:rPr>
              <a:t>futuro</a:t>
            </a:r>
            <a:r>
              <a:rPr lang="en-US" sz="1800" dirty="0">
                <a:solidFill>
                  <a:schemeClr val="accent4"/>
                </a:solidFill>
              </a:rPr>
              <a:t> e in </a:t>
            </a:r>
            <a:r>
              <a:rPr lang="en-US" sz="1800" dirty="0" err="1">
                <a:solidFill>
                  <a:schemeClr val="accent4"/>
                </a:solidFill>
              </a:rPr>
              <a:t>linea</a:t>
            </a:r>
            <a:r>
              <a:rPr lang="en-US" sz="1800" dirty="0">
                <a:solidFill>
                  <a:schemeClr val="accent4"/>
                </a:solidFill>
              </a:rPr>
              <a:t> con le </a:t>
            </a:r>
            <a:r>
              <a:rPr lang="en-US" sz="1800" dirty="0" err="1">
                <a:solidFill>
                  <a:schemeClr val="accent4"/>
                </a:solidFill>
              </a:rPr>
              <a:t>priorità</a:t>
            </a:r>
            <a:r>
              <a:rPr lang="en-US" sz="1800" dirty="0">
                <a:solidFill>
                  <a:schemeClr val="accent4"/>
                </a:solidFill>
              </a:rPr>
              <a:t> </a:t>
            </a:r>
            <a:r>
              <a:rPr lang="en-US" sz="1800" dirty="0" err="1">
                <a:solidFill>
                  <a:schemeClr val="accent4"/>
                </a:solidFill>
              </a:rPr>
              <a:t>dell’Unione</a:t>
            </a:r>
            <a:r>
              <a:rPr lang="en-US" sz="1800" dirty="0">
                <a:solidFill>
                  <a:schemeClr val="accent4"/>
                </a:solidFill>
              </a:rPr>
              <a:t> </a:t>
            </a:r>
            <a:r>
              <a:rPr lang="en-US" sz="1800" dirty="0" err="1">
                <a:solidFill>
                  <a:schemeClr val="accent4"/>
                </a:solidFill>
              </a:rPr>
              <a:t>europea</a:t>
            </a:r>
            <a:r>
              <a:rPr lang="en-US" sz="1800" dirty="0">
                <a:solidFill>
                  <a:schemeClr val="accent4"/>
                </a:solidFill>
              </a:rPr>
              <a:t> per </a:t>
            </a:r>
            <a:r>
              <a:rPr lang="en-US" sz="1800" dirty="0" err="1">
                <a:solidFill>
                  <a:schemeClr val="accent4"/>
                </a:solidFill>
              </a:rPr>
              <a:t>l’istruzione</a:t>
            </a:r>
            <a:r>
              <a:rPr lang="en-US" sz="1800" dirty="0">
                <a:solidFill>
                  <a:schemeClr val="accent4"/>
                </a:solidFill>
              </a:rPr>
              <a:t> </a:t>
            </a:r>
            <a:r>
              <a:rPr lang="en-US" sz="1800" dirty="0" err="1">
                <a:solidFill>
                  <a:schemeClr val="accent4"/>
                </a:solidFill>
              </a:rPr>
              <a:t>digitale</a:t>
            </a:r>
            <a:r>
              <a:rPr lang="en-US" sz="1800" dirty="0">
                <a:solidFill>
                  <a:schemeClr val="accent4"/>
                </a:solidFill>
              </a:rPr>
              <a:t>? (</a:t>
            </a:r>
            <a:r>
              <a:rPr lang="en-US" sz="1800" dirty="0" err="1">
                <a:solidFill>
                  <a:schemeClr val="accent4"/>
                </a:solidFill>
              </a:rPr>
              <a:t>Immagina</a:t>
            </a:r>
            <a:r>
              <a:rPr lang="en-US" sz="1800" dirty="0">
                <a:solidFill>
                  <a:schemeClr val="accent4"/>
                </a:solidFill>
              </a:rPr>
              <a:t> </a:t>
            </a:r>
            <a:r>
              <a:rPr lang="en-US" sz="1800" dirty="0" err="1">
                <a:solidFill>
                  <a:schemeClr val="accent4"/>
                </a:solidFill>
              </a:rPr>
              <a:t>dei</a:t>
            </a:r>
            <a:r>
              <a:rPr lang="en-US" sz="1800" dirty="0">
                <a:solidFill>
                  <a:schemeClr val="accent4"/>
                </a:solidFill>
              </a:rPr>
              <a:t> </a:t>
            </a:r>
            <a:r>
              <a:rPr lang="en-US" sz="1800" dirty="0" err="1">
                <a:solidFill>
                  <a:schemeClr val="accent4"/>
                </a:solidFill>
              </a:rPr>
              <a:t>miglioramenti</a:t>
            </a:r>
            <a:r>
              <a:rPr lang="en-US" sz="1800" dirty="0">
                <a:solidFill>
                  <a:schemeClr val="accent4"/>
                </a:solidFill>
              </a:rPr>
              <a:t> </a:t>
            </a:r>
            <a:r>
              <a:rPr lang="en-US" sz="1800" dirty="0" err="1">
                <a:solidFill>
                  <a:schemeClr val="accent4"/>
                </a:solidFill>
              </a:rPr>
              <a:t>realistici</a:t>
            </a:r>
            <a:r>
              <a:rPr lang="en-US" sz="1800" dirty="0">
                <a:solidFill>
                  <a:schemeClr val="accent4"/>
                </a:solidFill>
              </a:rPr>
              <a:t> </a:t>
            </a:r>
            <a:r>
              <a:rPr lang="en-US" sz="1800" dirty="0" err="1">
                <a:solidFill>
                  <a:schemeClr val="accent4"/>
                </a:solidFill>
              </a:rPr>
              <a:t>che</a:t>
            </a:r>
            <a:r>
              <a:rPr lang="en-US" sz="1800" dirty="0">
                <a:solidFill>
                  <a:schemeClr val="accent4"/>
                </a:solidFill>
              </a:rPr>
              <a:t> </a:t>
            </a:r>
            <a:r>
              <a:rPr lang="en-US" sz="1800" dirty="0" err="1">
                <a:solidFill>
                  <a:schemeClr val="accent4"/>
                </a:solidFill>
              </a:rPr>
              <a:t>possono</a:t>
            </a:r>
            <a:r>
              <a:rPr lang="en-US" sz="1800" dirty="0">
                <a:solidFill>
                  <a:schemeClr val="accent4"/>
                </a:solidFill>
              </a:rPr>
              <a:t> </a:t>
            </a:r>
            <a:r>
              <a:rPr lang="en-US" sz="1800" dirty="0" err="1">
                <a:solidFill>
                  <a:schemeClr val="accent4"/>
                </a:solidFill>
              </a:rPr>
              <a:t>essere</a:t>
            </a:r>
            <a:r>
              <a:rPr lang="en-US" sz="1800" dirty="0">
                <a:solidFill>
                  <a:schemeClr val="accent4"/>
                </a:solidFill>
              </a:rPr>
              <a:t> </a:t>
            </a:r>
            <a:r>
              <a:rPr lang="en-US" sz="1800" dirty="0" err="1">
                <a:solidFill>
                  <a:schemeClr val="accent4"/>
                </a:solidFill>
              </a:rPr>
              <a:t>adottati</a:t>
            </a:r>
            <a:r>
              <a:rPr lang="en-US" sz="1800" dirty="0">
                <a:solidFill>
                  <a:schemeClr val="accent4"/>
                </a:solidFill>
              </a:rPr>
              <a:t> a </a:t>
            </a:r>
            <a:r>
              <a:rPr lang="en-US" sz="1800" dirty="0" err="1">
                <a:solidFill>
                  <a:schemeClr val="accent4"/>
                </a:solidFill>
              </a:rPr>
              <a:t>livello</a:t>
            </a:r>
            <a:r>
              <a:rPr lang="en-US" sz="1800" dirty="0">
                <a:solidFill>
                  <a:schemeClr val="accent4"/>
                </a:solidFill>
              </a:rPr>
              <a:t> locale). </a:t>
            </a:r>
            <a:endParaRP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g329f623bc3f_0_438"/>
          <p:cNvSpPr txBox="1">
            <a:spLocks noGrp="1"/>
          </p:cNvSpPr>
          <p:nvPr>
            <p:ph type="title"/>
          </p:nvPr>
        </p:nvSpPr>
        <p:spPr>
          <a:xfrm>
            <a:off x="97970" y="81642"/>
            <a:ext cx="11944500" cy="715800"/>
          </a:xfrm>
          <a:prstGeom prst="rect">
            <a:avLst/>
          </a:prstGeom>
          <a:noFill/>
          <a:ln>
            <a:noFill/>
          </a:ln>
        </p:spPr>
        <p:txBody>
          <a:bodyPr spcFirstLastPara="1" wrap="square" lIns="91425" tIns="54000" rIns="54000" bIns="54000" anchor="ctr" anchorCtr="0">
            <a:noAutofit/>
          </a:bodyPr>
          <a:lstStyle/>
          <a:p>
            <a:pPr marL="457200" lvl="0" indent="-228600">
              <a:spcBef>
                <a:spcPts val="1000"/>
              </a:spcBef>
              <a:buClr>
                <a:srgbClr val="000000"/>
              </a:buClr>
              <a:buSzPts val="1800"/>
            </a:pPr>
            <a:r>
              <a:rPr lang="it-IT" sz="2800" dirty="0">
                <a:solidFill>
                  <a:srgbClr val="2B454E"/>
                </a:solidFill>
              </a:rPr>
              <a:t>Gli otto livelli di padronanza del Quadro delle competenze digitali</a:t>
            </a:r>
            <a:endParaRPr sz="2800" b="1" dirty="0">
              <a:solidFill>
                <a:srgbClr val="FFFFFF"/>
              </a:solidFill>
            </a:endParaRPr>
          </a:p>
        </p:txBody>
      </p:sp>
      <p:sp>
        <p:nvSpPr>
          <p:cNvPr id="258" name="Google Shape;258;g329f623bc3f_0_438"/>
          <p:cNvSpPr txBox="1"/>
          <p:nvPr/>
        </p:nvSpPr>
        <p:spPr>
          <a:xfrm>
            <a:off x="597175" y="2785732"/>
            <a:ext cx="12213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259" name="Google Shape;259;g329f623bc3f_0_438"/>
          <p:cNvPicPr preferRelativeResize="0"/>
          <p:nvPr/>
        </p:nvPicPr>
        <p:blipFill rotWithShape="1">
          <a:blip r:embed="rId3">
            <a:alphaModFix/>
          </a:blip>
          <a:srcRect/>
          <a:stretch/>
        </p:blipFill>
        <p:spPr>
          <a:xfrm>
            <a:off x="97975" y="1035925"/>
            <a:ext cx="7156199" cy="5070733"/>
          </a:xfrm>
          <a:prstGeom prst="rect">
            <a:avLst/>
          </a:prstGeom>
          <a:noFill/>
          <a:ln>
            <a:noFill/>
          </a:ln>
        </p:spPr>
      </p:pic>
      <p:sp>
        <p:nvSpPr>
          <p:cNvPr id="260" name="Google Shape;260;g329f623bc3f_0_438"/>
          <p:cNvSpPr txBox="1"/>
          <p:nvPr/>
        </p:nvSpPr>
        <p:spPr>
          <a:xfrm>
            <a:off x="7441975" y="2200875"/>
            <a:ext cx="4600500" cy="184662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1" u="none" strike="noStrike" cap="none" dirty="0" err="1">
                <a:solidFill>
                  <a:srgbClr val="1D1D1B"/>
                </a:solidFill>
                <a:latin typeface="Calibri"/>
                <a:ea typeface="Calibri"/>
                <a:cs typeface="Calibri"/>
                <a:sym typeface="Calibri"/>
              </a:rPr>
              <a:t>Ciascun</a:t>
            </a:r>
            <a:r>
              <a:rPr lang="en-US" sz="1800" b="0" i="1" u="none" strike="noStrike" cap="none" dirty="0">
                <a:solidFill>
                  <a:srgbClr val="1D1D1B"/>
                </a:solidFill>
                <a:latin typeface="Calibri"/>
                <a:ea typeface="Calibri"/>
                <a:cs typeface="Calibri"/>
                <a:sym typeface="Calibri"/>
              </a:rPr>
              <a:t> </a:t>
            </a:r>
            <a:r>
              <a:rPr lang="en-US" sz="1800" b="0" i="1" u="none" strike="noStrike" cap="none" dirty="0" err="1">
                <a:solidFill>
                  <a:srgbClr val="1D1D1B"/>
                </a:solidFill>
                <a:latin typeface="Calibri"/>
                <a:ea typeface="Calibri"/>
                <a:cs typeface="Calibri"/>
                <a:sym typeface="Calibri"/>
              </a:rPr>
              <a:t>livello</a:t>
            </a:r>
            <a:r>
              <a:rPr lang="en-US" sz="1800" b="0" i="1" u="none" strike="noStrike" cap="none" dirty="0">
                <a:solidFill>
                  <a:srgbClr val="1D1D1B"/>
                </a:solidFill>
                <a:latin typeface="Calibri"/>
                <a:ea typeface="Calibri"/>
                <a:cs typeface="Calibri"/>
                <a:sym typeface="Calibri"/>
              </a:rPr>
              <a:t> </a:t>
            </a:r>
            <a:r>
              <a:rPr lang="en-US" sz="1800" b="0" i="1" u="none" strike="noStrike" cap="none" dirty="0" err="1">
                <a:solidFill>
                  <a:srgbClr val="1D1D1B"/>
                </a:solidFill>
                <a:latin typeface="Calibri"/>
                <a:ea typeface="Calibri"/>
                <a:cs typeface="Calibri"/>
                <a:sym typeface="Calibri"/>
              </a:rPr>
              <a:t>rappresenta</a:t>
            </a:r>
            <a:r>
              <a:rPr lang="en-US" sz="1800" b="0" i="1" u="none" strike="noStrike" cap="none" dirty="0">
                <a:solidFill>
                  <a:srgbClr val="1D1D1B"/>
                </a:solidFill>
                <a:latin typeface="Calibri"/>
                <a:ea typeface="Calibri"/>
                <a:cs typeface="Calibri"/>
                <a:sym typeface="Calibri"/>
              </a:rPr>
              <a:t> un </a:t>
            </a:r>
            <a:r>
              <a:rPr lang="en-US" sz="1800" b="0" i="1" u="none" strike="noStrike" cap="none" dirty="0" err="1">
                <a:solidFill>
                  <a:srgbClr val="1D1D1B"/>
                </a:solidFill>
                <a:latin typeface="Calibri"/>
                <a:ea typeface="Calibri"/>
                <a:cs typeface="Calibri"/>
                <a:sym typeface="Calibri"/>
              </a:rPr>
              <a:t>passo</a:t>
            </a:r>
            <a:r>
              <a:rPr lang="en-US" sz="1800" b="0" i="1" u="none" strike="noStrike" cap="none" dirty="0">
                <a:solidFill>
                  <a:srgbClr val="1D1D1B"/>
                </a:solidFill>
                <a:latin typeface="Calibri"/>
                <a:ea typeface="Calibri"/>
                <a:cs typeface="Calibri"/>
                <a:sym typeface="Calibri"/>
              </a:rPr>
              <a:t> in </a:t>
            </a:r>
            <a:r>
              <a:rPr lang="en-US" sz="1800" b="0" i="1" u="none" strike="noStrike" cap="none" dirty="0" err="1">
                <a:solidFill>
                  <a:srgbClr val="1D1D1B"/>
                </a:solidFill>
                <a:latin typeface="Calibri"/>
                <a:ea typeface="Calibri"/>
                <a:cs typeface="Calibri"/>
                <a:sym typeface="Calibri"/>
              </a:rPr>
              <a:t>avanti</a:t>
            </a:r>
            <a:r>
              <a:rPr lang="en-US" sz="1800" b="0" i="1" u="none" strike="noStrike" cap="none" dirty="0">
                <a:solidFill>
                  <a:srgbClr val="1D1D1B"/>
                </a:solidFill>
                <a:latin typeface="Calibri"/>
                <a:ea typeface="Calibri"/>
                <a:cs typeface="Calibri"/>
                <a:sym typeface="Calibri"/>
              </a:rPr>
              <a:t> verso </a:t>
            </a:r>
            <a:r>
              <a:rPr lang="en-US" sz="1800" b="0" i="1" u="none" strike="noStrike" cap="none" dirty="0" err="1">
                <a:solidFill>
                  <a:srgbClr val="1D1D1B"/>
                </a:solidFill>
                <a:latin typeface="Calibri"/>
                <a:ea typeface="Calibri"/>
                <a:cs typeface="Calibri"/>
                <a:sym typeface="Calibri"/>
              </a:rPr>
              <a:t>l’acquisizione</a:t>
            </a:r>
            <a:r>
              <a:rPr lang="en-US" sz="1800" b="0" i="1" u="none" strike="noStrike" cap="none" dirty="0">
                <a:solidFill>
                  <a:srgbClr val="1D1D1B"/>
                </a:solidFill>
                <a:latin typeface="Calibri"/>
                <a:ea typeface="Calibri"/>
                <a:cs typeface="Calibri"/>
                <a:sym typeface="Calibri"/>
              </a:rPr>
              <a:t> </a:t>
            </a:r>
            <a:r>
              <a:rPr lang="en-US" sz="1800" b="0" i="1" u="none" strike="noStrike" cap="none" dirty="0" err="1">
                <a:solidFill>
                  <a:srgbClr val="1D1D1B"/>
                </a:solidFill>
                <a:latin typeface="Calibri"/>
                <a:ea typeface="Calibri"/>
                <a:cs typeface="Calibri"/>
                <a:sym typeface="Calibri"/>
              </a:rPr>
              <a:t>della</a:t>
            </a:r>
            <a:r>
              <a:rPr lang="en-US" sz="1800" b="0" i="1" u="none" strike="noStrike" cap="none" dirty="0">
                <a:solidFill>
                  <a:srgbClr val="1D1D1B"/>
                </a:solidFill>
                <a:latin typeface="Calibri"/>
                <a:ea typeface="Calibri"/>
                <a:cs typeface="Calibri"/>
                <a:sym typeface="Calibri"/>
              </a:rPr>
              <a:t> </a:t>
            </a:r>
            <a:r>
              <a:rPr lang="en-US" sz="1800" b="0" i="1" u="none" strike="noStrike" cap="none" dirty="0" err="1">
                <a:solidFill>
                  <a:srgbClr val="1D1D1B"/>
                </a:solidFill>
                <a:latin typeface="Calibri"/>
                <a:ea typeface="Calibri"/>
                <a:cs typeface="Calibri"/>
                <a:sym typeface="Calibri"/>
              </a:rPr>
              <a:t>competenza</a:t>
            </a:r>
            <a:r>
              <a:rPr lang="en-US" sz="1800" b="0" i="1" u="none" strike="noStrike" cap="none" dirty="0">
                <a:solidFill>
                  <a:srgbClr val="1D1D1B"/>
                </a:solidFill>
                <a:latin typeface="Calibri"/>
                <a:ea typeface="Calibri"/>
                <a:cs typeface="Calibri"/>
                <a:sym typeface="Calibri"/>
              </a:rPr>
              <a:t> in base al </a:t>
            </a:r>
            <a:r>
              <a:rPr lang="en-US" sz="1800" b="0" i="1" u="none" strike="noStrike" cap="none" dirty="0" err="1">
                <a:solidFill>
                  <a:srgbClr val="1D1D1B"/>
                </a:solidFill>
                <a:latin typeface="Calibri"/>
                <a:ea typeface="Calibri"/>
                <a:cs typeface="Calibri"/>
                <a:sym typeface="Calibri"/>
              </a:rPr>
              <a:t>grado</a:t>
            </a:r>
            <a:r>
              <a:rPr lang="en-US" sz="1800" b="0" i="1" u="none" strike="noStrike" cap="none" dirty="0">
                <a:solidFill>
                  <a:srgbClr val="1D1D1B"/>
                </a:solidFill>
                <a:latin typeface="Calibri"/>
                <a:ea typeface="Calibri"/>
                <a:cs typeface="Calibri"/>
                <a:sym typeface="Calibri"/>
              </a:rPr>
              <a:t> di </a:t>
            </a:r>
            <a:r>
              <a:rPr lang="en-US" sz="1800" b="0" i="1" u="none" strike="noStrike" cap="none" dirty="0" err="1">
                <a:solidFill>
                  <a:srgbClr val="1D1D1B"/>
                </a:solidFill>
                <a:latin typeface="Calibri"/>
                <a:ea typeface="Calibri"/>
                <a:cs typeface="Calibri"/>
                <a:sym typeface="Calibri"/>
              </a:rPr>
              <a:t>difficoltà</a:t>
            </a:r>
            <a:r>
              <a:rPr lang="en-US" sz="1800" b="0" i="1" u="none" strike="noStrike" cap="none" dirty="0">
                <a:solidFill>
                  <a:srgbClr val="1D1D1B"/>
                </a:solidFill>
                <a:latin typeface="Calibri"/>
                <a:ea typeface="Calibri"/>
                <a:cs typeface="Calibri"/>
                <a:sym typeface="Calibri"/>
              </a:rPr>
              <a:t> </a:t>
            </a:r>
            <a:r>
              <a:rPr lang="en-US" sz="1800" b="0" i="1" u="none" strike="noStrike" cap="none" dirty="0" err="1">
                <a:solidFill>
                  <a:srgbClr val="1D1D1B"/>
                </a:solidFill>
                <a:latin typeface="Calibri"/>
                <a:ea typeface="Calibri"/>
                <a:cs typeface="Calibri"/>
                <a:sym typeface="Calibri"/>
              </a:rPr>
              <a:t>della</a:t>
            </a:r>
            <a:r>
              <a:rPr lang="en-US" sz="1800" b="0" i="1" u="none" strike="noStrike" cap="none" dirty="0">
                <a:solidFill>
                  <a:srgbClr val="1D1D1B"/>
                </a:solidFill>
                <a:latin typeface="Calibri"/>
                <a:ea typeface="Calibri"/>
                <a:cs typeface="Calibri"/>
                <a:sym typeface="Calibri"/>
              </a:rPr>
              <a:t> </a:t>
            </a:r>
            <a:r>
              <a:rPr lang="en-US" sz="1800" b="0" i="1" u="none" strike="noStrike" cap="none" dirty="0" err="1">
                <a:solidFill>
                  <a:srgbClr val="1D1D1B"/>
                </a:solidFill>
                <a:latin typeface="Calibri"/>
                <a:ea typeface="Calibri"/>
                <a:cs typeface="Calibri"/>
                <a:sym typeface="Calibri"/>
              </a:rPr>
              <a:t>sfida</a:t>
            </a:r>
            <a:r>
              <a:rPr lang="en-US" sz="1800" b="0" i="1" u="none" strike="noStrike" cap="none" dirty="0">
                <a:solidFill>
                  <a:srgbClr val="1D1D1B"/>
                </a:solidFill>
                <a:latin typeface="Calibri"/>
                <a:ea typeface="Calibri"/>
                <a:cs typeface="Calibri"/>
                <a:sym typeface="Calibri"/>
              </a:rPr>
              <a:t> </a:t>
            </a:r>
            <a:r>
              <a:rPr lang="en-US" sz="1800" b="0" i="1" u="none" strike="noStrike" cap="none" dirty="0" err="1">
                <a:solidFill>
                  <a:srgbClr val="1D1D1B"/>
                </a:solidFill>
                <a:latin typeface="Calibri"/>
                <a:ea typeface="Calibri"/>
                <a:cs typeface="Calibri"/>
                <a:sym typeface="Calibri"/>
              </a:rPr>
              <a:t>cognitiva</a:t>
            </a:r>
            <a:r>
              <a:rPr lang="en-US" sz="1800" i="1" dirty="0">
                <a:solidFill>
                  <a:srgbClr val="1D1D1B"/>
                </a:solidFill>
                <a:latin typeface="Calibri"/>
                <a:ea typeface="Calibri"/>
                <a:cs typeface="Calibri"/>
                <a:sym typeface="Calibri"/>
              </a:rPr>
              <a:t>, la </a:t>
            </a:r>
            <a:r>
              <a:rPr lang="en-US" sz="1800" i="1" dirty="0" err="1">
                <a:solidFill>
                  <a:srgbClr val="1D1D1B"/>
                </a:solidFill>
                <a:latin typeface="Calibri"/>
                <a:ea typeface="Calibri"/>
                <a:cs typeface="Calibri"/>
                <a:sym typeface="Calibri"/>
              </a:rPr>
              <a:t>complessità</a:t>
            </a:r>
            <a:r>
              <a:rPr lang="en-US" sz="1800" i="1" dirty="0">
                <a:solidFill>
                  <a:srgbClr val="1D1D1B"/>
                </a:solidFill>
                <a:latin typeface="Calibri"/>
                <a:ea typeface="Calibri"/>
                <a:cs typeface="Calibri"/>
                <a:sym typeface="Calibri"/>
              </a:rPr>
              <a:t> </a:t>
            </a:r>
            <a:r>
              <a:rPr lang="en-US" sz="1800" i="1" dirty="0" err="1">
                <a:solidFill>
                  <a:srgbClr val="1D1D1B"/>
                </a:solidFill>
                <a:latin typeface="Calibri"/>
                <a:ea typeface="Calibri"/>
                <a:cs typeface="Calibri"/>
                <a:sym typeface="Calibri"/>
              </a:rPr>
              <a:t>dei</a:t>
            </a:r>
            <a:r>
              <a:rPr lang="en-US" sz="1800" i="1" dirty="0">
                <a:solidFill>
                  <a:srgbClr val="1D1D1B"/>
                </a:solidFill>
                <a:latin typeface="Calibri"/>
                <a:ea typeface="Calibri"/>
                <a:cs typeface="Calibri"/>
                <a:sym typeface="Calibri"/>
              </a:rPr>
              <a:t> </a:t>
            </a:r>
            <a:r>
              <a:rPr lang="en-US" sz="1800" i="1" dirty="0" err="1">
                <a:solidFill>
                  <a:srgbClr val="1D1D1B"/>
                </a:solidFill>
                <a:latin typeface="Calibri"/>
                <a:ea typeface="Calibri"/>
                <a:cs typeface="Calibri"/>
                <a:sym typeface="Calibri"/>
              </a:rPr>
              <a:t>compiti</a:t>
            </a:r>
            <a:r>
              <a:rPr lang="en-US" sz="1800" i="1" dirty="0">
                <a:solidFill>
                  <a:srgbClr val="1D1D1B"/>
                </a:solidFill>
                <a:latin typeface="Calibri"/>
                <a:ea typeface="Calibri"/>
                <a:cs typeface="Calibri"/>
                <a:sym typeface="Calibri"/>
              </a:rPr>
              <a:t> </a:t>
            </a:r>
            <a:r>
              <a:rPr lang="en-US" sz="1800" i="1" dirty="0" err="1">
                <a:solidFill>
                  <a:srgbClr val="1D1D1B"/>
                </a:solidFill>
                <a:latin typeface="Calibri"/>
                <a:ea typeface="Calibri"/>
                <a:cs typeface="Calibri"/>
                <a:sym typeface="Calibri"/>
              </a:rPr>
              <a:t>che</a:t>
            </a:r>
            <a:r>
              <a:rPr lang="en-US" sz="1800" i="1" dirty="0">
                <a:solidFill>
                  <a:srgbClr val="1D1D1B"/>
                </a:solidFill>
                <a:latin typeface="Calibri"/>
                <a:ea typeface="Calibri"/>
                <a:cs typeface="Calibri"/>
                <a:sym typeface="Calibri"/>
              </a:rPr>
              <a:t> </a:t>
            </a:r>
            <a:r>
              <a:rPr lang="en-US" sz="1800" i="1" dirty="0" err="1">
                <a:solidFill>
                  <a:srgbClr val="1D1D1B"/>
                </a:solidFill>
                <a:latin typeface="Calibri"/>
                <a:ea typeface="Calibri"/>
                <a:cs typeface="Calibri"/>
                <a:sym typeface="Calibri"/>
              </a:rPr>
              <a:t>si</a:t>
            </a:r>
            <a:r>
              <a:rPr lang="en-US" sz="1800" i="1" dirty="0">
                <a:solidFill>
                  <a:srgbClr val="1D1D1B"/>
                </a:solidFill>
                <a:latin typeface="Calibri"/>
                <a:ea typeface="Calibri"/>
                <a:cs typeface="Calibri"/>
                <a:sym typeface="Calibri"/>
              </a:rPr>
              <a:t> è in </a:t>
            </a:r>
            <a:r>
              <a:rPr lang="en-US" sz="1800" i="1" dirty="0" err="1">
                <a:solidFill>
                  <a:srgbClr val="1D1D1B"/>
                </a:solidFill>
                <a:latin typeface="Calibri"/>
                <a:ea typeface="Calibri"/>
                <a:cs typeface="Calibri"/>
                <a:sym typeface="Calibri"/>
              </a:rPr>
              <a:t>grado</a:t>
            </a:r>
            <a:r>
              <a:rPr lang="en-US" sz="1800" i="1" dirty="0">
                <a:solidFill>
                  <a:srgbClr val="1D1D1B"/>
                </a:solidFill>
                <a:latin typeface="Calibri"/>
                <a:ea typeface="Calibri"/>
                <a:cs typeface="Calibri"/>
                <a:sym typeface="Calibri"/>
              </a:rPr>
              <a:t> di </a:t>
            </a:r>
            <a:r>
              <a:rPr lang="en-US" sz="1800" i="1" dirty="0" err="1">
                <a:solidFill>
                  <a:srgbClr val="1D1D1B"/>
                </a:solidFill>
                <a:latin typeface="Calibri"/>
                <a:ea typeface="Calibri"/>
                <a:cs typeface="Calibri"/>
                <a:sym typeface="Calibri"/>
              </a:rPr>
              <a:t>gestire</a:t>
            </a:r>
            <a:r>
              <a:rPr lang="en-US" sz="1800" i="1" dirty="0">
                <a:solidFill>
                  <a:srgbClr val="1D1D1B"/>
                </a:solidFill>
                <a:latin typeface="Calibri"/>
                <a:ea typeface="Calibri"/>
                <a:cs typeface="Calibri"/>
                <a:sym typeface="Calibri"/>
              </a:rPr>
              <a:t> e </a:t>
            </a:r>
            <a:r>
              <a:rPr lang="en-US" sz="1800" i="1" dirty="0" err="1">
                <a:solidFill>
                  <a:srgbClr val="1D1D1B"/>
                </a:solidFill>
                <a:latin typeface="Calibri"/>
                <a:ea typeface="Calibri"/>
                <a:cs typeface="Calibri"/>
                <a:sym typeface="Calibri"/>
              </a:rPr>
              <a:t>il</a:t>
            </a:r>
            <a:r>
              <a:rPr lang="en-US" sz="1800" i="1" dirty="0">
                <a:solidFill>
                  <a:srgbClr val="1D1D1B"/>
                </a:solidFill>
                <a:latin typeface="Calibri"/>
                <a:ea typeface="Calibri"/>
                <a:cs typeface="Calibri"/>
                <a:sym typeface="Calibri"/>
              </a:rPr>
              <a:t> </a:t>
            </a:r>
            <a:r>
              <a:rPr lang="en-US" sz="1800" i="1" dirty="0" err="1">
                <a:solidFill>
                  <a:srgbClr val="1D1D1B"/>
                </a:solidFill>
                <a:latin typeface="Calibri"/>
                <a:ea typeface="Calibri"/>
                <a:cs typeface="Calibri"/>
                <a:sym typeface="Calibri"/>
              </a:rPr>
              <a:t>grado</a:t>
            </a:r>
            <a:r>
              <a:rPr lang="en-US" sz="1800" i="1" dirty="0">
                <a:solidFill>
                  <a:srgbClr val="1D1D1B"/>
                </a:solidFill>
                <a:latin typeface="Calibri"/>
                <a:ea typeface="Calibri"/>
                <a:cs typeface="Calibri"/>
                <a:sym typeface="Calibri"/>
              </a:rPr>
              <a:t> di </a:t>
            </a:r>
            <a:r>
              <a:rPr lang="en-US" sz="1800" i="1" dirty="0" err="1">
                <a:solidFill>
                  <a:srgbClr val="1D1D1B"/>
                </a:solidFill>
                <a:latin typeface="Calibri"/>
                <a:ea typeface="Calibri"/>
                <a:cs typeface="Calibri"/>
                <a:sym typeface="Calibri"/>
              </a:rPr>
              <a:t>autonomia</a:t>
            </a:r>
            <a:r>
              <a:rPr lang="en-US" sz="1800" i="1" dirty="0">
                <a:solidFill>
                  <a:srgbClr val="1D1D1B"/>
                </a:solidFill>
                <a:latin typeface="Calibri"/>
                <a:ea typeface="Calibri"/>
                <a:cs typeface="Calibri"/>
                <a:sym typeface="Calibri"/>
              </a:rPr>
              <a:t> nel </a:t>
            </a:r>
            <a:r>
              <a:rPr lang="en-US" sz="1800" i="1" dirty="0" err="1">
                <a:solidFill>
                  <a:srgbClr val="1D1D1B"/>
                </a:solidFill>
                <a:latin typeface="Calibri"/>
                <a:ea typeface="Calibri"/>
                <a:cs typeface="Calibri"/>
                <a:sym typeface="Calibri"/>
              </a:rPr>
              <a:t>processo</a:t>
            </a:r>
            <a:r>
              <a:rPr lang="en-US" sz="1800" i="1" dirty="0">
                <a:solidFill>
                  <a:srgbClr val="1D1D1B"/>
                </a:solidFill>
                <a:latin typeface="Calibri"/>
                <a:ea typeface="Calibri"/>
                <a:cs typeface="Calibri"/>
                <a:sym typeface="Calibri"/>
              </a:rPr>
              <a:t> di </a:t>
            </a:r>
            <a:r>
              <a:rPr lang="en-US" sz="1800" i="1" dirty="0" err="1">
                <a:solidFill>
                  <a:srgbClr val="1D1D1B"/>
                </a:solidFill>
                <a:latin typeface="Calibri"/>
                <a:ea typeface="Calibri"/>
                <a:cs typeface="Calibri"/>
                <a:sym typeface="Calibri"/>
              </a:rPr>
              <a:t>completamento</a:t>
            </a:r>
            <a:r>
              <a:rPr lang="en-US" sz="1800" i="1" dirty="0">
                <a:solidFill>
                  <a:srgbClr val="1D1D1B"/>
                </a:solidFill>
                <a:latin typeface="Calibri"/>
                <a:ea typeface="Calibri"/>
                <a:cs typeface="Calibri"/>
                <a:sym typeface="Calibri"/>
              </a:rPr>
              <a:t> del task. </a:t>
            </a:r>
            <a:endParaRPr sz="1400" b="0" i="0" u="none" strike="noStrike" cap="none" dirty="0">
              <a:solidFill>
                <a:srgbClr val="000000"/>
              </a:solidFill>
              <a:latin typeface="Arial"/>
              <a:ea typeface="Arial"/>
              <a:cs typeface="Arial"/>
              <a:sym typeface="Arial"/>
            </a:endParaRPr>
          </a:p>
        </p:txBody>
      </p:sp>
      <p:sp>
        <p:nvSpPr>
          <p:cNvPr id="261" name="Google Shape;261;g329f623bc3f_0_438"/>
          <p:cNvSpPr txBox="1"/>
          <p:nvPr/>
        </p:nvSpPr>
        <p:spPr>
          <a:xfrm>
            <a:off x="194850" y="6345125"/>
            <a:ext cx="11802300" cy="241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000000"/>
                </a:solidFill>
                <a:latin typeface="Arial"/>
                <a:ea typeface="Arial"/>
                <a:cs typeface="Arial"/>
                <a:sym typeface="Arial"/>
              </a:rPr>
              <a:t>Source: Carretero, S.; Vuorikari, R. and Punie, Y. (2017). DigComp 2.1: The Digital Competence Framework for Citizens with eight proficiency levels and examples of use, EUR 28558 EN, doi:10.2760/38842 </a:t>
            </a:r>
            <a:endParaRPr sz="1200" b="0" i="0" u="none" strike="noStrike" cap="non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g355c8411588_0_40"/>
          <p:cNvSpPr txBox="1">
            <a:spLocks noGrp="1"/>
          </p:cNvSpPr>
          <p:nvPr>
            <p:ph type="ctrTitle"/>
          </p:nvPr>
        </p:nvSpPr>
        <p:spPr>
          <a:xfrm>
            <a:off x="374726" y="2184268"/>
            <a:ext cx="6914700" cy="1334100"/>
          </a:xfrm>
          <a:prstGeom prst="rect">
            <a:avLst/>
          </a:prstGeom>
          <a:noFill/>
          <a:ln>
            <a:noFill/>
          </a:ln>
        </p:spPr>
        <p:txBody>
          <a:bodyPr spcFirstLastPara="1" wrap="square" lIns="91425" tIns="45700" rIns="91425" bIns="45700" anchor="ctr" anchorCtr="0">
            <a:normAutofit fontScale="90000"/>
          </a:bodyPr>
          <a:lstStyle/>
          <a:p>
            <a:pPr lvl="0">
              <a:buSzPct val="62500"/>
            </a:pPr>
            <a:r>
              <a:rPr lang="it-IT" dirty="0"/>
              <a:t>Modulo 4: Il percorso di apprendimento: l’insegnamento dell’informatica dalla scuola primaria a quella secondaria di primo grado</a:t>
            </a:r>
            <a:endParaRPr dirty="0"/>
          </a:p>
        </p:txBody>
      </p:sp>
      <p:sp>
        <p:nvSpPr>
          <p:cNvPr id="137" name="Google Shape;137;g355c8411588_0_40"/>
          <p:cNvSpPr txBox="1">
            <a:spLocks noGrp="1"/>
          </p:cNvSpPr>
          <p:nvPr>
            <p:ph type="subTitle" idx="1"/>
          </p:nvPr>
        </p:nvSpPr>
        <p:spPr>
          <a:xfrm>
            <a:off x="401324" y="3651830"/>
            <a:ext cx="5999476" cy="1292700"/>
          </a:xfrm>
          <a:prstGeom prst="rect">
            <a:avLst/>
          </a:prstGeom>
          <a:noFill/>
          <a:ln>
            <a:noFill/>
          </a:ln>
        </p:spPr>
        <p:txBody>
          <a:bodyPr spcFirstLastPara="1" wrap="square" lIns="91425" tIns="45700" rIns="91425" bIns="45700" anchor="ctr" anchorCtr="0">
            <a:normAutofit/>
          </a:bodyPr>
          <a:lstStyle/>
          <a:p>
            <a:pPr marL="0" lvl="0" indent="0">
              <a:spcBef>
                <a:spcPts val="0"/>
              </a:spcBef>
            </a:pPr>
            <a:r>
              <a:rPr lang="en-US" dirty="0" err="1"/>
              <a:t>Unità</a:t>
            </a:r>
            <a:r>
              <a:rPr lang="en-US" dirty="0"/>
              <a:t> 4.1:	</a:t>
            </a:r>
            <a:r>
              <a:rPr lang="it-IT" dirty="0"/>
              <a:t>Ambiti dell’informatica e competenze digitali: una prospettiva europea</a:t>
            </a:r>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g329f623bc3f_0_393"/>
          <p:cNvSpPr txBox="1">
            <a:spLocks noGrp="1"/>
          </p:cNvSpPr>
          <p:nvPr>
            <p:ph type="body" idx="2"/>
          </p:nvPr>
        </p:nvSpPr>
        <p:spPr>
          <a:xfrm>
            <a:off x="0" y="-5"/>
            <a:ext cx="11944500" cy="672300"/>
          </a:xfrm>
          <a:prstGeom prst="rect">
            <a:avLst/>
          </a:prstGeom>
          <a:noFill/>
          <a:ln>
            <a:noFill/>
          </a:ln>
        </p:spPr>
        <p:txBody>
          <a:bodyPr spcFirstLastPara="1" wrap="square" lIns="91425" tIns="45700" rIns="91425" bIns="45700" anchor="t" anchorCtr="0">
            <a:noAutofit/>
          </a:bodyPr>
          <a:lstStyle/>
          <a:p>
            <a:pPr marL="457200" lvl="0" indent="-228600" algn="l" rtl="0">
              <a:lnSpc>
                <a:spcPct val="90000"/>
              </a:lnSpc>
              <a:spcBef>
                <a:spcPts val="1000"/>
              </a:spcBef>
              <a:spcAft>
                <a:spcPts val="0"/>
              </a:spcAft>
              <a:buSzPts val="1800"/>
              <a:buNone/>
            </a:pPr>
            <a:r>
              <a:rPr lang="en-US" sz="2800" b="1" dirty="0">
                <a:solidFill>
                  <a:srgbClr val="FFFFFF"/>
                </a:solidFill>
              </a:rPr>
              <a:t>Il Quadro </a:t>
            </a:r>
            <a:r>
              <a:rPr lang="en-US" sz="2800" b="1" dirty="0" err="1">
                <a:solidFill>
                  <a:srgbClr val="FFFFFF"/>
                </a:solidFill>
              </a:rPr>
              <a:t>delle</a:t>
            </a:r>
            <a:r>
              <a:rPr lang="en-US" sz="2800" b="1" dirty="0">
                <a:solidFill>
                  <a:srgbClr val="FFFFFF"/>
                </a:solidFill>
              </a:rPr>
              <a:t> </a:t>
            </a:r>
            <a:r>
              <a:rPr lang="en-US" sz="2800" b="1" dirty="0" err="1">
                <a:solidFill>
                  <a:srgbClr val="FFFFFF"/>
                </a:solidFill>
              </a:rPr>
              <a:t>competenze</a:t>
            </a:r>
            <a:r>
              <a:rPr lang="en-US" sz="2800" b="1" dirty="0">
                <a:solidFill>
                  <a:srgbClr val="FFFFFF"/>
                </a:solidFill>
              </a:rPr>
              <a:t> </a:t>
            </a:r>
            <a:r>
              <a:rPr lang="en-US" sz="2800" b="1" dirty="0" err="1">
                <a:solidFill>
                  <a:srgbClr val="FFFFFF"/>
                </a:solidFill>
              </a:rPr>
              <a:t>digitali</a:t>
            </a:r>
            <a:r>
              <a:rPr lang="en-US" sz="2800" b="1" dirty="0">
                <a:solidFill>
                  <a:srgbClr val="FFFFFF"/>
                </a:solidFill>
              </a:rPr>
              <a:t> 2.2</a:t>
            </a:r>
            <a:br>
              <a:rPr lang="en-US" sz="2800" dirty="0">
                <a:solidFill>
                  <a:srgbClr val="FFFFFF"/>
                </a:solidFill>
              </a:rPr>
            </a:br>
            <a:br>
              <a:rPr lang="en-US" sz="2800" dirty="0">
                <a:solidFill>
                  <a:srgbClr val="FFFFFF"/>
                </a:solidFill>
              </a:rPr>
            </a:br>
            <a:endParaRPr sz="2800" dirty="0">
              <a:solidFill>
                <a:srgbClr val="FFFFFF"/>
              </a:solidFill>
            </a:endParaRPr>
          </a:p>
        </p:txBody>
      </p:sp>
      <p:sp>
        <p:nvSpPr>
          <p:cNvPr id="267" name="Google Shape;267;g329f623bc3f_0_393"/>
          <p:cNvSpPr txBox="1"/>
          <p:nvPr/>
        </p:nvSpPr>
        <p:spPr>
          <a:xfrm>
            <a:off x="597175" y="2785732"/>
            <a:ext cx="12213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8" name="Google Shape;268;g329f623bc3f_0_393"/>
          <p:cNvSpPr txBox="1"/>
          <p:nvPr/>
        </p:nvSpPr>
        <p:spPr>
          <a:xfrm>
            <a:off x="1136225" y="1323113"/>
            <a:ext cx="8901900" cy="8118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1" i="1" u="none" strike="noStrike" cap="none" dirty="0">
                <a:solidFill>
                  <a:srgbClr val="1D1D1B"/>
                </a:solidFill>
                <a:latin typeface="Calibri"/>
                <a:ea typeface="Calibri"/>
                <a:cs typeface="Calibri"/>
                <a:sym typeface="Calibri"/>
              </a:rPr>
              <a:t>“Il Quadro </a:t>
            </a:r>
            <a:r>
              <a:rPr lang="en-US" sz="1800" b="1" i="1" u="none" strike="noStrike" cap="none" dirty="0" err="1">
                <a:solidFill>
                  <a:srgbClr val="1D1D1B"/>
                </a:solidFill>
                <a:latin typeface="Calibri"/>
                <a:ea typeface="Calibri"/>
                <a:cs typeface="Calibri"/>
                <a:sym typeface="Calibri"/>
              </a:rPr>
              <a:t>delle</a:t>
            </a:r>
            <a:r>
              <a:rPr lang="en-US" sz="1800" b="1" i="1" u="none" strike="noStrike" cap="none" dirty="0">
                <a:solidFill>
                  <a:srgbClr val="1D1D1B"/>
                </a:solidFill>
                <a:latin typeface="Calibri"/>
                <a:ea typeface="Calibri"/>
                <a:cs typeface="Calibri"/>
                <a:sym typeface="Calibri"/>
              </a:rPr>
              <a:t> </a:t>
            </a:r>
            <a:r>
              <a:rPr lang="en-US" sz="1800" b="1" i="1" u="none" strike="noStrike" cap="none" dirty="0" err="1">
                <a:solidFill>
                  <a:srgbClr val="1D1D1B"/>
                </a:solidFill>
                <a:latin typeface="Calibri"/>
                <a:ea typeface="Calibri"/>
                <a:cs typeface="Calibri"/>
                <a:sym typeface="Calibri"/>
              </a:rPr>
              <a:t>competenze</a:t>
            </a:r>
            <a:r>
              <a:rPr lang="en-US" sz="1800" b="1" i="1" u="none" strike="noStrike" cap="none" dirty="0">
                <a:solidFill>
                  <a:srgbClr val="1D1D1B"/>
                </a:solidFill>
                <a:latin typeface="Calibri"/>
                <a:ea typeface="Calibri"/>
                <a:cs typeface="Calibri"/>
                <a:sym typeface="Calibri"/>
              </a:rPr>
              <a:t> </a:t>
            </a:r>
            <a:r>
              <a:rPr lang="en-US" sz="1800" b="1" i="1" u="none" strike="noStrike" cap="none" dirty="0" err="1">
                <a:solidFill>
                  <a:srgbClr val="1D1D1B"/>
                </a:solidFill>
                <a:latin typeface="Calibri"/>
                <a:ea typeface="Calibri"/>
                <a:cs typeface="Calibri"/>
                <a:sym typeface="Calibri"/>
              </a:rPr>
              <a:t>digitali</a:t>
            </a:r>
            <a:r>
              <a:rPr lang="en-US" sz="1800" b="1" i="1" u="none" strike="noStrike" cap="none" dirty="0">
                <a:solidFill>
                  <a:srgbClr val="1D1D1B"/>
                </a:solidFill>
                <a:latin typeface="Calibri"/>
                <a:ea typeface="Calibri"/>
                <a:cs typeface="Calibri"/>
                <a:sym typeface="Calibri"/>
              </a:rPr>
              <a:t> 2.2 è un </a:t>
            </a:r>
            <a:r>
              <a:rPr lang="en-US" sz="1800" b="1" i="1" u="none" strike="noStrike" cap="none" dirty="0" err="1">
                <a:solidFill>
                  <a:srgbClr val="1D1D1B"/>
                </a:solidFill>
                <a:latin typeface="Calibri"/>
                <a:ea typeface="Calibri"/>
                <a:cs typeface="Calibri"/>
                <a:sym typeface="Calibri"/>
              </a:rPr>
              <a:t>ulteriore</a:t>
            </a:r>
            <a:r>
              <a:rPr lang="en-US" sz="1800" b="1" i="1" u="none" strike="noStrike" cap="none" dirty="0">
                <a:solidFill>
                  <a:srgbClr val="1D1D1B"/>
                </a:solidFill>
                <a:latin typeface="Calibri"/>
                <a:ea typeface="Calibri"/>
                <a:cs typeface="Calibri"/>
                <a:sym typeface="Calibri"/>
              </a:rPr>
              <a:t> sviluppo del Quadro </a:t>
            </a:r>
            <a:r>
              <a:rPr lang="en-US" sz="1800" b="1" i="1" u="none" strike="noStrike" cap="none" dirty="0" err="1">
                <a:solidFill>
                  <a:srgbClr val="1D1D1B"/>
                </a:solidFill>
                <a:latin typeface="Calibri"/>
                <a:ea typeface="Calibri"/>
                <a:cs typeface="Calibri"/>
                <a:sym typeface="Calibri"/>
              </a:rPr>
              <a:t>delle</a:t>
            </a:r>
            <a:r>
              <a:rPr lang="en-US" sz="1800" b="1" i="1" u="none" strike="noStrike" cap="none" dirty="0">
                <a:solidFill>
                  <a:srgbClr val="1D1D1B"/>
                </a:solidFill>
                <a:latin typeface="Calibri"/>
                <a:ea typeface="Calibri"/>
                <a:cs typeface="Calibri"/>
                <a:sym typeface="Calibri"/>
              </a:rPr>
              <a:t> </a:t>
            </a:r>
            <a:r>
              <a:rPr lang="en-US" sz="1800" b="1" i="1" u="none" strike="noStrike" cap="none" dirty="0" err="1">
                <a:solidFill>
                  <a:srgbClr val="1D1D1B"/>
                </a:solidFill>
                <a:latin typeface="Calibri"/>
                <a:ea typeface="Calibri"/>
                <a:cs typeface="Calibri"/>
                <a:sym typeface="Calibri"/>
              </a:rPr>
              <a:t>competenze</a:t>
            </a:r>
            <a:r>
              <a:rPr lang="en-US" sz="1800" b="1" i="1" u="none" strike="noStrike" cap="none" dirty="0">
                <a:solidFill>
                  <a:srgbClr val="1D1D1B"/>
                </a:solidFill>
                <a:latin typeface="Calibri"/>
                <a:ea typeface="Calibri"/>
                <a:cs typeface="Calibri"/>
                <a:sym typeface="Calibri"/>
              </a:rPr>
              <a:t> </a:t>
            </a:r>
            <a:r>
              <a:rPr lang="en-US" sz="1800" b="1" i="1" u="none" strike="noStrike" cap="none" dirty="0" err="1">
                <a:solidFill>
                  <a:srgbClr val="1D1D1B"/>
                </a:solidFill>
                <a:latin typeface="Calibri"/>
                <a:ea typeface="Calibri"/>
                <a:cs typeface="Calibri"/>
                <a:sym typeface="Calibri"/>
              </a:rPr>
              <a:t>digitali</a:t>
            </a:r>
            <a:r>
              <a:rPr lang="en-US" sz="1800" b="1" i="1" u="none" strike="noStrike" cap="none" dirty="0">
                <a:solidFill>
                  <a:srgbClr val="1D1D1B"/>
                </a:solidFill>
                <a:latin typeface="Calibri"/>
                <a:ea typeface="Calibri"/>
                <a:cs typeface="Calibri"/>
                <a:sym typeface="Calibri"/>
              </a:rPr>
              <a:t> per i </a:t>
            </a:r>
            <a:r>
              <a:rPr lang="en-US" sz="1800" b="1" i="1" u="none" strike="noStrike" cap="none" dirty="0" err="1">
                <a:solidFill>
                  <a:srgbClr val="1D1D1B"/>
                </a:solidFill>
                <a:latin typeface="Calibri"/>
                <a:ea typeface="Calibri"/>
                <a:cs typeface="Calibri"/>
                <a:sym typeface="Calibri"/>
              </a:rPr>
              <a:t>cittadini</a:t>
            </a:r>
            <a:r>
              <a:rPr lang="en-US" sz="1800" b="1" i="1" u="none" strike="noStrike" cap="none" dirty="0">
                <a:solidFill>
                  <a:srgbClr val="1D1D1B"/>
                </a:solidFill>
                <a:latin typeface="Calibri"/>
                <a:ea typeface="Calibri"/>
                <a:cs typeface="Calibri"/>
                <a:sym typeface="Calibri"/>
              </a:rPr>
              <a:t>.”</a:t>
            </a:r>
            <a:endParaRPr sz="1800" b="1" i="1" u="none" strike="noStrike" cap="none" dirty="0">
              <a:solidFill>
                <a:srgbClr val="1D1D1B"/>
              </a:solidFill>
              <a:latin typeface="Calibri"/>
              <a:ea typeface="Calibri"/>
              <a:cs typeface="Calibri"/>
              <a:sym typeface="Calibri"/>
            </a:endParaRPr>
          </a:p>
          <a:p>
            <a:pPr marL="0" marR="0" lvl="0" indent="0" algn="ctr" rtl="0">
              <a:lnSpc>
                <a:spcPct val="115000"/>
              </a:lnSpc>
              <a:spcBef>
                <a:spcPts val="0"/>
              </a:spcBef>
              <a:spcAft>
                <a:spcPts val="0"/>
              </a:spcAft>
              <a:buClr>
                <a:srgbClr val="000000"/>
              </a:buClr>
              <a:buSzPts val="1800"/>
              <a:buFont typeface="Arial"/>
              <a:buNone/>
            </a:pPr>
            <a:endParaRPr sz="1800" b="0" i="1" u="none" strike="noStrike" cap="none" dirty="0">
              <a:solidFill>
                <a:srgbClr val="1D1D1B"/>
              </a:solidFill>
              <a:latin typeface="Calibri"/>
              <a:ea typeface="Calibri"/>
              <a:cs typeface="Calibri"/>
              <a:sym typeface="Calibri"/>
            </a:endParaRPr>
          </a:p>
        </p:txBody>
      </p:sp>
      <p:sp>
        <p:nvSpPr>
          <p:cNvPr id="269" name="Google Shape;269;g329f623bc3f_0_393"/>
          <p:cNvSpPr txBox="1"/>
          <p:nvPr/>
        </p:nvSpPr>
        <p:spPr>
          <a:xfrm>
            <a:off x="763350" y="3072725"/>
            <a:ext cx="10665300" cy="1603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dirty="0">
                <a:solidFill>
                  <a:srgbClr val="1D1D1B"/>
                </a:solidFill>
                <a:latin typeface="Calibri"/>
                <a:ea typeface="Calibri"/>
                <a:cs typeface="Calibri"/>
                <a:sym typeface="Calibri"/>
              </a:rPr>
              <a:t>Nella </a:t>
            </a:r>
            <a:r>
              <a:rPr lang="en-US" sz="1800" dirty="0" err="1">
                <a:solidFill>
                  <a:srgbClr val="1D1D1B"/>
                </a:solidFill>
                <a:latin typeface="Calibri"/>
                <a:ea typeface="Calibri"/>
                <a:cs typeface="Calibri"/>
                <a:sym typeface="Calibri"/>
              </a:rPr>
              <a:t>versione</a:t>
            </a:r>
            <a:r>
              <a:rPr lang="en-US" sz="1800" dirty="0">
                <a:solidFill>
                  <a:srgbClr val="1D1D1B"/>
                </a:solidFill>
                <a:latin typeface="Calibri"/>
                <a:ea typeface="Calibri"/>
                <a:cs typeface="Calibri"/>
                <a:sym typeface="Calibri"/>
              </a:rPr>
              <a:t> </a:t>
            </a:r>
            <a:r>
              <a:rPr lang="en-US" sz="1800" dirty="0" err="1">
                <a:solidFill>
                  <a:srgbClr val="1D1D1B"/>
                </a:solidFill>
                <a:latin typeface="Calibri"/>
                <a:ea typeface="Calibri"/>
                <a:cs typeface="Calibri"/>
                <a:sym typeface="Calibri"/>
              </a:rPr>
              <a:t>aggiornata</a:t>
            </a:r>
            <a:r>
              <a:rPr lang="en-US" sz="1800" dirty="0">
                <a:solidFill>
                  <a:srgbClr val="1D1D1B"/>
                </a:solidFill>
                <a:latin typeface="Calibri"/>
                <a:ea typeface="Calibri"/>
                <a:cs typeface="Calibri"/>
                <a:sym typeface="Calibri"/>
              </a:rPr>
              <a:t> del Quadro </a:t>
            </a:r>
            <a:r>
              <a:rPr lang="en-US" sz="1800" dirty="0" err="1">
                <a:solidFill>
                  <a:srgbClr val="1D1D1B"/>
                </a:solidFill>
                <a:latin typeface="Calibri"/>
                <a:ea typeface="Calibri"/>
                <a:cs typeface="Calibri"/>
                <a:sym typeface="Calibri"/>
              </a:rPr>
              <a:t>ritroviamo</a:t>
            </a:r>
            <a:r>
              <a:rPr lang="en-US" sz="1800" dirty="0">
                <a:solidFill>
                  <a:srgbClr val="1D1D1B"/>
                </a:solidFill>
                <a:latin typeface="Calibri"/>
                <a:ea typeface="Calibri"/>
                <a:cs typeface="Calibri"/>
                <a:sym typeface="Calibri"/>
              </a:rPr>
              <a:t> cinque </a:t>
            </a:r>
            <a:r>
              <a:rPr lang="en-US" sz="1800" dirty="0" err="1">
                <a:solidFill>
                  <a:srgbClr val="1D1D1B"/>
                </a:solidFill>
                <a:latin typeface="Calibri"/>
                <a:ea typeface="Calibri"/>
                <a:cs typeface="Calibri"/>
                <a:sym typeface="Calibri"/>
              </a:rPr>
              <a:t>aree</a:t>
            </a:r>
            <a:r>
              <a:rPr lang="en-US" sz="1800" dirty="0">
                <a:solidFill>
                  <a:srgbClr val="1D1D1B"/>
                </a:solidFill>
                <a:latin typeface="Calibri"/>
                <a:ea typeface="Calibri"/>
                <a:cs typeface="Calibri"/>
                <a:sym typeface="Calibri"/>
              </a:rPr>
              <a:t> e 21 </a:t>
            </a:r>
            <a:r>
              <a:rPr lang="en-US" sz="1800" dirty="0" err="1">
                <a:solidFill>
                  <a:srgbClr val="1D1D1B"/>
                </a:solidFill>
                <a:latin typeface="Calibri"/>
                <a:ea typeface="Calibri"/>
                <a:cs typeface="Calibri"/>
                <a:sym typeface="Calibri"/>
              </a:rPr>
              <a:t>competenze</a:t>
            </a:r>
            <a:r>
              <a:rPr lang="en-US" sz="1800" dirty="0">
                <a:solidFill>
                  <a:srgbClr val="1D1D1B"/>
                </a:solidFill>
                <a:latin typeface="Calibri"/>
                <a:ea typeface="Calibri"/>
                <a:cs typeface="Calibri"/>
                <a:sym typeface="Calibri"/>
              </a:rPr>
              <a:t> </a:t>
            </a:r>
            <a:r>
              <a:rPr lang="en-US" sz="1800" dirty="0" err="1">
                <a:solidFill>
                  <a:srgbClr val="1D1D1B"/>
                </a:solidFill>
                <a:latin typeface="Calibri"/>
                <a:ea typeface="Calibri"/>
                <a:cs typeface="Calibri"/>
                <a:sym typeface="Calibri"/>
              </a:rPr>
              <a:t>digitali</a:t>
            </a:r>
            <a:r>
              <a:rPr lang="en-US" sz="1800" dirty="0">
                <a:solidFill>
                  <a:srgbClr val="1D1D1B"/>
                </a:solidFill>
                <a:latin typeface="Calibri"/>
                <a:ea typeface="Calibri"/>
                <a:cs typeface="Calibri"/>
                <a:sym typeface="Calibri"/>
              </a:rPr>
              <a:t> </a:t>
            </a:r>
            <a:r>
              <a:rPr lang="en-US" sz="1800" dirty="0" err="1">
                <a:solidFill>
                  <a:srgbClr val="1D1D1B"/>
                </a:solidFill>
                <a:latin typeface="Calibri"/>
                <a:ea typeface="Calibri"/>
                <a:cs typeface="Calibri"/>
                <a:sym typeface="Calibri"/>
              </a:rPr>
              <a:t>specifiche</a:t>
            </a:r>
            <a:r>
              <a:rPr lang="en-US" sz="1800" dirty="0">
                <a:solidFill>
                  <a:srgbClr val="1D1D1B"/>
                </a:solidFill>
                <a:latin typeface="Calibri"/>
                <a:ea typeface="Calibri"/>
                <a:cs typeface="Calibri"/>
                <a:sym typeface="Calibri"/>
              </a:rPr>
              <a:t>.</a:t>
            </a:r>
          </a:p>
          <a:p>
            <a:pPr marL="0" marR="0" lvl="0" indent="0" algn="l" rtl="0">
              <a:lnSpc>
                <a:spcPct val="100000"/>
              </a:lnSpc>
              <a:spcBef>
                <a:spcPts val="0"/>
              </a:spcBef>
              <a:spcAft>
                <a:spcPts val="0"/>
              </a:spcAft>
              <a:buClr>
                <a:srgbClr val="000000"/>
              </a:buClr>
              <a:buSzPts val="1800"/>
              <a:buFont typeface="Arial"/>
              <a:buNone/>
            </a:pPr>
            <a:endParaRPr lang="en-US" sz="1800" dirty="0">
              <a:solidFill>
                <a:srgbClr val="1D1D1B"/>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800"/>
              <a:buFont typeface="Arial"/>
              <a:buNone/>
            </a:pPr>
            <a:r>
              <a:rPr lang="it-IT" sz="1800" b="0" i="0" u="none" strike="noStrike" cap="none" dirty="0">
                <a:solidFill>
                  <a:srgbClr val="1D1D1B"/>
                </a:solidFill>
                <a:latin typeface="Calibri"/>
                <a:ea typeface="Calibri"/>
                <a:cs typeface="Calibri"/>
                <a:sym typeface="Calibri"/>
              </a:rPr>
              <a:t>Nel documento sono descritti anche gli otto livelli di competenza, accompagnati da esempi relativi a conoscenze, abilità e attitudini, nonché </a:t>
            </a:r>
            <a:r>
              <a:rPr lang="it-IT" sz="1800" dirty="0">
                <a:solidFill>
                  <a:srgbClr val="1D1D1B"/>
                </a:solidFill>
                <a:latin typeface="Calibri"/>
                <a:ea typeface="Calibri"/>
                <a:cs typeface="Calibri"/>
                <a:sym typeface="Calibri"/>
              </a:rPr>
              <a:t>i </a:t>
            </a:r>
            <a:r>
              <a:rPr lang="it-IT" sz="1800" b="0" i="0" u="none" strike="noStrike" cap="none" dirty="0">
                <a:solidFill>
                  <a:srgbClr val="1D1D1B"/>
                </a:solidFill>
                <a:latin typeface="Calibri"/>
                <a:ea typeface="Calibri"/>
                <a:cs typeface="Calibri"/>
                <a:sym typeface="Calibri"/>
              </a:rPr>
              <a:t>casi d’uso in contesti educativi e professionali. </a:t>
            </a:r>
            <a:endParaRPr sz="1800" b="0" i="0" u="none" strike="noStrike" cap="none" dirty="0">
              <a:solidFill>
                <a:srgbClr val="000000"/>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Google Shape;274;g329f623bc3f_0_450"/>
          <p:cNvSpPr txBox="1">
            <a:spLocks noGrp="1"/>
          </p:cNvSpPr>
          <p:nvPr>
            <p:ph type="title"/>
          </p:nvPr>
        </p:nvSpPr>
        <p:spPr>
          <a:xfrm>
            <a:off x="97970" y="81642"/>
            <a:ext cx="11944500" cy="715800"/>
          </a:xfrm>
          <a:prstGeom prst="rect">
            <a:avLst/>
          </a:prstGeom>
          <a:noFill/>
          <a:ln>
            <a:noFill/>
          </a:ln>
        </p:spPr>
        <p:txBody>
          <a:bodyPr spcFirstLastPara="1" wrap="square" lIns="91425" tIns="54000" rIns="54000" bIns="54000" anchor="ctr" anchorCtr="0">
            <a:noAutofit/>
          </a:bodyPr>
          <a:lstStyle/>
          <a:p>
            <a:pPr marL="0" lvl="0" indent="0" algn="l" rtl="0">
              <a:lnSpc>
                <a:spcPct val="90000"/>
              </a:lnSpc>
              <a:spcBef>
                <a:spcPts val="0"/>
              </a:spcBef>
              <a:spcAft>
                <a:spcPts val="0"/>
              </a:spcAft>
              <a:buClr>
                <a:schemeClr val="accent4"/>
              </a:buClr>
              <a:buSzPts val="1800"/>
              <a:buNone/>
            </a:pPr>
            <a:r>
              <a:rPr lang="it-IT" sz="2800" b="1" dirty="0">
                <a:solidFill>
                  <a:srgbClr val="FFFFFF"/>
                </a:solidFill>
              </a:rPr>
              <a:t>Mettere in relazione gli elementi del Quadro delle competenze digitali, con esempi</a:t>
            </a:r>
            <a:r>
              <a:rPr lang="en-US" sz="2800" b="1" dirty="0">
                <a:solidFill>
                  <a:srgbClr val="FFFFFF"/>
                </a:solidFill>
              </a:rPr>
              <a:t>(1/5)</a:t>
            </a:r>
            <a:endParaRPr sz="2800" b="1" dirty="0">
              <a:solidFill>
                <a:srgbClr val="FFFFFF"/>
              </a:solidFill>
            </a:endParaRPr>
          </a:p>
        </p:txBody>
      </p:sp>
      <p:sp>
        <p:nvSpPr>
          <p:cNvPr id="275" name="Google Shape;275;g329f623bc3f_0_450"/>
          <p:cNvSpPr txBox="1"/>
          <p:nvPr/>
        </p:nvSpPr>
        <p:spPr>
          <a:xfrm>
            <a:off x="597175" y="2785732"/>
            <a:ext cx="12213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276" name="Google Shape;276;g329f623bc3f_0_450"/>
          <p:cNvGrpSpPr/>
          <p:nvPr/>
        </p:nvGrpSpPr>
        <p:grpSpPr>
          <a:xfrm>
            <a:off x="205938" y="1059131"/>
            <a:ext cx="11836966" cy="4918750"/>
            <a:chOff x="359850" y="2273025"/>
            <a:chExt cx="11207125" cy="3853310"/>
          </a:xfrm>
        </p:grpSpPr>
        <p:pic>
          <p:nvPicPr>
            <p:cNvPr id="277" name="Google Shape;277;g329f623bc3f_0_450"/>
            <p:cNvPicPr preferRelativeResize="0"/>
            <p:nvPr/>
          </p:nvPicPr>
          <p:blipFill rotWithShape="1">
            <a:blip r:embed="rId3">
              <a:alphaModFix/>
            </a:blip>
            <a:srcRect/>
            <a:stretch/>
          </p:blipFill>
          <p:spPr>
            <a:xfrm>
              <a:off x="359850" y="2301149"/>
              <a:ext cx="5550375" cy="3812600"/>
            </a:xfrm>
            <a:prstGeom prst="rect">
              <a:avLst/>
            </a:prstGeom>
            <a:noFill/>
            <a:ln>
              <a:noFill/>
            </a:ln>
          </p:spPr>
        </p:pic>
        <p:pic>
          <p:nvPicPr>
            <p:cNvPr id="278" name="Google Shape;278;g329f623bc3f_0_450"/>
            <p:cNvPicPr preferRelativeResize="0"/>
            <p:nvPr/>
          </p:nvPicPr>
          <p:blipFill rotWithShape="1">
            <a:blip r:embed="rId4">
              <a:alphaModFix/>
            </a:blip>
            <a:srcRect/>
            <a:stretch/>
          </p:blipFill>
          <p:spPr>
            <a:xfrm>
              <a:off x="5910225" y="2288561"/>
              <a:ext cx="5656750" cy="3837774"/>
            </a:xfrm>
            <a:prstGeom prst="rect">
              <a:avLst/>
            </a:prstGeom>
            <a:noFill/>
            <a:ln>
              <a:noFill/>
            </a:ln>
          </p:spPr>
        </p:pic>
        <p:sp>
          <p:nvSpPr>
            <p:cNvPr id="279" name="Google Shape;279;g329f623bc3f_0_450"/>
            <p:cNvSpPr/>
            <p:nvPr/>
          </p:nvSpPr>
          <p:spPr>
            <a:xfrm>
              <a:off x="426825" y="2273025"/>
              <a:ext cx="163500" cy="1257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80" name="Google Shape;280;g329f623bc3f_0_450"/>
          <p:cNvSpPr txBox="1"/>
          <p:nvPr/>
        </p:nvSpPr>
        <p:spPr>
          <a:xfrm>
            <a:off x="187850" y="6291550"/>
            <a:ext cx="11802600" cy="509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dirty="0" err="1">
                <a:solidFill>
                  <a:srgbClr val="000000"/>
                </a:solidFill>
                <a:latin typeface="Arial"/>
                <a:ea typeface="Arial"/>
                <a:cs typeface="Arial"/>
                <a:sym typeface="Arial"/>
              </a:rPr>
              <a:t>Fonte:Vuorikari</a:t>
            </a:r>
            <a:r>
              <a:rPr lang="en-US" sz="1200" b="0" i="0" u="none" strike="noStrike" cap="none" dirty="0">
                <a:solidFill>
                  <a:srgbClr val="000000"/>
                </a:solidFill>
                <a:latin typeface="Arial"/>
                <a:ea typeface="Arial"/>
                <a:cs typeface="Arial"/>
                <a:sym typeface="Arial"/>
              </a:rPr>
              <a:t>, R., </a:t>
            </a:r>
            <a:r>
              <a:rPr lang="en-US" sz="1200" b="0" i="0" u="none" strike="noStrike" cap="none" dirty="0" err="1">
                <a:solidFill>
                  <a:srgbClr val="000000"/>
                </a:solidFill>
                <a:latin typeface="Arial"/>
                <a:ea typeface="Arial"/>
                <a:cs typeface="Arial"/>
                <a:sym typeface="Arial"/>
              </a:rPr>
              <a:t>Kluzer</a:t>
            </a:r>
            <a:r>
              <a:rPr lang="en-US" sz="1200" b="0" i="0" u="none" strike="noStrike" cap="none" dirty="0">
                <a:solidFill>
                  <a:srgbClr val="000000"/>
                </a:solidFill>
                <a:latin typeface="Arial"/>
                <a:ea typeface="Arial"/>
                <a:cs typeface="Arial"/>
                <a:sym typeface="Arial"/>
              </a:rPr>
              <a:t>, S. and </a:t>
            </a:r>
            <a:r>
              <a:rPr lang="en-US" sz="1200" b="0" i="0" u="none" strike="noStrike" cap="none" dirty="0" err="1">
                <a:solidFill>
                  <a:srgbClr val="000000"/>
                </a:solidFill>
                <a:latin typeface="Arial"/>
                <a:ea typeface="Arial"/>
                <a:cs typeface="Arial"/>
                <a:sym typeface="Arial"/>
              </a:rPr>
              <a:t>Punie</a:t>
            </a:r>
            <a:r>
              <a:rPr lang="en-US" sz="1200" b="0" i="0" u="none" strike="noStrike" cap="none" dirty="0">
                <a:solidFill>
                  <a:srgbClr val="000000"/>
                </a:solidFill>
                <a:latin typeface="Arial"/>
                <a:ea typeface="Arial"/>
                <a:cs typeface="Arial"/>
                <a:sym typeface="Arial"/>
              </a:rPr>
              <a:t>, Y., </a:t>
            </a:r>
            <a:r>
              <a:rPr lang="en-US" sz="1200" b="0" i="0" u="none" strike="noStrike" cap="none" dirty="0" err="1">
                <a:solidFill>
                  <a:srgbClr val="000000"/>
                </a:solidFill>
                <a:latin typeface="Arial"/>
                <a:ea typeface="Arial"/>
                <a:cs typeface="Arial"/>
                <a:sym typeface="Arial"/>
              </a:rPr>
              <a:t>DigComp</a:t>
            </a:r>
            <a:r>
              <a:rPr lang="en-US" sz="1200" b="0" i="0" u="none" strike="noStrike" cap="none" dirty="0">
                <a:solidFill>
                  <a:srgbClr val="000000"/>
                </a:solidFill>
                <a:latin typeface="Arial"/>
                <a:ea typeface="Arial"/>
                <a:cs typeface="Arial"/>
                <a:sym typeface="Arial"/>
              </a:rPr>
              <a:t> 2.2: The Digital Competence Framework for Citizens - With new examples of knowledge, skills and attitudes, EUR 31006 EN, Publications Office of the European Union, Luxembourg, 2022, ISBN 978-92-76-48882-8, doi:10.2760/115376, JRC128415. - picture from pp. 9-10</a:t>
            </a:r>
            <a:endParaRPr sz="1200" b="0" i="0" u="none" strike="noStrike" cap="none" dirty="0">
              <a:solidFill>
                <a:srgbClr val="000000"/>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g329f623bc3f_0_463"/>
          <p:cNvSpPr txBox="1"/>
          <p:nvPr/>
        </p:nvSpPr>
        <p:spPr>
          <a:xfrm>
            <a:off x="597175" y="2785732"/>
            <a:ext cx="12213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286" name="Google Shape;286;g329f623bc3f_0_463"/>
          <p:cNvGrpSpPr/>
          <p:nvPr/>
        </p:nvGrpSpPr>
        <p:grpSpPr>
          <a:xfrm>
            <a:off x="133187" y="1497845"/>
            <a:ext cx="11826695" cy="4603242"/>
            <a:chOff x="382800" y="2229000"/>
            <a:chExt cx="11153051" cy="3872175"/>
          </a:xfrm>
        </p:grpSpPr>
        <p:pic>
          <p:nvPicPr>
            <p:cNvPr id="287" name="Google Shape;287;g329f623bc3f_0_463"/>
            <p:cNvPicPr preferRelativeResize="0"/>
            <p:nvPr/>
          </p:nvPicPr>
          <p:blipFill rotWithShape="1">
            <a:blip r:embed="rId3">
              <a:alphaModFix/>
            </a:blip>
            <a:srcRect/>
            <a:stretch/>
          </p:blipFill>
          <p:spPr>
            <a:xfrm>
              <a:off x="428975" y="2250849"/>
              <a:ext cx="5524374" cy="3850325"/>
            </a:xfrm>
            <a:prstGeom prst="rect">
              <a:avLst/>
            </a:prstGeom>
            <a:noFill/>
            <a:ln>
              <a:noFill/>
            </a:ln>
          </p:spPr>
        </p:pic>
        <p:pic>
          <p:nvPicPr>
            <p:cNvPr id="288" name="Google Shape;288;g329f623bc3f_0_463"/>
            <p:cNvPicPr preferRelativeResize="0"/>
            <p:nvPr/>
          </p:nvPicPr>
          <p:blipFill rotWithShape="1">
            <a:blip r:embed="rId4">
              <a:alphaModFix/>
            </a:blip>
            <a:srcRect/>
            <a:stretch/>
          </p:blipFill>
          <p:spPr>
            <a:xfrm>
              <a:off x="6011475" y="2294850"/>
              <a:ext cx="5524376" cy="3806325"/>
            </a:xfrm>
            <a:prstGeom prst="rect">
              <a:avLst/>
            </a:prstGeom>
            <a:noFill/>
            <a:ln>
              <a:noFill/>
            </a:ln>
          </p:spPr>
        </p:pic>
        <p:sp>
          <p:nvSpPr>
            <p:cNvPr id="289" name="Google Shape;289;g329f623bc3f_0_463"/>
            <p:cNvSpPr/>
            <p:nvPr/>
          </p:nvSpPr>
          <p:spPr>
            <a:xfrm>
              <a:off x="382800" y="2229000"/>
              <a:ext cx="483900" cy="3081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90" name="Google Shape;290;g329f623bc3f_0_463"/>
          <p:cNvSpPr txBox="1">
            <a:spLocks noGrp="1"/>
          </p:cNvSpPr>
          <p:nvPr>
            <p:ph type="title"/>
          </p:nvPr>
        </p:nvSpPr>
        <p:spPr>
          <a:xfrm>
            <a:off x="133187" y="56750"/>
            <a:ext cx="12093900" cy="715800"/>
          </a:xfrm>
          <a:prstGeom prst="rect">
            <a:avLst/>
          </a:prstGeom>
          <a:noFill/>
          <a:ln>
            <a:noFill/>
          </a:ln>
        </p:spPr>
        <p:txBody>
          <a:bodyPr spcFirstLastPara="1" wrap="square" lIns="91425" tIns="54000" rIns="54000" bIns="54000" anchor="ctr" anchorCtr="0">
            <a:noAutofit/>
          </a:bodyPr>
          <a:lstStyle/>
          <a:p>
            <a:pPr lvl="0">
              <a:buClr>
                <a:schemeClr val="accent4"/>
              </a:buClr>
              <a:buSzPts val="1800"/>
            </a:pPr>
            <a:r>
              <a:rPr lang="it-IT" sz="2800" b="1" dirty="0">
                <a:solidFill>
                  <a:srgbClr val="FFFFFF"/>
                </a:solidFill>
              </a:rPr>
              <a:t>Mettere in relazione gli elementi del Quadro delle competenze digitali, con esempi </a:t>
            </a:r>
            <a:r>
              <a:rPr lang="en-US" sz="2800" b="1" dirty="0">
                <a:solidFill>
                  <a:srgbClr val="FFFFFF"/>
                </a:solidFill>
              </a:rPr>
              <a:t>(2/5) </a:t>
            </a:r>
            <a:endParaRPr sz="2800" b="1" dirty="0">
              <a:solidFill>
                <a:srgbClr val="FFFFFF"/>
              </a:solidFill>
            </a:endParaRPr>
          </a:p>
        </p:txBody>
      </p:sp>
      <p:sp>
        <p:nvSpPr>
          <p:cNvPr id="291" name="Google Shape;291;g329f623bc3f_0_463"/>
          <p:cNvSpPr txBox="1"/>
          <p:nvPr/>
        </p:nvSpPr>
        <p:spPr>
          <a:xfrm>
            <a:off x="187850" y="6291550"/>
            <a:ext cx="11802600" cy="509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000000"/>
                </a:solidFill>
                <a:latin typeface="Arial"/>
                <a:ea typeface="Arial"/>
                <a:cs typeface="Arial"/>
                <a:sym typeface="Arial"/>
              </a:rPr>
              <a:t>Source:Vuorikari, R., Kluzer, S. and Punie, Y., DigComp 2.2: The Digital Competence Framework for Citizens - With new examples of knowledge, skills and attitudes, EUR 31006 EN, Publications Office of the European Union, Luxembourg, 2022, ISBN 978-92-76-48882-8, doi:10.2760/115376, JRC128415. - picture from pp. 17 -18</a:t>
            </a:r>
            <a:endParaRPr sz="1200" b="0" i="0" u="none" strike="noStrike" cap="none">
              <a:solidFill>
                <a:srgbClr val="000000"/>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g329f623bc3f_0_478"/>
          <p:cNvSpPr txBox="1"/>
          <p:nvPr/>
        </p:nvSpPr>
        <p:spPr>
          <a:xfrm>
            <a:off x="597175" y="2785732"/>
            <a:ext cx="12213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297" name="Google Shape;297;g329f623bc3f_0_478"/>
          <p:cNvGrpSpPr/>
          <p:nvPr/>
        </p:nvGrpSpPr>
        <p:grpSpPr>
          <a:xfrm>
            <a:off x="98000" y="1038682"/>
            <a:ext cx="11944900" cy="4769379"/>
            <a:chOff x="372425" y="2282274"/>
            <a:chExt cx="11190650" cy="3894324"/>
          </a:xfrm>
        </p:grpSpPr>
        <p:pic>
          <p:nvPicPr>
            <p:cNvPr id="298" name="Google Shape;298;g329f623bc3f_0_478"/>
            <p:cNvPicPr preferRelativeResize="0"/>
            <p:nvPr/>
          </p:nvPicPr>
          <p:blipFill rotWithShape="1">
            <a:blip r:embed="rId3">
              <a:alphaModFix/>
            </a:blip>
            <a:srcRect/>
            <a:stretch/>
          </p:blipFill>
          <p:spPr>
            <a:xfrm>
              <a:off x="372425" y="2282274"/>
              <a:ext cx="5628674" cy="3894324"/>
            </a:xfrm>
            <a:prstGeom prst="rect">
              <a:avLst/>
            </a:prstGeom>
            <a:noFill/>
            <a:ln>
              <a:noFill/>
            </a:ln>
          </p:spPr>
        </p:pic>
        <p:pic>
          <p:nvPicPr>
            <p:cNvPr id="299" name="Google Shape;299;g329f623bc3f_0_478"/>
            <p:cNvPicPr preferRelativeResize="0"/>
            <p:nvPr/>
          </p:nvPicPr>
          <p:blipFill rotWithShape="1">
            <a:blip r:embed="rId4">
              <a:alphaModFix/>
            </a:blip>
            <a:srcRect/>
            <a:stretch/>
          </p:blipFill>
          <p:spPr>
            <a:xfrm>
              <a:off x="5971200" y="2351424"/>
              <a:ext cx="5591875" cy="3793750"/>
            </a:xfrm>
            <a:prstGeom prst="rect">
              <a:avLst/>
            </a:prstGeom>
            <a:noFill/>
            <a:ln>
              <a:noFill/>
            </a:ln>
          </p:spPr>
        </p:pic>
        <p:sp>
          <p:nvSpPr>
            <p:cNvPr id="300" name="Google Shape;300;g329f623bc3f_0_478"/>
            <p:cNvSpPr/>
            <p:nvPr/>
          </p:nvSpPr>
          <p:spPr>
            <a:xfrm>
              <a:off x="414250" y="2291875"/>
              <a:ext cx="251400" cy="1824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301" name="Google Shape;301;g329f623bc3f_0_478"/>
          <p:cNvSpPr txBox="1">
            <a:spLocks noGrp="1"/>
          </p:cNvSpPr>
          <p:nvPr>
            <p:ph type="title"/>
          </p:nvPr>
        </p:nvSpPr>
        <p:spPr>
          <a:xfrm>
            <a:off x="97970" y="81642"/>
            <a:ext cx="11944500" cy="715800"/>
          </a:xfrm>
          <a:prstGeom prst="rect">
            <a:avLst/>
          </a:prstGeom>
          <a:noFill/>
          <a:ln>
            <a:noFill/>
          </a:ln>
        </p:spPr>
        <p:txBody>
          <a:bodyPr spcFirstLastPara="1" wrap="square" lIns="91425" tIns="54000" rIns="54000" bIns="54000" anchor="ctr" anchorCtr="0">
            <a:noAutofit/>
          </a:bodyPr>
          <a:lstStyle/>
          <a:p>
            <a:pPr lvl="0">
              <a:buClr>
                <a:schemeClr val="accent4"/>
              </a:buClr>
              <a:buSzPts val="1800"/>
            </a:pPr>
            <a:r>
              <a:rPr lang="it-IT" sz="2800" b="1" dirty="0">
                <a:solidFill>
                  <a:srgbClr val="FFFFFF"/>
                </a:solidFill>
              </a:rPr>
              <a:t>Mettere in relazione gli elementi del Quadro delle competenze digitali, con esempi </a:t>
            </a:r>
            <a:r>
              <a:rPr lang="en-US" sz="2800" b="1" dirty="0">
                <a:solidFill>
                  <a:srgbClr val="FFFFFF"/>
                </a:solidFill>
              </a:rPr>
              <a:t>(3/5)</a:t>
            </a:r>
            <a:endParaRPr sz="3400" b="1" dirty="0">
              <a:solidFill>
                <a:srgbClr val="FFFFFF"/>
              </a:solidFill>
            </a:endParaRPr>
          </a:p>
        </p:txBody>
      </p:sp>
      <p:sp>
        <p:nvSpPr>
          <p:cNvPr id="302" name="Google Shape;302;g329f623bc3f_0_478"/>
          <p:cNvSpPr txBox="1"/>
          <p:nvPr/>
        </p:nvSpPr>
        <p:spPr>
          <a:xfrm>
            <a:off x="187850" y="6291550"/>
            <a:ext cx="11802600" cy="509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000000"/>
                </a:solidFill>
                <a:latin typeface="Arial"/>
                <a:ea typeface="Arial"/>
                <a:cs typeface="Arial"/>
                <a:sym typeface="Arial"/>
              </a:rPr>
              <a:t>Source:Vuorikari, R., Kluzer, S. and Punie, Y., DigComp 2.2: The Digital Competence Framework for Citizens - With new examples of knowledge, skills and attitudes, EUR 31006 EN, Publications Office of the European Union, Luxembourg, 2022, ISBN 978-92-76-48882-8, doi:10.2760/115376, JRC128415. - picture from pp. 29 -30</a:t>
            </a:r>
            <a:endParaRPr sz="1200" b="0" i="0" u="none" strike="noStrike" cap="none">
              <a:solidFill>
                <a:srgbClr val="000000"/>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g329f623bc3f_0_493"/>
          <p:cNvSpPr txBox="1"/>
          <p:nvPr/>
        </p:nvSpPr>
        <p:spPr>
          <a:xfrm>
            <a:off x="597175" y="2785732"/>
            <a:ext cx="12213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308" name="Google Shape;308;g329f623bc3f_0_493"/>
          <p:cNvGrpSpPr/>
          <p:nvPr/>
        </p:nvGrpSpPr>
        <p:grpSpPr>
          <a:xfrm>
            <a:off x="97975" y="1415804"/>
            <a:ext cx="11944410" cy="4816691"/>
            <a:chOff x="426825" y="2238274"/>
            <a:chExt cx="11518236" cy="4026324"/>
          </a:xfrm>
        </p:grpSpPr>
        <p:pic>
          <p:nvPicPr>
            <p:cNvPr id="309" name="Google Shape;309;g329f623bc3f_0_493"/>
            <p:cNvPicPr preferRelativeResize="0"/>
            <p:nvPr/>
          </p:nvPicPr>
          <p:blipFill rotWithShape="1">
            <a:blip r:embed="rId3">
              <a:alphaModFix/>
            </a:blip>
            <a:srcRect/>
            <a:stretch/>
          </p:blipFill>
          <p:spPr>
            <a:xfrm>
              <a:off x="466700" y="2238274"/>
              <a:ext cx="5813350" cy="4026324"/>
            </a:xfrm>
            <a:prstGeom prst="rect">
              <a:avLst/>
            </a:prstGeom>
            <a:noFill/>
            <a:ln>
              <a:noFill/>
            </a:ln>
          </p:spPr>
        </p:pic>
        <p:pic>
          <p:nvPicPr>
            <p:cNvPr id="310" name="Google Shape;310;g329f623bc3f_0_493"/>
            <p:cNvPicPr preferRelativeResize="0"/>
            <p:nvPr/>
          </p:nvPicPr>
          <p:blipFill rotWithShape="1">
            <a:blip r:embed="rId4">
              <a:alphaModFix/>
            </a:blip>
            <a:srcRect/>
            <a:stretch/>
          </p:blipFill>
          <p:spPr>
            <a:xfrm>
              <a:off x="6280049" y="2298024"/>
              <a:ext cx="5665012" cy="3966574"/>
            </a:xfrm>
            <a:prstGeom prst="rect">
              <a:avLst/>
            </a:prstGeom>
            <a:noFill/>
            <a:ln>
              <a:noFill/>
            </a:ln>
          </p:spPr>
        </p:pic>
        <p:sp>
          <p:nvSpPr>
            <p:cNvPr id="311" name="Google Shape;311;g329f623bc3f_0_493"/>
            <p:cNvSpPr/>
            <p:nvPr/>
          </p:nvSpPr>
          <p:spPr>
            <a:xfrm>
              <a:off x="426825" y="2241575"/>
              <a:ext cx="427500" cy="2262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312" name="Google Shape;312;g329f623bc3f_0_493"/>
          <p:cNvSpPr txBox="1">
            <a:spLocks noGrp="1"/>
          </p:cNvSpPr>
          <p:nvPr>
            <p:ph type="title"/>
          </p:nvPr>
        </p:nvSpPr>
        <p:spPr>
          <a:xfrm>
            <a:off x="97970" y="81642"/>
            <a:ext cx="11944500" cy="715800"/>
          </a:xfrm>
          <a:prstGeom prst="rect">
            <a:avLst/>
          </a:prstGeom>
          <a:noFill/>
          <a:ln>
            <a:noFill/>
          </a:ln>
        </p:spPr>
        <p:txBody>
          <a:bodyPr spcFirstLastPara="1" wrap="square" lIns="91425" tIns="54000" rIns="54000" bIns="54000" anchor="ctr" anchorCtr="0">
            <a:noAutofit/>
          </a:bodyPr>
          <a:lstStyle/>
          <a:p>
            <a:pPr lvl="0">
              <a:buClr>
                <a:schemeClr val="accent4"/>
              </a:buClr>
              <a:buSzPts val="1800"/>
            </a:pPr>
            <a:r>
              <a:rPr lang="it-IT" sz="2800" b="1" dirty="0">
                <a:solidFill>
                  <a:srgbClr val="FFFFFF"/>
                </a:solidFill>
              </a:rPr>
              <a:t>Mettere in relazione gli elementi del Quadro delle competenze digitali, con esempi </a:t>
            </a:r>
            <a:r>
              <a:rPr lang="en-US" sz="2800" b="1" dirty="0">
                <a:solidFill>
                  <a:srgbClr val="FFFFFF"/>
                </a:solidFill>
              </a:rPr>
              <a:t>(4/5)</a:t>
            </a:r>
            <a:endParaRPr sz="2800" b="1" dirty="0">
              <a:solidFill>
                <a:srgbClr val="FFFFFF"/>
              </a:solidFill>
            </a:endParaRPr>
          </a:p>
        </p:txBody>
      </p:sp>
      <p:sp>
        <p:nvSpPr>
          <p:cNvPr id="313" name="Google Shape;313;g329f623bc3f_0_493"/>
          <p:cNvSpPr txBox="1"/>
          <p:nvPr/>
        </p:nvSpPr>
        <p:spPr>
          <a:xfrm>
            <a:off x="187850" y="6291550"/>
            <a:ext cx="11802600" cy="509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000000"/>
                </a:solidFill>
                <a:latin typeface="Arial"/>
                <a:ea typeface="Arial"/>
                <a:cs typeface="Arial"/>
                <a:sym typeface="Arial"/>
              </a:rPr>
              <a:t>Source:Vuorikari, R., Kluzer, S. and Punie, Y., DigComp 2.2: The Digital Competence Framework for Citizens - With new examples of knowledge, skills and attitudes, EUR 31006 EN, Publications Office of the European Union, Luxembourg, 2022, ISBN 978-92-76-48882-8, doi:10.2760/115376, JRC128415. - picture from pp. 41 - 42</a:t>
            </a:r>
            <a:endParaRPr sz="1200" b="0" i="0" u="none" strike="noStrike" cap="none">
              <a:solidFill>
                <a:srgbClr val="000000"/>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g329f623bc3f_0_508"/>
          <p:cNvSpPr txBox="1"/>
          <p:nvPr/>
        </p:nvSpPr>
        <p:spPr>
          <a:xfrm>
            <a:off x="597175" y="2785732"/>
            <a:ext cx="12213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319" name="Google Shape;319;g329f623bc3f_0_508"/>
          <p:cNvGrpSpPr/>
          <p:nvPr/>
        </p:nvGrpSpPr>
        <p:grpSpPr>
          <a:xfrm>
            <a:off x="97951" y="1298077"/>
            <a:ext cx="11967397" cy="4870574"/>
            <a:chOff x="410125" y="2231999"/>
            <a:chExt cx="11501583" cy="4032600"/>
          </a:xfrm>
        </p:grpSpPr>
        <p:pic>
          <p:nvPicPr>
            <p:cNvPr id="320" name="Google Shape;320;g329f623bc3f_0_508"/>
            <p:cNvPicPr preferRelativeResize="0"/>
            <p:nvPr/>
          </p:nvPicPr>
          <p:blipFill rotWithShape="1">
            <a:blip r:embed="rId3">
              <a:alphaModFix/>
            </a:blip>
            <a:srcRect/>
            <a:stretch/>
          </p:blipFill>
          <p:spPr>
            <a:xfrm>
              <a:off x="410125" y="2263424"/>
              <a:ext cx="5775800" cy="4001175"/>
            </a:xfrm>
            <a:prstGeom prst="rect">
              <a:avLst/>
            </a:prstGeom>
            <a:noFill/>
            <a:ln>
              <a:noFill/>
            </a:ln>
          </p:spPr>
        </p:pic>
        <p:pic>
          <p:nvPicPr>
            <p:cNvPr id="321" name="Google Shape;321;g329f623bc3f_0_508"/>
            <p:cNvPicPr preferRelativeResize="0"/>
            <p:nvPr/>
          </p:nvPicPr>
          <p:blipFill rotWithShape="1">
            <a:blip r:embed="rId4">
              <a:alphaModFix/>
            </a:blip>
            <a:srcRect/>
            <a:stretch/>
          </p:blipFill>
          <p:spPr>
            <a:xfrm>
              <a:off x="6185927" y="2231999"/>
              <a:ext cx="5725781" cy="3969749"/>
            </a:xfrm>
            <a:prstGeom prst="rect">
              <a:avLst/>
            </a:prstGeom>
            <a:noFill/>
            <a:ln>
              <a:noFill/>
            </a:ln>
          </p:spPr>
        </p:pic>
        <p:sp>
          <p:nvSpPr>
            <p:cNvPr id="322" name="Google Shape;322;g329f623bc3f_0_508"/>
            <p:cNvSpPr/>
            <p:nvPr/>
          </p:nvSpPr>
          <p:spPr>
            <a:xfrm>
              <a:off x="426825" y="2266725"/>
              <a:ext cx="282900" cy="207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323" name="Google Shape;323;g329f623bc3f_0_508"/>
          <p:cNvSpPr txBox="1">
            <a:spLocks noGrp="1"/>
          </p:cNvSpPr>
          <p:nvPr>
            <p:ph type="title"/>
          </p:nvPr>
        </p:nvSpPr>
        <p:spPr>
          <a:xfrm>
            <a:off x="97970" y="81642"/>
            <a:ext cx="11944500" cy="715800"/>
          </a:xfrm>
          <a:prstGeom prst="rect">
            <a:avLst/>
          </a:prstGeom>
          <a:noFill/>
          <a:ln>
            <a:noFill/>
          </a:ln>
        </p:spPr>
        <p:txBody>
          <a:bodyPr spcFirstLastPara="1" wrap="square" lIns="91425" tIns="54000" rIns="54000" bIns="54000" anchor="ctr" anchorCtr="0">
            <a:noAutofit/>
          </a:bodyPr>
          <a:lstStyle/>
          <a:p>
            <a:pPr lvl="0">
              <a:buClr>
                <a:schemeClr val="accent4"/>
              </a:buClr>
              <a:buSzPts val="1800"/>
            </a:pPr>
            <a:r>
              <a:rPr lang="it-IT" sz="2800" b="1" dirty="0">
                <a:solidFill>
                  <a:srgbClr val="FFFFFF"/>
                </a:solidFill>
              </a:rPr>
              <a:t>Mettere in relazione gli elementi del Quadro delle competenze digitali, con esempi </a:t>
            </a:r>
            <a:r>
              <a:rPr lang="en-US" sz="2800" b="1" dirty="0">
                <a:solidFill>
                  <a:srgbClr val="FFFFFF"/>
                </a:solidFill>
              </a:rPr>
              <a:t>(5/5)</a:t>
            </a:r>
            <a:endParaRPr sz="3400" b="1" dirty="0">
              <a:solidFill>
                <a:srgbClr val="FFFFFF"/>
              </a:solidFill>
            </a:endParaRPr>
          </a:p>
        </p:txBody>
      </p:sp>
      <p:sp>
        <p:nvSpPr>
          <p:cNvPr id="324" name="Google Shape;324;g329f623bc3f_0_508"/>
          <p:cNvSpPr txBox="1"/>
          <p:nvPr/>
        </p:nvSpPr>
        <p:spPr>
          <a:xfrm>
            <a:off x="187850" y="6291550"/>
            <a:ext cx="11802600" cy="509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000000"/>
                </a:solidFill>
                <a:latin typeface="Arial"/>
                <a:ea typeface="Arial"/>
                <a:cs typeface="Arial"/>
                <a:sym typeface="Arial"/>
              </a:rPr>
              <a:t>Source:Vuorikari, R., Kluzer, S. and Punie, Y., DigComp 2.2: The Digital Competence Framework for Citizens - With new examples of knowledge, skills and attitudes, EUR 31006 EN, Publications Office of the European Union, Luxembourg, 2022, ISBN 978-92-76-48882-8, doi:10.2760/115376, JRC128415. - picture from pp. 47 - 48</a:t>
            </a:r>
            <a:endParaRPr sz="1200" b="0" i="0" u="none" strike="noStrike" cap="none">
              <a:solidFill>
                <a:srgbClr val="000000"/>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29" name="Google Shape;329;p29"/>
          <p:cNvSpPr txBox="1">
            <a:spLocks noGrp="1"/>
          </p:cNvSpPr>
          <p:nvPr>
            <p:ph type="title"/>
          </p:nvPr>
        </p:nvSpPr>
        <p:spPr>
          <a:xfrm>
            <a:off x="97970" y="81642"/>
            <a:ext cx="11944351" cy="715879"/>
          </a:xfrm>
          <a:prstGeom prst="rect">
            <a:avLst/>
          </a:prstGeom>
          <a:noFill/>
          <a:ln>
            <a:noFill/>
          </a:ln>
        </p:spPr>
        <p:txBody>
          <a:bodyPr spcFirstLastPara="1" wrap="square" lIns="91425" tIns="54000" rIns="54000" bIns="54000" anchor="ctr" anchorCtr="0">
            <a:noAutofit/>
          </a:bodyPr>
          <a:lstStyle/>
          <a:p>
            <a:pPr marL="0" marR="0" lvl="0" indent="0" algn="l" rtl="0">
              <a:lnSpc>
                <a:spcPct val="90000"/>
              </a:lnSpc>
              <a:spcBef>
                <a:spcPts val="0"/>
              </a:spcBef>
              <a:spcAft>
                <a:spcPts val="0"/>
              </a:spcAft>
              <a:buClr>
                <a:schemeClr val="lt2"/>
              </a:buClr>
              <a:buSzPts val="3800"/>
              <a:buFont typeface="Calibri"/>
              <a:buNone/>
            </a:pPr>
            <a:r>
              <a:rPr lang="en-US" sz="2800" b="1" dirty="0" err="1">
                <a:solidFill>
                  <a:srgbClr val="FFFFFF"/>
                </a:solidFill>
              </a:rPr>
              <a:t>Riflessioni</a:t>
            </a:r>
            <a:r>
              <a:rPr lang="en-US" sz="2800" b="1" dirty="0">
                <a:solidFill>
                  <a:srgbClr val="FFFFFF"/>
                </a:solidFill>
              </a:rPr>
              <a:t> e </a:t>
            </a:r>
            <a:r>
              <a:rPr lang="en-US" sz="2800" b="1" dirty="0" err="1">
                <a:solidFill>
                  <a:srgbClr val="FFFFFF"/>
                </a:solidFill>
              </a:rPr>
              <a:t>conclusioni</a:t>
            </a:r>
            <a:endParaRPr sz="2800" dirty="0">
              <a:solidFill>
                <a:srgbClr val="FFFFFF"/>
              </a:solidFill>
            </a:endParaRPr>
          </a:p>
        </p:txBody>
      </p:sp>
      <p:sp>
        <p:nvSpPr>
          <p:cNvPr id="330" name="Google Shape;330;p29"/>
          <p:cNvSpPr txBox="1">
            <a:spLocks noGrp="1"/>
          </p:cNvSpPr>
          <p:nvPr>
            <p:ph type="body" idx="2"/>
          </p:nvPr>
        </p:nvSpPr>
        <p:spPr>
          <a:xfrm>
            <a:off x="97900" y="1097999"/>
            <a:ext cx="11944500" cy="3733200"/>
          </a:xfrm>
          <a:prstGeom prst="rect">
            <a:avLst/>
          </a:prstGeom>
          <a:noFill/>
          <a:ln>
            <a:noFill/>
          </a:ln>
        </p:spPr>
        <p:txBody>
          <a:bodyPr spcFirstLastPara="1" wrap="square" lIns="91425" tIns="45700" rIns="91425" bIns="45700" anchor="t" anchorCtr="0">
            <a:noAutofit/>
          </a:bodyPr>
          <a:lstStyle/>
          <a:p>
            <a:pPr marL="457200" lvl="0" indent="-228600" algn="l" rtl="0">
              <a:lnSpc>
                <a:spcPct val="90000"/>
              </a:lnSpc>
              <a:spcBef>
                <a:spcPts val="1200"/>
              </a:spcBef>
              <a:spcAft>
                <a:spcPts val="0"/>
              </a:spcAft>
              <a:buSzPts val="1800"/>
              <a:buNone/>
            </a:pPr>
            <a:r>
              <a:rPr lang="en-US" b="0" i="0" u="none" strike="noStrike" dirty="0">
                <a:solidFill>
                  <a:srgbClr val="1D1D1B"/>
                </a:solidFill>
                <a:latin typeface="Calibri"/>
                <a:ea typeface="Calibri"/>
                <a:cs typeface="Calibri"/>
                <a:sym typeface="Calibri"/>
              </a:rPr>
              <a:t>In </a:t>
            </a:r>
            <a:r>
              <a:rPr lang="en-US" b="0" i="0" u="none" strike="noStrike" dirty="0" err="1">
                <a:solidFill>
                  <a:srgbClr val="1D1D1B"/>
                </a:solidFill>
                <a:latin typeface="Calibri"/>
                <a:ea typeface="Calibri"/>
                <a:cs typeface="Calibri"/>
                <a:sym typeface="Calibri"/>
              </a:rPr>
              <a:t>questa</a:t>
            </a:r>
            <a:r>
              <a:rPr lang="en-US" b="0" i="0" u="none" strike="noStrike" dirty="0">
                <a:solidFill>
                  <a:srgbClr val="1D1D1B"/>
                </a:solidFill>
                <a:latin typeface="Calibri"/>
                <a:ea typeface="Calibri"/>
                <a:cs typeface="Calibri"/>
                <a:sym typeface="Calibri"/>
              </a:rPr>
              <a:t> </a:t>
            </a:r>
            <a:r>
              <a:rPr lang="en-US" b="0" i="0" u="none" strike="noStrike" dirty="0" err="1">
                <a:solidFill>
                  <a:srgbClr val="1D1D1B"/>
                </a:solidFill>
                <a:latin typeface="Calibri"/>
                <a:ea typeface="Calibri"/>
                <a:cs typeface="Calibri"/>
                <a:sym typeface="Calibri"/>
              </a:rPr>
              <a:t>lezione</a:t>
            </a:r>
            <a:r>
              <a:rPr lang="en-US" b="0" i="0" u="none" strike="noStrike" dirty="0">
                <a:solidFill>
                  <a:srgbClr val="1D1D1B"/>
                </a:solidFill>
                <a:latin typeface="Calibri"/>
                <a:ea typeface="Calibri"/>
                <a:cs typeface="Calibri"/>
                <a:sym typeface="Calibri"/>
              </a:rPr>
              <a:t> </a:t>
            </a:r>
            <a:r>
              <a:rPr lang="en-US" b="0" i="0" u="none" strike="noStrike" dirty="0" err="1">
                <a:solidFill>
                  <a:srgbClr val="1D1D1B"/>
                </a:solidFill>
                <a:latin typeface="Calibri"/>
                <a:ea typeface="Calibri"/>
                <a:cs typeface="Calibri"/>
                <a:sym typeface="Calibri"/>
              </a:rPr>
              <a:t>abbiamo</a:t>
            </a:r>
            <a:r>
              <a:rPr lang="en-US" b="0" i="0" u="none" strike="noStrike" dirty="0">
                <a:solidFill>
                  <a:srgbClr val="1D1D1B"/>
                </a:solidFill>
                <a:latin typeface="Calibri"/>
                <a:ea typeface="Calibri"/>
                <a:cs typeface="Calibri"/>
                <a:sym typeface="Calibri"/>
              </a:rPr>
              <a:t> </a:t>
            </a:r>
            <a:r>
              <a:rPr lang="en-US" b="0" i="0" u="none" strike="noStrike" dirty="0" err="1">
                <a:solidFill>
                  <a:srgbClr val="1D1D1B"/>
                </a:solidFill>
                <a:latin typeface="Calibri"/>
                <a:ea typeface="Calibri"/>
                <a:cs typeface="Calibri"/>
                <a:sym typeface="Calibri"/>
              </a:rPr>
              <a:t>preso</a:t>
            </a:r>
            <a:r>
              <a:rPr lang="en-US" b="0" i="0" u="none" strike="noStrike" dirty="0">
                <a:solidFill>
                  <a:srgbClr val="1D1D1B"/>
                </a:solidFill>
                <a:latin typeface="Calibri"/>
                <a:ea typeface="Calibri"/>
                <a:cs typeface="Calibri"/>
                <a:sym typeface="Calibri"/>
              </a:rPr>
              <a:t> in </a:t>
            </a:r>
            <a:r>
              <a:rPr lang="en-US" b="0" i="0" u="none" strike="noStrike" dirty="0" err="1">
                <a:solidFill>
                  <a:srgbClr val="1D1D1B"/>
                </a:solidFill>
                <a:latin typeface="Calibri"/>
                <a:ea typeface="Calibri"/>
                <a:cs typeface="Calibri"/>
                <a:sym typeface="Calibri"/>
              </a:rPr>
              <a:t>esame</a:t>
            </a:r>
            <a:r>
              <a:rPr lang="en-US" b="0" i="0" u="none" strike="noStrike" dirty="0">
                <a:solidFill>
                  <a:srgbClr val="1D1D1B"/>
                </a:solidFill>
                <a:latin typeface="Calibri"/>
                <a:ea typeface="Calibri"/>
                <a:cs typeface="Calibri"/>
                <a:sym typeface="Calibri"/>
              </a:rPr>
              <a:t> la </a:t>
            </a:r>
            <a:r>
              <a:rPr lang="en-US" b="0" i="0" u="none" strike="noStrike" dirty="0" err="1">
                <a:solidFill>
                  <a:srgbClr val="1D1D1B"/>
                </a:solidFill>
                <a:latin typeface="Calibri"/>
                <a:ea typeface="Calibri"/>
                <a:cs typeface="Calibri"/>
                <a:sym typeface="Calibri"/>
              </a:rPr>
              <a:t>struttura</a:t>
            </a:r>
            <a:r>
              <a:rPr lang="en-US" b="0" i="0" u="none" strike="noStrike" dirty="0">
                <a:solidFill>
                  <a:srgbClr val="1D1D1B"/>
                </a:solidFill>
                <a:latin typeface="Calibri"/>
                <a:ea typeface="Calibri"/>
                <a:cs typeface="Calibri"/>
                <a:sym typeface="Calibri"/>
              </a:rPr>
              <a:t> del Quadro </a:t>
            </a:r>
            <a:r>
              <a:rPr lang="en-US" b="0" i="0" u="none" strike="noStrike" dirty="0" err="1">
                <a:solidFill>
                  <a:srgbClr val="1D1D1B"/>
                </a:solidFill>
                <a:latin typeface="Calibri"/>
                <a:ea typeface="Calibri"/>
                <a:cs typeface="Calibri"/>
                <a:sym typeface="Calibri"/>
              </a:rPr>
              <a:t>europeo</a:t>
            </a:r>
            <a:r>
              <a:rPr lang="en-US" b="0" i="0" u="none" strike="noStrike" dirty="0">
                <a:solidFill>
                  <a:srgbClr val="1D1D1B"/>
                </a:solidFill>
                <a:latin typeface="Calibri"/>
                <a:ea typeface="Calibri"/>
                <a:cs typeface="Calibri"/>
                <a:sym typeface="Calibri"/>
              </a:rPr>
              <a:t> </a:t>
            </a:r>
            <a:r>
              <a:rPr lang="en-US" b="0" i="0" u="none" strike="noStrike" dirty="0" err="1">
                <a:solidFill>
                  <a:srgbClr val="1D1D1B"/>
                </a:solidFill>
                <a:latin typeface="Calibri"/>
                <a:ea typeface="Calibri"/>
                <a:cs typeface="Calibri"/>
                <a:sym typeface="Calibri"/>
              </a:rPr>
              <a:t>delle</a:t>
            </a:r>
            <a:r>
              <a:rPr lang="en-US" b="0" i="0" u="none" strike="noStrike" dirty="0">
                <a:solidFill>
                  <a:srgbClr val="1D1D1B"/>
                </a:solidFill>
                <a:latin typeface="Calibri"/>
                <a:ea typeface="Calibri"/>
                <a:cs typeface="Calibri"/>
                <a:sym typeface="Calibri"/>
              </a:rPr>
              <a:t> </a:t>
            </a:r>
            <a:r>
              <a:rPr lang="en-US" b="0" i="0" u="none" strike="noStrike" dirty="0" err="1">
                <a:solidFill>
                  <a:srgbClr val="1D1D1B"/>
                </a:solidFill>
                <a:latin typeface="Calibri"/>
                <a:ea typeface="Calibri"/>
                <a:cs typeface="Calibri"/>
                <a:sym typeface="Calibri"/>
              </a:rPr>
              <a:t>competenze</a:t>
            </a:r>
            <a:r>
              <a:rPr lang="en-US" b="0" i="0" u="none" strike="noStrike" dirty="0">
                <a:solidFill>
                  <a:srgbClr val="1D1D1B"/>
                </a:solidFill>
                <a:latin typeface="Calibri"/>
                <a:ea typeface="Calibri"/>
                <a:cs typeface="Calibri"/>
                <a:sym typeface="Calibri"/>
              </a:rPr>
              <a:t> </a:t>
            </a:r>
            <a:r>
              <a:rPr lang="en-US" b="0" i="0" u="none" strike="noStrike" dirty="0" err="1">
                <a:solidFill>
                  <a:srgbClr val="1D1D1B"/>
                </a:solidFill>
                <a:latin typeface="Calibri"/>
                <a:ea typeface="Calibri"/>
                <a:cs typeface="Calibri"/>
                <a:sym typeface="Calibri"/>
              </a:rPr>
              <a:t>digitali</a:t>
            </a:r>
            <a:r>
              <a:rPr lang="en-US" b="0" i="0" u="none" strike="noStrike" dirty="0">
                <a:solidFill>
                  <a:srgbClr val="1D1D1B"/>
                </a:solidFill>
                <a:latin typeface="Calibri"/>
                <a:ea typeface="Calibri"/>
                <a:cs typeface="Calibri"/>
                <a:sym typeface="Calibri"/>
              </a:rPr>
              <a:t>. </a:t>
            </a:r>
          </a:p>
          <a:p>
            <a:pPr marL="457200" lvl="0" indent="-228600" algn="l" rtl="0">
              <a:lnSpc>
                <a:spcPct val="90000"/>
              </a:lnSpc>
              <a:spcBef>
                <a:spcPts val="1200"/>
              </a:spcBef>
              <a:spcAft>
                <a:spcPts val="0"/>
              </a:spcAft>
              <a:buSzPts val="1800"/>
              <a:buNone/>
            </a:pPr>
            <a:r>
              <a:rPr lang="en-US" dirty="0" err="1">
                <a:solidFill>
                  <a:srgbClr val="1D1D1B"/>
                </a:solidFill>
              </a:rPr>
              <a:t>Riflettete</a:t>
            </a:r>
            <a:r>
              <a:rPr lang="en-US" dirty="0">
                <a:solidFill>
                  <a:srgbClr val="1D1D1B"/>
                </a:solidFill>
              </a:rPr>
              <a:t> </a:t>
            </a:r>
            <a:r>
              <a:rPr lang="en-US" dirty="0" err="1">
                <a:solidFill>
                  <a:srgbClr val="1D1D1B"/>
                </a:solidFill>
              </a:rPr>
              <a:t>su</a:t>
            </a:r>
            <a:r>
              <a:rPr lang="en-US" dirty="0">
                <a:solidFill>
                  <a:srgbClr val="1D1D1B"/>
                </a:solidFill>
              </a:rPr>
              <a:t> come </a:t>
            </a:r>
            <a:r>
              <a:rPr lang="en-US" dirty="0" err="1">
                <a:solidFill>
                  <a:srgbClr val="1D1D1B"/>
                </a:solidFill>
              </a:rPr>
              <a:t>il</a:t>
            </a:r>
            <a:r>
              <a:rPr lang="en-US" dirty="0">
                <a:solidFill>
                  <a:srgbClr val="1D1D1B"/>
                </a:solidFill>
              </a:rPr>
              <a:t> Quadro </a:t>
            </a:r>
            <a:r>
              <a:rPr lang="en-US" dirty="0" err="1">
                <a:solidFill>
                  <a:srgbClr val="1D1D1B"/>
                </a:solidFill>
              </a:rPr>
              <a:t>delle</a:t>
            </a:r>
            <a:r>
              <a:rPr lang="en-US" dirty="0">
                <a:solidFill>
                  <a:srgbClr val="1D1D1B"/>
                </a:solidFill>
              </a:rPr>
              <a:t> </a:t>
            </a:r>
            <a:r>
              <a:rPr lang="en-US" dirty="0" err="1">
                <a:solidFill>
                  <a:srgbClr val="1D1D1B"/>
                </a:solidFill>
              </a:rPr>
              <a:t>competenze</a:t>
            </a:r>
            <a:r>
              <a:rPr lang="en-US" dirty="0">
                <a:solidFill>
                  <a:srgbClr val="1D1D1B"/>
                </a:solidFill>
              </a:rPr>
              <a:t> </a:t>
            </a:r>
            <a:r>
              <a:rPr lang="en-US" dirty="0" err="1">
                <a:solidFill>
                  <a:srgbClr val="1D1D1B"/>
                </a:solidFill>
              </a:rPr>
              <a:t>digitali</a:t>
            </a:r>
            <a:r>
              <a:rPr lang="en-US" dirty="0">
                <a:solidFill>
                  <a:srgbClr val="1D1D1B"/>
                </a:solidFill>
              </a:rPr>
              <a:t> </a:t>
            </a:r>
            <a:r>
              <a:rPr lang="en-US" dirty="0" err="1">
                <a:solidFill>
                  <a:srgbClr val="1D1D1B"/>
                </a:solidFill>
              </a:rPr>
              <a:t>possa</a:t>
            </a:r>
            <a:r>
              <a:rPr lang="en-US" dirty="0">
                <a:solidFill>
                  <a:srgbClr val="1D1D1B"/>
                </a:solidFill>
              </a:rPr>
              <a:t> </a:t>
            </a:r>
            <a:r>
              <a:rPr lang="en-US" dirty="0" err="1">
                <a:solidFill>
                  <a:srgbClr val="1D1D1B"/>
                </a:solidFill>
              </a:rPr>
              <a:t>essere</a:t>
            </a:r>
            <a:r>
              <a:rPr lang="en-US" dirty="0">
                <a:solidFill>
                  <a:srgbClr val="1D1D1B"/>
                </a:solidFill>
              </a:rPr>
              <a:t> </a:t>
            </a:r>
            <a:r>
              <a:rPr lang="en-US" dirty="0" err="1">
                <a:solidFill>
                  <a:srgbClr val="1D1D1B"/>
                </a:solidFill>
              </a:rPr>
              <a:t>collegato</a:t>
            </a:r>
            <a:r>
              <a:rPr lang="en-US" dirty="0">
                <a:solidFill>
                  <a:srgbClr val="1D1D1B"/>
                </a:solidFill>
              </a:rPr>
              <a:t> </a:t>
            </a:r>
            <a:r>
              <a:rPr lang="en-US" dirty="0" err="1">
                <a:solidFill>
                  <a:srgbClr val="1D1D1B"/>
                </a:solidFill>
              </a:rPr>
              <a:t>alle</a:t>
            </a:r>
            <a:r>
              <a:rPr lang="en-US" dirty="0">
                <a:solidFill>
                  <a:srgbClr val="1D1D1B"/>
                </a:solidFill>
              </a:rPr>
              <a:t> </a:t>
            </a:r>
            <a:r>
              <a:rPr lang="en-US" dirty="0" err="1">
                <a:solidFill>
                  <a:srgbClr val="1D1D1B"/>
                </a:solidFill>
              </a:rPr>
              <a:t>strategie</a:t>
            </a:r>
            <a:r>
              <a:rPr lang="en-US" dirty="0">
                <a:solidFill>
                  <a:srgbClr val="1D1D1B"/>
                </a:solidFill>
              </a:rPr>
              <a:t> </a:t>
            </a:r>
            <a:r>
              <a:rPr lang="en-US" dirty="0" err="1">
                <a:solidFill>
                  <a:srgbClr val="1D1D1B"/>
                </a:solidFill>
              </a:rPr>
              <a:t>didattiche</a:t>
            </a:r>
            <a:r>
              <a:rPr lang="en-US" dirty="0">
                <a:solidFill>
                  <a:srgbClr val="1D1D1B"/>
                </a:solidFill>
              </a:rPr>
              <a:t> e </a:t>
            </a:r>
            <a:r>
              <a:rPr lang="en-US" dirty="0" err="1">
                <a:solidFill>
                  <a:srgbClr val="1D1D1B"/>
                </a:solidFill>
              </a:rPr>
              <a:t>su</a:t>
            </a:r>
            <a:r>
              <a:rPr lang="en-US" dirty="0">
                <a:solidFill>
                  <a:srgbClr val="1D1D1B"/>
                </a:solidFill>
              </a:rPr>
              <a:t> </a:t>
            </a:r>
            <a:r>
              <a:rPr lang="en-US" dirty="0" err="1">
                <a:solidFill>
                  <a:srgbClr val="1D1D1B"/>
                </a:solidFill>
              </a:rPr>
              <a:t>quanto</a:t>
            </a:r>
            <a:r>
              <a:rPr lang="en-US" dirty="0">
                <a:solidFill>
                  <a:srgbClr val="1D1D1B"/>
                </a:solidFill>
              </a:rPr>
              <a:t> </a:t>
            </a:r>
            <a:r>
              <a:rPr lang="en-US" dirty="0" err="1">
                <a:solidFill>
                  <a:srgbClr val="1D1D1B"/>
                </a:solidFill>
              </a:rPr>
              <a:t>sia</a:t>
            </a:r>
            <a:r>
              <a:rPr lang="en-US" dirty="0">
                <a:solidFill>
                  <a:srgbClr val="1D1D1B"/>
                </a:solidFill>
              </a:rPr>
              <a:t> in </a:t>
            </a:r>
            <a:r>
              <a:rPr lang="en-US" dirty="0" err="1">
                <a:solidFill>
                  <a:srgbClr val="1D1D1B"/>
                </a:solidFill>
              </a:rPr>
              <a:t>linea</a:t>
            </a:r>
            <a:r>
              <a:rPr lang="en-US" dirty="0">
                <a:solidFill>
                  <a:srgbClr val="1D1D1B"/>
                </a:solidFill>
              </a:rPr>
              <a:t> con la </a:t>
            </a:r>
            <a:r>
              <a:rPr lang="en-US" dirty="0" err="1">
                <a:solidFill>
                  <a:srgbClr val="1D1D1B"/>
                </a:solidFill>
              </a:rPr>
              <a:t>quotidianità</a:t>
            </a:r>
            <a:r>
              <a:rPr lang="en-US" dirty="0">
                <a:solidFill>
                  <a:srgbClr val="1D1D1B"/>
                </a:solidFill>
              </a:rPr>
              <a:t> e </a:t>
            </a:r>
            <a:r>
              <a:rPr lang="en-US" dirty="0" err="1">
                <a:solidFill>
                  <a:srgbClr val="1D1D1B"/>
                </a:solidFill>
              </a:rPr>
              <a:t>il</a:t>
            </a:r>
            <a:r>
              <a:rPr lang="en-US" dirty="0">
                <a:solidFill>
                  <a:srgbClr val="1D1D1B"/>
                </a:solidFill>
              </a:rPr>
              <a:t> contest </a:t>
            </a:r>
            <a:r>
              <a:rPr lang="en-US" dirty="0" err="1">
                <a:solidFill>
                  <a:srgbClr val="1D1D1B"/>
                </a:solidFill>
              </a:rPr>
              <a:t>scolastico</a:t>
            </a:r>
            <a:r>
              <a:rPr lang="en-US" dirty="0">
                <a:solidFill>
                  <a:srgbClr val="1D1D1B"/>
                </a:solidFill>
              </a:rPr>
              <a:t>.</a:t>
            </a:r>
          </a:p>
          <a:p>
            <a:pPr marL="457200" lvl="0" indent="-228600" algn="l" rtl="0">
              <a:lnSpc>
                <a:spcPct val="90000"/>
              </a:lnSpc>
              <a:spcBef>
                <a:spcPts val="1200"/>
              </a:spcBef>
              <a:spcAft>
                <a:spcPts val="0"/>
              </a:spcAft>
              <a:buSzPts val="1800"/>
              <a:buNone/>
            </a:pPr>
            <a:r>
              <a:rPr lang="en-US" dirty="0" err="1">
                <a:solidFill>
                  <a:srgbClr val="1D1D1B"/>
                </a:solidFill>
              </a:rPr>
              <a:t>Infine</a:t>
            </a:r>
            <a:r>
              <a:rPr lang="en-US" dirty="0">
                <a:solidFill>
                  <a:srgbClr val="1D1D1B"/>
                </a:solidFill>
              </a:rPr>
              <a:t>, per </a:t>
            </a:r>
            <a:r>
              <a:rPr lang="en-US" dirty="0" err="1">
                <a:solidFill>
                  <a:srgbClr val="1D1D1B"/>
                </a:solidFill>
              </a:rPr>
              <a:t>consolidare</a:t>
            </a:r>
            <a:r>
              <a:rPr lang="en-US" dirty="0">
                <a:solidFill>
                  <a:srgbClr val="1D1D1B"/>
                </a:solidFill>
              </a:rPr>
              <a:t> </a:t>
            </a:r>
            <a:r>
              <a:rPr lang="en-US" dirty="0" err="1">
                <a:solidFill>
                  <a:srgbClr val="1D1D1B"/>
                </a:solidFill>
              </a:rPr>
              <a:t>quanto</a:t>
            </a:r>
            <a:r>
              <a:rPr lang="en-US" dirty="0">
                <a:solidFill>
                  <a:srgbClr val="1D1D1B"/>
                </a:solidFill>
              </a:rPr>
              <a:t> </a:t>
            </a:r>
            <a:r>
              <a:rPr lang="en-US" dirty="0" err="1">
                <a:solidFill>
                  <a:srgbClr val="1D1D1B"/>
                </a:solidFill>
              </a:rPr>
              <a:t>appreso</a:t>
            </a:r>
            <a:r>
              <a:rPr lang="en-US" dirty="0">
                <a:solidFill>
                  <a:srgbClr val="1D1D1B"/>
                </a:solidFill>
              </a:rPr>
              <a:t>, applicate </a:t>
            </a:r>
            <a:r>
              <a:rPr lang="en-US" dirty="0" err="1">
                <a:solidFill>
                  <a:srgbClr val="1D1D1B"/>
                </a:solidFill>
              </a:rPr>
              <a:t>almeno</a:t>
            </a:r>
            <a:r>
              <a:rPr lang="en-US" dirty="0">
                <a:solidFill>
                  <a:srgbClr val="1D1D1B"/>
                </a:solidFill>
              </a:rPr>
              <a:t> uno </a:t>
            </a:r>
            <a:r>
              <a:rPr lang="en-US" dirty="0" err="1">
                <a:solidFill>
                  <a:srgbClr val="1D1D1B"/>
                </a:solidFill>
              </a:rPr>
              <a:t>degli</a:t>
            </a:r>
            <a:r>
              <a:rPr lang="en-US" dirty="0">
                <a:solidFill>
                  <a:srgbClr val="1D1D1B"/>
                </a:solidFill>
              </a:rPr>
              <a:t> </a:t>
            </a:r>
            <a:r>
              <a:rPr lang="en-US" dirty="0" err="1">
                <a:solidFill>
                  <a:srgbClr val="1D1D1B"/>
                </a:solidFill>
              </a:rPr>
              <a:t>scenari</a:t>
            </a:r>
            <a:r>
              <a:rPr lang="en-US" dirty="0">
                <a:solidFill>
                  <a:srgbClr val="1D1D1B"/>
                </a:solidFill>
              </a:rPr>
              <a:t> di </a:t>
            </a:r>
            <a:r>
              <a:rPr lang="en-US" dirty="0" err="1">
                <a:solidFill>
                  <a:srgbClr val="1D1D1B"/>
                </a:solidFill>
              </a:rPr>
              <a:t>apprendimento</a:t>
            </a:r>
            <a:r>
              <a:rPr lang="en-US" dirty="0">
                <a:solidFill>
                  <a:srgbClr val="1D1D1B"/>
                </a:solidFill>
              </a:rPr>
              <a:t> </a:t>
            </a:r>
            <a:r>
              <a:rPr lang="en-US" dirty="0" err="1">
                <a:solidFill>
                  <a:srgbClr val="1D1D1B"/>
                </a:solidFill>
              </a:rPr>
              <a:t>proposti</a:t>
            </a:r>
            <a:r>
              <a:rPr lang="en-US" dirty="0">
                <a:solidFill>
                  <a:srgbClr val="1D1D1B"/>
                </a:solidFill>
              </a:rPr>
              <a:t> in </a:t>
            </a:r>
            <a:r>
              <a:rPr lang="en-US" dirty="0" err="1">
                <a:solidFill>
                  <a:srgbClr val="1D1D1B"/>
                </a:solidFill>
              </a:rPr>
              <a:t>classe</a:t>
            </a:r>
            <a:r>
              <a:rPr lang="en-US" dirty="0">
                <a:solidFill>
                  <a:srgbClr val="1D1D1B"/>
                </a:solidFill>
              </a:rPr>
              <a:t> e </a:t>
            </a:r>
            <a:r>
              <a:rPr lang="en-US" dirty="0" err="1">
                <a:solidFill>
                  <a:srgbClr val="1D1D1B"/>
                </a:solidFill>
              </a:rPr>
              <a:t>cercate</a:t>
            </a:r>
            <a:r>
              <a:rPr lang="en-US" dirty="0">
                <a:solidFill>
                  <a:srgbClr val="1D1D1B"/>
                </a:solidFill>
              </a:rPr>
              <a:t> di </a:t>
            </a:r>
            <a:r>
              <a:rPr lang="en-US" dirty="0" err="1">
                <a:solidFill>
                  <a:srgbClr val="1D1D1B"/>
                </a:solidFill>
              </a:rPr>
              <a:t>crearne</a:t>
            </a:r>
            <a:r>
              <a:rPr lang="en-US" dirty="0">
                <a:solidFill>
                  <a:srgbClr val="1D1D1B"/>
                </a:solidFill>
              </a:rPr>
              <a:t> uno per </a:t>
            </a:r>
            <a:r>
              <a:rPr lang="en-US" dirty="0" err="1">
                <a:solidFill>
                  <a:srgbClr val="1D1D1B"/>
                </a:solidFill>
              </a:rPr>
              <a:t>un’altra</a:t>
            </a:r>
            <a:r>
              <a:rPr lang="en-US" dirty="0">
                <a:solidFill>
                  <a:srgbClr val="1D1D1B"/>
                </a:solidFill>
              </a:rPr>
              <a:t> </a:t>
            </a:r>
            <a:r>
              <a:rPr lang="en-US" dirty="0" err="1">
                <a:solidFill>
                  <a:srgbClr val="1D1D1B"/>
                </a:solidFill>
              </a:rPr>
              <a:t>competenza</a:t>
            </a:r>
            <a:r>
              <a:rPr lang="en-US" dirty="0">
                <a:solidFill>
                  <a:srgbClr val="1D1D1B"/>
                </a:solidFill>
              </a:rPr>
              <a:t>. </a:t>
            </a:r>
            <a:br>
              <a:rPr lang="en-US" dirty="0"/>
            </a:br>
            <a:endParaRPr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Google Shape;335;g3555728db8b_0_70"/>
          <p:cNvSpPr txBox="1">
            <a:spLocks noGrp="1"/>
          </p:cNvSpPr>
          <p:nvPr>
            <p:ph type="title"/>
          </p:nvPr>
        </p:nvSpPr>
        <p:spPr>
          <a:xfrm>
            <a:off x="97970" y="81642"/>
            <a:ext cx="11944500" cy="715800"/>
          </a:xfrm>
          <a:prstGeom prst="rect">
            <a:avLst/>
          </a:prstGeom>
          <a:noFill/>
          <a:ln>
            <a:noFill/>
          </a:ln>
        </p:spPr>
        <p:txBody>
          <a:bodyPr spcFirstLastPara="1" wrap="square" lIns="91425"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sz="2800" b="1" dirty="0" err="1">
                <a:solidFill>
                  <a:srgbClr val="FFFFFF"/>
                </a:solidFill>
              </a:rPr>
              <a:t>Compiti</a:t>
            </a:r>
            <a:r>
              <a:rPr lang="en-US" sz="2800" b="1" dirty="0">
                <a:solidFill>
                  <a:srgbClr val="FFFFFF"/>
                </a:solidFill>
              </a:rPr>
              <a:t> a casa</a:t>
            </a:r>
            <a:endParaRPr sz="2800" dirty="0">
              <a:solidFill>
                <a:srgbClr val="FFFFFF"/>
              </a:solidFill>
            </a:endParaRPr>
          </a:p>
        </p:txBody>
      </p:sp>
      <p:sp>
        <p:nvSpPr>
          <p:cNvPr id="336" name="Google Shape;336;g3555728db8b_0_70"/>
          <p:cNvSpPr txBox="1">
            <a:spLocks noGrp="1"/>
          </p:cNvSpPr>
          <p:nvPr>
            <p:ph type="body" idx="2"/>
          </p:nvPr>
        </p:nvSpPr>
        <p:spPr>
          <a:xfrm>
            <a:off x="97969" y="1458954"/>
            <a:ext cx="11944500" cy="5317500"/>
          </a:xfrm>
          <a:prstGeom prst="rect">
            <a:avLst/>
          </a:prstGeom>
          <a:noFill/>
          <a:ln>
            <a:noFill/>
          </a:ln>
        </p:spPr>
        <p:txBody>
          <a:bodyPr spcFirstLastPara="1" wrap="square" lIns="91425" tIns="45700" rIns="91425" bIns="45700" anchor="t" anchorCtr="0">
            <a:noAutofit/>
          </a:bodyPr>
          <a:lstStyle/>
          <a:p>
            <a:pPr marL="457200" lvl="0" indent="-228600" algn="l" rtl="0">
              <a:lnSpc>
                <a:spcPct val="90000"/>
              </a:lnSpc>
              <a:spcBef>
                <a:spcPts val="1000"/>
              </a:spcBef>
              <a:spcAft>
                <a:spcPts val="0"/>
              </a:spcAft>
              <a:buSzPts val="1800"/>
              <a:buNone/>
            </a:pPr>
            <a:r>
              <a:rPr lang="en-US" b="1" dirty="0" err="1">
                <a:solidFill>
                  <a:srgbClr val="1D1D1B"/>
                </a:solidFill>
              </a:rPr>
              <a:t>Approfondimento</a:t>
            </a:r>
            <a:br>
              <a:rPr lang="en-US" sz="1800" b="1" i="0" u="none" strike="noStrike" dirty="0">
                <a:solidFill>
                  <a:srgbClr val="1D1D1B"/>
                </a:solidFill>
                <a:latin typeface="Calibri"/>
                <a:ea typeface="Calibri"/>
                <a:cs typeface="Calibri"/>
                <a:sym typeface="Calibri"/>
              </a:rPr>
            </a:br>
            <a:r>
              <a:rPr lang="en-US" dirty="0" err="1">
                <a:solidFill>
                  <a:srgbClr val="1D1D1B"/>
                </a:solidFill>
              </a:rPr>
              <a:t>Leggete</a:t>
            </a:r>
            <a:r>
              <a:rPr lang="en-US" dirty="0">
                <a:solidFill>
                  <a:srgbClr val="1D1D1B"/>
                </a:solidFill>
              </a:rPr>
              <a:t> la </a:t>
            </a:r>
            <a:r>
              <a:rPr lang="en-US" dirty="0" err="1">
                <a:solidFill>
                  <a:srgbClr val="1D1D1B"/>
                </a:solidFill>
              </a:rPr>
              <a:t>nuova</a:t>
            </a:r>
            <a:r>
              <a:rPr lang="en-US" dirty="0">
                <a:solidFill>
                  <a:srgbClr val="1D1D1B"/>
                </a:solidFill>
              </a:rPr>
              <a:t> </a:t>
            </a:r>
            <a:r>
              <a:rPr lang="en-US" dirty="0" err="1">
                <a:solidFill>
                  <a:srgbClr val="1D1D1B"/>
                </a:solidFill>
              </a:rPr>
              <a:t>versione</a:t>
            </a:r>
            <a:r>
              <a:rPr lang="en-US" dirty="0">
                <a:solidFill>
                  <a:srgbClr val="1D1D1B"/>
                </a:solidFill>
              </a:rPr>
              <a:t> del Quadro </a:t>
            </a:r>
            <a:r>
              <a:rPr lang="en-US" dirty="0" err="1">
                <a:solidFill>
                  <a:srgbClr val="1D1D1B"/>
                </a:solidFill>
              </a:rPr>
              <a:t>delle</a:t>
            </a:r>
            <a:r>
              <a:rPr lang="en-US" dirty="0">
                <a:solidFill>
                  <a:srgbClr val="1D1D1B"/>
                </a:solidFill>
              </a:rPr>
              <a:t> </a:t>
            </a:r>
            <a:r>
              <a:rPr lang="en-US" dirty="0" err="1">
                <a:solidFill>
                  <a:srgbClr val="1D1D1B"/>
                </a:solidFill>
              </a:rPr>
              <a:t>competenze</a:t>
            </a:r>
            <a:r>
              <a:rPr lang="en-US" dirty="0">
                <a:solidFill>
                  <a:srgbClr val="1D1D1B"/>
                </a:solidFill>
              </a:rPr>
              <a:t> </a:t>
            </a:r>
            <a:r>
              <a:rPr lang="en-US" dirty="0" err="1">
                <a:solidFill>
                  <a:srgbClr val="1D1D1B"/>
                </a:solidFill>
              </a:rPr>
              <a:t>digitali</a:t>
            </a:r>
            <a:r>
              <a:rPr lang="en-US" dirty="0">
                <a:solidFill>
                  <a:srgbClr val="1D1D1B"/>
                </a:solidFill>
              </a:rPr>
              <a:t> 2.2</a:t>
            </a:r>
            <a:endParaRPr dirty="0">
              <a:solidFill>
                <a:srgbClr val="1D1D1B"/>
              </a:solidFill>
            </a:endParaRPr>
          </a:p>
          <a:p>
            <a:pPr marL="457200" lvl="0" indent="-228600" algn="l" rtl="0">
              <a:lnSpc>
                <a:spcPct val="90000"/>
              </a:lnSpc>
              <a:spcBef>
                <a:spcPts val="1000"/>
              </a:spcBef>
              <a:spcAft>
                <a:spcPts val="0"/>
              </a:spcAft>
              <a:buSzPts val="1800"/>
              <a:buNone/>
            </a:pPr>
            <a:r>
              <a:rPr lang="en-US" b="1" dirty="0" err="1">
                <a:solidFill>
                  <a:schemeClr val="dk1"/>
                </a:solidFill>
              </a:rPr>
              <a:t>Applicazione</a:t>
            </a:r>
            <a:r>
              <a:rPr lang="en-US" b="1" dirty="0">
                <a:solidFill>
                  <a:schemeClr val="dk1"/>
                </a:solidFill>
              </a:rPr>
              <a:t> </a:t>
            </a:r>
            <a:r>
              <a:rPr lang="en-US" b="1" dirty="0" err="1">
                <a:solidFill>
                  <a:schemeClr val="dk1"/>
                </a:solidFill>
              </a:rPr>
              <a:t>pratica</a:t>
            </a:r>
            <a:br>
              <a:rPr lang="en-US" b="1" dirty="0">
                <a:solidFill>
                  <a:schemeClr val="dk1"/>
                </a:solidFill>
              </a:rPr>
            </a:br>
            <a:r>
              <a:rPr lang="en-US" dirty="0" err="1">
                <a:solidFill>
                  <a:schemeClr val="dk1"/>
                </a:solidFill>
              </a:rPr>
              <a:t>Cercate</a:t>
            </a:r>
            <a:r>
              <a:rPr lang="en-US" dirty="0">
                <a:solidFill>
                  <a:schemeClr val="dk1"/>
                </a:solidFill>
              </a:rPr>
              <a:t> di </a:t>
            </a:r>
            <a:r>
              <a:rPr lang="en-US" dirty="0" err="1">
                <a:solidFill>
                  <a:schemeClr val="dk1"/>
                </a:solidFill>
              </a:rPr>
              <a:t>trovare</a:t>
            </a:r>
            <a:r>
              <a:rPr lang="en-US" dirty="0">
                <a:solidFill>
                  <a:schemeClr val="dk1"/>
                </a:solidFill>
              </a:rPr>
              <a:t> </a:t>
            </a:r>
            <a:r>
              <a:rPr lang="en-US" dirty="0" err="1">
                <a:solidFill>
                  <a:schemeClr val="dk1"/>
                </a:solidFill>
              </a:rPr>
              <a:t>dei</a:t>
            </a:r>
            <a:r>
              <a:rPr lang="en-US" dirty="0">
                <a:solidFill>
                  <a:schemeClr val="dk1"/>
                </a:solidFill>
              </a:rPr>
              <a:t> </a:t>
            </a:r>
            <a:r>
              <a:rPr lang="en-US" dirty="0" err="1">
                <a:solidFill>
                  <a:schemeClr val="dk1"/>
                </a:solidFill>
              </a:rPr>
              <a:t>nuovi</a:t>
            </a:r>
            <a:r>
              <a:rPr lang="en-US" dirty="0">
                <a:solidFill>
                  <a:schemeClr val="dk1"/>
                </a:solidFill>
              </a:rPr>
              <a:t> </a:t>
            </a:r>
            <a:r>
              <a:rPr lang="en-US" dirty="0" err="1">
                <a:solidFill>
                  <a:schemeClr val="dk1"/>
                </a:solidFill>
              </a:rPr>
              <a:t>esempi</a:t>
            </a:r>
            <a:r>
              <a:rPr lang="en-US" dirty="0">
                <a:solidFill>
                  <a:schemeClr val="dk1"/>
                </a:solidFill>
              </a:rPr>
              <a:t> da </a:t>
            </a:r>
            <a:r>
              <a:rPr lang="en-US" dirty="0" err="1">
                <a:solidFill>
                  <a:schemeClr val="dk1"/>
                </a:solidFill>
              </a:rPr>
              <a:t>associare</a:t>
            </a:r>
            <a:r>
              <a:rPr lang="en-US" dirty="0">
                <a:solidFill>
                  <a:schemeClr val="dk1"/>
                </a:solidFill>
              </a:rPr>
              <a:t> </a:t>
            </a:r>
            <a:r>
              <a:rPr lang="en-US" dirty="0" err="1">
                <a:solidFill>
                  <a:schemeClr val="dk1"/>
                </a:solidFill>
              </a:rPr>
              <a:t>alle</a:t>
            </a:r>
            <a:r>
              <a:rPr lang="en-US" dirty="0">
                <a:solidFill>
                  <a:schemeClr val="dk1"/>
                </a:solidFill>
              </a:rPr>
              <a:t> </a:t>
            </a:r>
            <a:r>
              <a:rPr lang="en-US" dirty="0" err="1">
                <a:solidFill>
                  <a:schemeClr val="dk1"/>
                </a:solidFill>
              </a:rPr>
              <a:t>competenze</a:t>
            </a:r>
            <a:r>
              <a:rPr lang="en-US" dirty="0">
                <a:solidFill>
                  <a:schemeClr val="dk1"/>
                </a:solidFill>
              </a:rPr>
              <a:t> e </a:t>
            </a:r>
            <a:r>
              <a:rPr lang="en-US" dirty="0" err="1">
                <a:solidFill>
                  <a:schemeClr val="dk1"/>
                </a:solidFill>
              </a:rPr>
              <a:t>scegliete</a:t>
            </a:r>
            <a:r>
              <a:rPr lang="en-US" dirty="0">
                <a:solidFill>
                  <a:schemeClr val="dk1"/>
                </a:solidFill>
              </a:rPr>
              <a:t> </a:t>
            </a:r>
            <a:r>
              <a:rPr lang="en-US" dirty="0" err="1">
                <a:solidFill>
                  <a:schemeClr val="dk1"/>
                </a:solidFill>
              </a:rPr>
              <a:t>almeno</a:t>
            </a:r>
            <a:r>
              <a:rPr lang="en-US" dirty="0">
                <a:solidFill>
                  <a:schemeClr val="dk1"/>
                </a:solidFill>
              </a:rPr>
              <a:t> uno </a:t>
            </a:r>
            <a:r>
              <a:rPr lang="en-US" dirty="0" err="1">
                <a:solidFill>
                  <a:schemeClr val="dk1"/>
                </a:solidFill>
              </a:rPr>
              <a:t>degli</a:t>
            </a:r>
            <a:r>
              <a:rPr lang="en-US" dirty="0">
                <a:solidFill>
                  <a:schemeClr val="dk1"/>
                </a:solidFill>
              </a:rPr>
              <a:t> </a:t>
            </a:r>
            <a:r>
              <a:rPr lang="en-US" dirty="0" err="1">
                <a:solidFill>
                  <a:schemeClr val="dk1"/>
                </a:solidFill>
              </a:rPr>
              <a:t>scenari</a:t>
            </a:r>
            <a:r>
              <a:rPr lang="en-US" dirty="0">
                <a:solidFill>
                  <a:schemeClr val="dk1"/>
                </a:solidFill>
              </a:rPr>
              <a:t> </a:t>
            </a:r>
            <a:r>
              <a:rPr lang="en-US" dirty="0" err="1">
                <a:solidFill>
                  <a:schemeClr val="dk1"/>
                </a:solidFill>
              </a:rPr>
              <a:t>proposti</a:t>
            </a:r>
            <a:r>
              <a:rPr lang="en-US" dirty="0">
                <a:solidFill>
                  <a:schemeClr val="dk1"/>
                </a:solidFill>
              </a:rPr>
              <a:t> per </a:t>
            </a:r>
            <a:r>
              <a:rPr lang="en-US" dirty="0" err="1">
                <a:solidFill>
                  <a:schemeClr val="dk1"/>
                </a:solidFill>
              </a:rPr>
              <a:t>ciascuna</a:t>
            </a:r>
            <a:r>
              <a:rPr lang="en-US" dirty="0">
                <a:solidFill>
                  <a:schemeClr val="dk1"/>
                </a:solidFill>
              </a:rPr>
              <a:t> </a:t>
            </a:r>
            <a:r>
              <a:rPr lang="en-US" dirty="0" err="1">
                <a:solidFill>
                  <a:schemeClr val="dk1"/>
                </a:solidFill>
              </a:rPr>
              <a:t>competenza</a:t>
            </a:r>
            <a:r>
              <a:rPr lang="en-US" dirty="0">
                <a:solidFill>
                  <a:schemeClr val="dk1"/>
                </a:solidFill>
              </a:rPr>
              <a:t> e </a:t>
            </a:r>
            <a:r>
              <a:rPr lang="en-US" dirty="0" err="1">
                <a:solidFill>
                  <a:schemeClr val="dk1"/>
                </a:solidFill>
              </a:rPr>
              <a:t>adattatelo</a:t>
            </a:r>
            <a:r>
              <a:rPr lang="en-US" dirty="0">
                <a:solidFill>
                  <a:schemeClr val="dk1"/>
                </a:solidFill>
              </a:rPr>
              <a:t> </a:t>
            </a:r>
            <a:r>
              <a:rPr lang="en-US" dirty="0" err="1">
                <a:solidFill>
                  <a:schemeClr val="dk1"/>
                </a:solidFill>
              </a:rPr>
              <a:t>alla</a:t>
            </a:r>
            <a:r>
              <a:rPr lang="en-US" dirty="0">
                <a:solidFill>
                  <a:schemeClr val="dk1"/>
                </a:solidFill>
              </a:rPr>
              <a:t> </a:t>
            </a:r>
            <a:r>
              <a:rPr lang="en-US" dirty="0" err="1">
                <a:solidFill>
                  <a:schemeClr val="dk1"/>
                </a:solidFill>
              </a:rPr>
              <a:t>vostra</a:t>
            </a:r>
            <a:r>
              <a:rPr lang="en-US" dirty="0">
                <a:solidFill>
                  <a:schemeClr val="dk1"/>
                </a:solidFill>
              </a:rPr>
              <a:t> </a:t>
            </a:r>
            <a:r>
              <a:rPr lang="en-US" dirty="0" err="1">
                <a:solidFill>
                  <a:schemeClr val="dk1"/>
                </a:solidFill>
              </a:rPr>
              <a:t>classe</a:t>
            </a:r>
            <a:r>
              <a:rPr lang="en-US" dirty="0">
                <a:solidFill>
                  <a:schemeClr val="dk1"/>
                </a:solidFill>
              </a:rPr>
              <a:t>. </a:t>
            </a:r>
            <a:endParaRPr dirty="0">
              <a:solidFill>
                <a:schemeClr val="dk1"/>
              </a:solidFill>
            </a:endParaRPr>
          </a:p>
          <a:p>
            <a:pPr lvl="0"/>
            <a:r>
              <a:rPr lang="en-US" b="1" dirty="0" err="1">
                <a:solidFill>
                  <a:schemeClr val="dk1"/>
                </a:solidFill>
              </a:rPr>
              <a:t>Compito</a:t>
            </a:r>
            <a:r>
              <a:rPr lang="en-US" b="1" dirty="0">
                <a:solidFill>
                  <a:schemeClr val="dk1"/>
                </a:solidFill>
              </a:rPr>
              <a:t> a casa</a:t>
            </a:r>
            <a:br>
              <a:rPr lang="en-US" dirty="0">
                <a:solidFill>
                  <a:schemeClr val="dk1"/>
                </a:solidFill>
              </a:rPr>
            </a:br>
            <a:r>
              <a:rPr lang="it-IT" dirty="0">
                <a:solidFill>
                  <a:schemeClr val="dk1"/>
                </a:solidFill>
              </a:rPr>
              <a:t>Parlate delle vostre esperienze personali inerenti al programma nazionale</a:t>
            </a:r>
            <a:r>
              <a:rPr lang="en-US" dirty="0">
                <a:solidFill>
                  <a:schemeClr val="dk1"/>
                </a:solidFill>
              </a:rPr>
              <a:t>. È facile da </a:t>
            </a:r>
            <a:r>
              <a:rPr lang="en-US" dirty="0" err="1">
                <a:solidFill>
                  <a:schemeClr val="dk1"/>
                </a:solidFill>
              </a:rPr>
              <a:t>seguire</a:t>
            </a:r>
            <a:r>
              <a:rPr lang="en-US" dirty="0">
                <a:solidFill>
                  <a:schemeClr val="dk1"/>
                </a:solidFill>
              </a:rPr>
              <a:t>? È </a:t>
            </a:r>
            <a:r>
              <a:rPr lang="en-US" dirty="0" err="1">
                <a:solidFill>
                  <a:schemeClr val="dk1"/>
                </a:solidFill>
              </a:rPr>
              <a:t>datato</a:t>
            </a:r>
            <a:r>
              <a:rPr lang="en-US" dirty="0">
                <a:solidFill>
                  <a:schemeClr val="dk1"/>
                </a:solidFill>
              </a:rPr>
              <a:t>? È ben </a:t>
            </a:r>
            <a:r>
              <a:rPr lang="en-US" dirty="0" err="1">
                <a:solidFill>
                  <a:schemeClr val="dk1"/>
                </a:solidFill>
              </a:rPr>
              <a:t>strutturato</a:t>
            </a:r>
            <a:r>
              <a:rPr lang="en-US" dirty="0">
                <a:solidFill>
                  <a:schemeClr val="dk1"/>
                </a:solidFill>
              </a:rPr>
              <a:t>, </a:t>
            </a:r>
            <a:r>
              <a:rPr lang="en-US" dirty="0" err="1">
                <a:solidFill>
                  <a:schemeClr val="dk1"/>
                </a:solidFill>
              </a:rPr>
              <a:t>realistico</a:t>
            </a:r>
            <a:r>
              <a:rPr lang="en-US" dirty="0">
                <a:solidFill>
                  <a:schemeClr val="dk1"/>
                </a:solidFill>
              </a:rPr>
              <a:t> e </a:t>
            </a:r>
            <a:r>
              <a:rPr lang="en-US" dirty="0" err="1">
                <a:solidFill>
                  <a:schemeClr val="dk1"/>
                </a:solidFill>
              </a:rPr>
              <a:t>andrebbe</a:t>
            </a:r>
            <a:r>
              <a:rPr lang="en-US" dirty="0">
                <a:solidFill>
                  <a:schemeClr val="dk1"/>
                </a:solidFill>
              </a:rPr>
              <a:t> </a:t>
            </a:r>
            <a:r>
              <a:rPr lang="en-US" dirty="0" err="1">
                <a:solidFill>
                  <a:schemeClr val="dk1"/>
                </a:solidFill>
              </a:rPr>
              <a:t>preso</a:t>
            </a:r>
            <a:r>
              <a:rPr lang="en-US" dirty="0">
                <a:solidFill>
                  <a:schemeClr val="dk1"/>
                </a:solidFill>
              </a:rPr>
              <a:t> a </a:t>
            </a:r>
            <a:r>
              <a:rPr lang="en-US" dirty="0" err="1">
                <a:solidFill>
                  <a:schemeClr val="dk1"/>
                </a:solidFill>
              </a:rPr>
              <a:t>modello</a:t>
            </a:r>
            <a:r>
              <a:rPr lang="en-US" dirty="0">
                <a:solidFill>
                  <a:schemeClr val="dk1"/>
                </a:solidFill>
              </a:rPr>
              <a:t>. </a:t>
            </a:r>
            <a:r>
              <a:rPr lang="en-US" dirty="0" err="1">
                <a:solidFill>
                  <a:schemeClr val="dk1"/>
                </a:solidFill>
              </a:rPr>
              <a:t>Confrontate</a:t>
            </a:r>
            <a:r>
              <a:rPr lang="en-US" dirty="0">
                <a:solidFill>
                  <a:schemeClr val="dk1"/>
                </a:solidFill>
              </a:rPr>
              <a:t> </a:t>
            </a:r>
            <a:r>
              <a:rPr lang="en-US" dirty="0" err="1">
                <a:solidFill>
                  <a:schemeClr val="dk1"/>
                </a:solidFill>
              </a:rPr>
              <a:t>il</a:t>
            </a:r>
            <a:r>
              <a:rPr lang="en-US" dirty="0">
                <a:solidFill>
                  <a:schemeClr val="dk1"/>
                </a:solidFill>
              </a:rPr>
              <a:t> </a:t>
            </a:r>
            <a:r>
              <a:rPr lang="en-US" dirty="0" err="1">
                <a:solidFill>
                  <a:schemeClr val="dk1"/>
                </a:solidFill>
              </a:rPr>
              <a:t>programma</a:t>
            </a:r>
            <a:r>
              <a:rPr lang="en-US" dirty="0">
                <a:solidFill>
                  <a:schemeClr val="dk1"/>
                </a:solidFill>
              </a:rPr>
              <a:t> </a:t>
            </a:r>
            <a:r>
              <a:rPr lang="en-US" dirty="0" err="1">
                <a:solidFill>
                  <a:schemeClr val="dk1"/>
                </a:solidFill>
              </a:rPr>
              <a:t>nazionale</a:t>
            </a:r>
            <a:r>
              <a:rPr lang="en-US" dirty="0">
                <a:solidFill>
                  <a:schemeClr val="dk1"/>
                </a:solidFill>
              </a:rPr>
              <a:t> con </a:t>
            </a:r>
            <a:r>
              <a:rPr lang="en-US" dirty="0" err="1">
                <a:solidFill>
                  <a:schemeClr val="dk1"/>
                </a:solidFill>
              </a:rPr>
              <a:t>il</a:t>
            </a:r>
            <a:r>
              <a:rPr lang="en-US" dirty="0">
                <a:solidFill>
                  <a:schemeClr val="dk1"/>
                </a:solidFill>
              </a:rPr>
              <a:t> Quadro </a:t>
            </a:r>
            <a:r>
              <a:rPr lang="en-US" dirty="0" err="1">
                <a:solidFill>
                  <a:schemeClr val="dk1"/>
                </a:solidFill>
              </a:rPr>
              <a:t>europeo</a:t>
            </a:r>
            <a:r>
              <a:rPr lang="en-US" dirty="0">
                <a:solidFill>
                  <a:schemeClr val="dk1"/>
                </a:solidFill>
              </a:rPr>
              <a:t> </a:t>
            </a:r>
            <a:r>
              <a:rPr lang="en-US" dirty="0" err="1">
                <a:solidFill>
                  <a:schemeClr val="dk1"/>
                </a:solidFill>
              </a:rPr>
              <a:t>delle</a:t>
            </a:r>
            <a:r>
              <a:rPr lang="en-US" dirty="0">
                <a:solidFill>
                  <a:schemeClr val="dk1"/>
                </a:solidFill>
              </a:rPr>
              <a:t> </a:t>
            </a:r>
            <a:r>
              <a:rPr lang="en-US" dirty="0" err="1">
                <a:solidFill>
                  <a:schemeClr val="dk1"/>
                </a:solidFill>
              </a:rPr>
              <a:t>competenze</a:t>
            </a:r>
            <a:r>
              <a:rPr lang="en-US" dirty="0">
                <a:solidFill>
                  <a:schemeClr val="dk1"/>
                </a:solidFill>
              </a:rPr>
              <a:t>. </a:t>
            </a:r>
            <a:endParaRPr dirty="0">
              <a:solidFill>
                <a:schemeClr val="dk1"/>
              </a:solidFill>
            </a:endParaRPr>
          </a:p>
          <a:p>
            <a:pPr marL="457200" lvl="0" indent="-228600" algn="l" rtl="0">
              <a:lnSpc>
                <a:spcPct val="90000"/>
              </a:lnSpc>
              <a:spcBef>
                <a:spcPts val="1000"/>
              </a:spcBef>
              <a:spcAft>
                <a:spcPts val="0"/>
              </a:spcAft>
              <a:buSzPts val="1800"/>
              <a:buNone/>
            </a:pPr>
            <a:endParaRPr dirty="0">
              <a:solidFill>
                <a:schemeClr val="dk1"/>
              </a:solidFill>
            </a:endParaRPr>
          </a:p>
          <a:p>
            <a:pPr marL="457200" lvl="0" indent="-228600" algn="l" rtl="0">
              <a:lnSpc>
                <a:spcPct val="90000"/>
              </a:lnSpc>
              <a:spcBef>
                <a:spcPts val="1000"/>
              </a:spcBef>
              <a:spcAft>
                <a:spcPts val="0"/>
              </a:spcAft>
              <a:buSzPts val="1800"/>
              <a:buNone/>
            </a:pPr>
            <a:endParaRPr dirty="0">
              <a:solidFill>
                <a:srgbClr val="1D1D1B"/>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1" name="Google Shape;341;p44"/>
          <p:cNvSpPr txBox="1">
            <a:spLocks noGrp="1"/>
          </p:cNvSpPr>
          <p:nvPr>
            <p:ph type="title"/>
          </p:nvPr>
        </p:nvSpPr>
        <p:spPr>
          <a:xfrm>
            <a:off x="97970" y="81642"/>
            <a:ext cx="11944351" cy="715879"/>
          </a:xfrm>
          <a:prstGeom prst="rect">
            <a:avLst/>
          </a:prstGeom>
          <a:noFill/>
          <a:ln>
            <a:noFill/>
          </a:ln>
        </p:spPr>
        <p:txBody>
          <a:bodyPr spcFirstLastPara="1" wrap="square" lIns="91425" tIns="54000" rIns="54000" bIns="54000" anchor="ctr" anchorCtr="0">
            <a:noAutofit/>
          </a:bodyPr>
          <a:lstStyle/>
          <a:p>
            <a:pPr marL="0" lvl="0" indent="0" algn="just" rtl="0">
              <a:lnSpc>
                <a:spcPct val="90000"/>
              </a:lnSpc>
              <a:spcBef>
                <a:spcPts val="0"/>
              </a:spcBef>
              <a:spcAft>
                <a:spcPts val="0"/>
              </a:spcAft>
              <a:buClr>
                <a:schemeClr val="accent1"/>
              </a:buClr>
              <a:buSzPts val="2400"/>
              <a:buNone/>
            </a:pPr>
            <a:r>
              <a:rPr lang="en-US" sz="2800" dirty="0"/>
              <a:t>Risorse </a:t>
            </a:r>
            <a:r>
              <a:rPr lang="en-US" sz="2800" dirty="0" err="1"/>
              <a:t>aggiuntive</a:t>
            </a:r>
            <a:endParaRPr sz="3400" dirty="0"/>
          </a:p>
        </p:txBody>
      </p:sp>
      <p:sp>
        <p:nvSpPr>
          <p:cNvPr id="342" name="Google Shape;342;p44"/>
          <p:cNvSpPr txBox="1">
            <a:spLocks noGrp="1"/>
          </p:cNvSpPr>
          <p:nvPr>
            <p:ph type="body" idx="2"/>
          </p:nvPr>
        </p:nvSpPr>
        <p:spPr>
          <a:xfrm>
            <a:off x="97981" y="1252400"/>
            <a:ext cx="11537100" cy="5289300"/>
          </a:xfrm>
          <a:prstGeom prst="rect">
            <a:avLst/>
          </a:prstGeom>
          <a:noFill/>
          <a:ln>
            <a:noFill/>
          </a:ln>
        </p:spPr>
        <p:txBody>
          <a:bodyPr spcFirstLastPara="1" wrap="square" lIns="91425" tIns="45700" rIns="91425" bIns="45700" anchor="t" anchorCtr="0">
            <a:noAutofit/>
          </a:bodyPr>
          <a:lstStyle/>
          <a:p>
            <a:pPr marL="457200" lvl="0" indent="-330200" algn="l" rtl="0">
              <a:lnSpc>
                <a:spcPct val="200000"/>
              </a:lnSpc>
              <a:spcBef>
                <a:spcPts val="1000"/>
              </a:spcBef>
              <a:spcAft>
                <a:spcPts val="0"/>
              </a:spcAft>
              <a:buClr>
                <a:srgbClr val="1D1D1B"/>
              </a:buClr>
              <a:buSzPts val="1600"/>
              <a:buChar char="●"/>
            </a:pPr>
            <a:r>
              <a:rPr lang="en-US" sz="1600" dirty="0">
                <a:solidFill>
                  <a:srgbClr val="1D1D1B"/>
                </a:solidFill>
              </a:rPr>
              <a:t>Il secondo piano </a:t>
            </a:r>
            <a:r>
              <a:rPr lang="en-US" sz="1600" dirty="0" err="1">
                <a:solidFill>
                  <a:srgbClr val="1D1D1B"/>
                </a:solidFill>
              </a:rPr>
              <a:t>europeo</a:t>
            </a:r>
            <a:r>
              <a:rPr lang="en-US" sz="1600" dirty="0">
                <a:solidFill>
                  <a:srgbClr val="1D1D1B"/>
                </a:solidFill>
              </a:rPr>
              <a:t> per </a:t>
            </a:r>
            <a:r>
              <a:rPr lang="en-US" sz="1600" dirty="0" err="1">
                <a:solidFill>
                  <a:srgbClr val="1D1D1B"/>
                </a:solidFill>
              </a:rPr>
              <a:t>l’istruzione</a:t>
            </a:r>
            <a:r>
              <a:rPr lang="en-US" sz="1600" dirty="0">
                <a:solidFill>
                  <a:srgbClr val="1D1D1B"/>
                </a:solidFill>
              </a:rPr>
              <a:t> </a:t>
            </a:r>
            <a:r>
              <a:rPr lang="en-US" sz="1600" dirty="0" err="1">
                <a:solidFill>
                  <a:srgbClr val="1D1D1B"/>
                </a:solidFill>
              </a:rPr>
              <a:t>digitale</a:t>
            </a:r>
            <a:r>
              <a:rPr lang="en-US" sz="1600" dirty="0">
                <a:solidFill>
                  <a:srgbClr val="1D1D1B"/>
                </a:solidFill>
              </a:rPr>
              <a:t> - </a:t>
            </a:r>
            <a:r>
              <a:rPr lang="en-US" sz="1600" dirty="0" err="1">
                <a:solidFill>
                  <a:srgbClr val="1D1D1B"/>
                </a:solidFill>
              </a:rPr>
              <a:t>disponibile</a:t>
            </a:r>
            <a:r>
              <a:rPr lang="en-US" sz="1600" dirty="0">
                <a:solidFill>
                  <a:srgbClr val="1D1D1B"/>
                </a:solidFill>
              </a:rPr>
              <a:t> </a:t>
            </a:r>
            <a:r>
              <a:rPr lang="en-US" sz="1600" u="sng" dirty="0">
                <a:solidFill>
                  <a:schemeClr val="hlink"/>
                </a:solidFill>
                <a:hlinkClick r:id="rId3"/>
              </a:rPr>
              <a:t>QUI</a:t>
            </a:r>
            <a:endParaRPr sz="1600" dirty="0">
              <a:solidFill>
                <a:srgbClr val="1D1D1B"/>
              </a:solidFill>
            </a:endParaRPr>
          </a:p>
          <a:p>
            <a:pPr marL="457200" lvl="0" indent="-330200" algn="l" rtl="0">
              <a:lnSpc>
                <a:spcPct val="200000"/>
              </a:lnSpc>
              <a:spcBef>
                <a:spcPts val="0"/>
              </a:spcBef>
              <a:spcAft>
                <a:spcPts val="0"/>
              </a:spcAft>
              <a:buClr>
                <a:srgbClr val="1D1D1B"/>
              </a:buClr>
              <a:buSzPts val="1600"/>
              <a:buChar char="●"/>
            </a:pPr>
            <a:r>
              <a:rPr lang="en-US" sz="1600" dirty="0">
                <a:solidFill>
                  <a:srgbClr val="1D1D1B"/>
                </a:solidFill>
              </a:rPr>
              <a:t>Il </a:t>
            </a:r>
            <a:r>
              <a:rPr lang="en-US" sz="1600" dirty="0" err="1">
                <a:solidFill>
                  <a:srgbClr val="1D1D1B"/>
                </a:solidFill>
              </a:rPr>
              <a:t>decennio</a:t>
            </a:r>
            <a:r>
              <a:rPr lang="en-US" sz="1600" dirty="0">
                <a:solidFill>
                  <a:srgbClr val="1D1D1B"/>
                </a:solidFill>
              </a:rPr>
              <a:t> </a:t>
            </a:r>
            <a:r>
              <a:rPr lang="en-US" sz="1600" dirty="0" err="1">
                <a:solidFill>
                  <a:srgbClr val="1D1D1B"/>
                </a:solidFill>
              </a:rPr>
              <a:t>digitale</a:t>
            </a:r>
            <a:r>
              <a:rPr lang="en-US" sz="1600" dirty="0">
                <a:solidFill>
                  <a:srgbClr val="1D1D1B"/>
                </a:solidFill>
              </a:rPr>
              <a:t> </a:t>
            </a:r>
            <a:r>
              <a:rPr lang="en-US" sz="1600" dirty="0" err="1">
                <a:solidFill>
                  <a:srgbClr val="1D1D1B"/>
                </a:solidFill>
              </a:rPr>
              <a:t>europeo</a:t>
            </a:r>
            <a:r>
              <a:rPr lang="en-US" sz="1600" dirty="0">
                <a:solidFill>
                  <a:srgbClr val="1D1D1B"/>
                </a:solidFill>
              </a:rPr>
              <a:t>: </a:t>
            </a:r>
            <a:r>
              <a:rPr lang="en-US" sz="1600" dirty="0" err="1">
                <a:solidFill>
                  <a:srgbClr val="1D1D1B"/>
                </a:solidFill>
              </a:rPr>
              <a:t>obiettivi</a:t>
            </a:r>
            <a:r>
              <a:rPr lang="en-US" sz="1600" dirty="0">
                <a:solidFill>
                  <a:srgbClr val="1D1D1B"/>
                </a:solidFill>
              </a:rPr>
              <a:t> per </a:t>
            </a:r>
            <a:r>
              <a:rPr lang="en-US" sz="1600" dirty="0" err="1">
                <a:solidFill>
                  <a:srgbClr val="1D1D1B"/>
                </a:solidFill>
              </a:rPr>
              <a:t>il</a:t>
            </a:r>
            <a:r>
              <a:rPr lang="en-US" sz="1600" dirty="0">
                <a:solidFill>
                  <a:srgbClr val="1D1D1B"/>
                </a:solidFill>
              </a:rPr>
              <a:t> 2030 -  </a:t>
            </a:r>
            <a:r>
              <a:rPr lang="en-US" sz="1600" dirty="0" err="1">
                <a:solidFill>
                  <a:srgbClr val="1D1D1B"/>
                </a:solidFill>
              </a:rPr>
              <a:t>disponibile</a:t>
            </a:r>
            <a:r>
              <a:rPr lang="en-US" sz="1600" dirty="0">
                <a:solidFill>
                  <a:srgbClr val="1D1D1B"/>
                </a:solidFill>
              </a:rPr>
              <a:t> </a:t>
            </a:r>
            <a:r>
              <a:rPr lang="en-US" sz="1600" u="sng" dirty="0">
                <a:solidFill>
                  <a:schemeClr val="hlink"/>
                </a:solidFill>
                <a:hlinkClick r:id="rId4"/>
              </a:rPr>
              <a:t>QUI</a:t>
            </a:r>
            <a:endParaRPr sz="1600" dirty="0">
              <a:solidFill>
                <a:srgbClr val="1D1D1B"/>
              </a:solidFill>
            </a:endParaRPr>
          </a:p>
          <a:p>
            <a:pPr lvl="0" indent="-330200">
              <a:lnSpc>
                <a:spcPct val="200000"/>
              </a:lnSpc>
              <a:spcBef>
                <a:spcPts val="0"/>
              </a:spcBef>
              <a:buClr>
                <a:srgbClr val="1D1D1B"/>
              </a:buClr>
              <a:buSzPts val="1600"/>
              <a:buChar char="●"/>
            </a:pPr>
            <a:r>
              <a:rPr lang="en-US" sz="1600" dirty="0">
                <a:solidFill>
                  <a:srgbClr val="1D1D1B"/>
                </a:solidFill>
              </a:rPr>
              <a:t>Il primo piano </a:t>
            </a:r>
            <a:r>
              <a:rPr lang="en-US" sz="1600" dirty="0" err="1">
                <a:solidFill>
                  <a:srgbClr val="1D1D1B"/>
                </a:solidFill>
              </a:rPr>
              <a:t>europeo</a:t>
            </a:r>
            <a:r>
              <a:rPr lang="en-US" sz="1600" dirty="0">
                <a:solidFill>
                  <a:srgbClr val="1D1D1B"/>
                </a:solidFill>
              </a:rPr>
              <a:t> per </a:t>
            </a:r>
            <a:r>
              <a:rPr lang="en-US" sz="1600" dirty="0" err="1">
                <a:solidFill>
                  <a:srgbClr val="1D1D1B"/>
                </a:solidFill>
              </a:rPr>
              <a:t>l’istruzione</a:t>
            </a:r>
            <a:r>
              <a:rPr lang="en-US" sz="1600" dirty="0">
                <a:solidFill>
                  <a:srgbClr val="1D1D1B"/>
                </a:solidFill>
              </a:rPr>
              <a:t> </a:t>
            </a:r>
            <a:r>
              <a:rPr lang="en-US" sz="1600" dirty="0" err="1">
                <a:solidFill>
                  <a:srgbClr val="1D1D1B"/>
                </a:solidFill>
              </a:rPr>
              <a:t>digitale</a:t>
            </a:r>
            <a:r>
              <a:rPr lang="en-US" sz="1600" dirty="0">
                <a:solidFill>
                  <a:srgbClr val="1D1D1B"/>
                </a:solidFill>
              </a:rPr>
              <a:t> - </a:t>
            </a:r>
            <a:r>
              <a:rPr lang="en-US" sz="1600" dirty="0" err="1">
                <a:solidFill>
                  <a:srgbClr val="1D1D1B"/>
                </a:solidFill>
              </a:rPr>
              <a:t>disponibile</a:t>
            </a:r>
            <a:r>
              <a:rPr lang="en-US" sz="1600" dirty="0">
                <a:solidFill>
                  <a:srgbClr val="1D1D1B"/>
                </a:solidFill>
              </a:rPr>
              <a:t> </a:t>
            </a:r>
            <a:r>
              <a:rPr lang="en-US" sz="1600" u="sng" dirty="0">
                <a:solidFill>
                  <a:schemeClr val="hlink"/>
                </a:solidFill>
                <a:hlinkClick r:id="rId5"/>
              </a:rPr>
              <a:t>QUI</a:t>
            </a:r>
            <a:endParaRPr sz="1600" dirty="0">
              <a:solidFill>
                <a:srgbClr val="1D1D1B"/>
              </a:solidFill>
            </a:endParaRPr>
          </a:p>
          <a:p>
            <a:pPr marL="457200" lvl="0" indent="-330200" algn="l" rtl="0">
              <a:lnSpc>
                <a:spcPct val="200000"/>
              </a:lnSpc>
              <a:spcBef>
                <a:spcPts val="0"/>
              </a:spcBef>
              <a:spcAft>
                <a:spcPts val="0"/>
              </a:spcAft>
              <a:buClr>
                <a:srgbClr val="1D1D1B"/>
              </a:buClr>
              <a:buSzPts val="1600"/>
              <a:buChar char="●"/>
            </a:pPr>
            <a:r>
              <a:rPr lang="en-US" sz="1600" dirty="0">
                <a:solidFill>
                  <a:srgbClr val="1D1D1B"/>
                </a:solidFill>
              </a:rPr>
              <a:t>Digi Comp - I </a:t>
            </a:r>
            <a:r>
              <a:rPr lang="en-US" sz="1600" dirty="0" err="1">
                <a:solidFill>
                  <a:srgbClr val="1D1D1B"/>
                </a:solidFill>
              </a:rPr>
              <a:t>versione</a:t>
            </a:r>
            <a:r>
              <a:rPr lang="en-US" sz="1600" dirty="0">
                <a:solidFill>
                  <a:srgbClr val="1D1D1B"/>
                </a:solidFill>
              </a:rPr>
              <a:t> -  </a:t>
            </a:r>
            <a:r>
              <a:rPr lang="en-US" sz="1600" dirty="0" err="1">
                <a:solidFill>
                  <a:srgbClr val="1D1D1B"/>
                </a:solidFill>
              </a:rPr>
              <a:t>disponibile</a:t>
            </a:r>
            <a:r>
              <a:rPr lang="en-US" sz="1600" dirty="0">
                <a:solidFill>
                  <a:srgbClr val="1D1D1B"/>
                </a:solidFill>
              </a:rPr>
              <a:t> </a:t>
            </a:r>
            <a:r>
              <a:rPr lang="en-US" sz="1600" u="sng" dirty="0">
                <a:solidFill>
                  <a:schemeClr val="hlink"/>
                </a:solidFill>
                <a:hlinkClick r:id="rId6"/>
              </a:rPr>
              <a:t>QUI</a:t>
            </a:r>
            <a:r>
              <a:rPr lang="en-US" sz="1600" dirty="0">
                <a:solidFill>
                  <a:srgbClr val="1D1D1B"/>
                </a:solidFill>
              </a:rPr>
              <a:t> </a:t>
            </a:r>
            <a:endParaRPr sz="1600" dirty="0">
              <a:solidFill>
                <a:srgbClr val="1D1D1B"/>
              </a:solidFill>
            </a:endParaRPr>
          </a:p>
          <a:p>
            <a:pPr marL="457200" lvl="0" indent="-330200" algn="l" rtl="0">
              <a:lnSpc>
                <a:spcPct val="200000"/>
              </a:lnSpc>
              <a:spcBef>
                <a:spcPts val="0"/>
              </a:spcBef>
              <a:spcAft>
                <a:spcPts val="0"/>
              </a:spcAft>
              <a:buClr>
                <a:srgbClr val="1D1D1B"/>
              </a:buClr>
              <a:buSzPts val="1600"/>
              <a:buChar char="●"/>
            </a:pPr>
            <a:r>
              <a:rPr lang="en-US" sz="1600" dirty="0" err="1">
                <a:solidFill>
                  <a:srgbClr val="1D1D1B"/>
                </a:solidFill>
              </a:rPr>
              <a:t>Infografica</a:t>
            </a:r>
            <a:r>
              <a:rPr lang="en-US" sz="1600" dirty="0">
                <a:solidFill>
                  <a:srgbClr val="1D1D1B"/>
                </a:solidFill>
              </a:rPr>
              <a:t> – </a:t>
            </a:r>
            <a:r>
              <a:rPr lang="en-US" sz="1600" dirty="0" err="1">
                <a:solidFill>
                  <a:srgbClr val="1D1D1B"/>
                </a:solidFill>
              </a:rPr>
              <a:t>livelli</a:t>
            </a:r>
            <a:r>
              <a:rPr lang="en-US" sz="1600" dirty="0">
                <a:solidFill>
                  <a:srgbClr val="1D1D1B"/>
                </a:solidFill>
              </a:rPr>
              <a:t> di </a:t>
            </a:r>
            <a:r>
              <a:rPr lang="en-US" sz="1600" dirty="0" err="1">
                <a:solidFill>
                  <a:srgbClr val="1D1D1B"/>
                </a:solidFill>
              </a:rPr>
              <a:t>padronanza</a:t>
            </a:r>
            <a:r>
              <a:rPr lang="en-US" sz="1600" dirty="0">
                <a:solidFill>
                  <a:srgbClr val="1D1D1B"/>
                </a:solidFill>
              </a:rPr>
              <a:t>- </a:t>
            </a:r>
            <a:r>
              <a:rPr lang="en-US" sz="1600" dirty="0" err="1">
                <a:solidFill>
                  <a:srgbClr val="1D1D1B"/>
                </a:solidFill>
              </a:rPr>
              <a:t>disponibile</a:t>
            </a:r>
            <a:r>
              <a:rPr lang="en-US" sz="1600" dirty="0">
                <a:solidFill>
                  <a:srgbClr val="1D1D1B"/>
                </a:solidFill>
              </a:rPr>
              <a:t> </a:t>
            </a:r>
            <a:r>
              <a:rPr lang="en-US" sz="1600" u="sng" dirty="0">
                <a:solidFill>
                  <a:schemeClr val="hlink"/>
                </a:solidFill>
                <a:hlinkClick r:id="rId7"/>
              </a:rPr>
              <a:t>QUI</a:t>
            </a:r>
            <a:endParaRPr sz="1600" dirty="0">
              <a:solidFill>
                <a:srgbClr val="1D1D1B"/>
              </a:solidFill>
            </a:endParaRPr>
          </a:p>
          <a:p>
            <a:pPr marL="457200" lvl="0" indent="-330200" algn="l" rtl="0">
              <a:lnSpc>
                <a:spcPct val="200000"/>
              </a:lnSpc>
              <a:spcBef>
                <a:spcPts val="0"/>
              </a:spcBef>
              <a:spcAft>
                <a:spcPts val="0"/>
              </a:spcAft>
              <a:buClr>
                <a:srgbClr val="1D1D1B"/>
              </a:buClr>
              <a:buSzPts val="1600"/>
              <a:buChar char="●"/>
            </a:pPr>
            <a:r>
              <a:rPr lang="en-US" sz="1600" dirty="0" err="1">
                <a:solidFill>
                  <a:srgbClr val="1D1D1B"/>
                </a:solidFill>
              </a:rPr>
              <a:t>DigComp</a:t>
            </a:r>
            <a:r>
              <a:rPr lang="en-US" sz="1600" dirty="0">
                <a:solidFill>
                  <a:srgbClr val="1D1D1B"/>
                </a:solidFill>
              </a:rPr>
              <a:t> 2.1: Il Quadro </a:t>
            </a:r>
            <a:r>
              <a:rPr lang="en-US" sz="1600" dirty="0" err="1">
                <a:solidFill>
                  <a:srgbClr val="1D1D1B"/>
                </a:solidFill>
              </a:rPr>
              <a:t>europeo</a:t>
            </a:r>
            <a:r>
              <a:rPr lang="en-US" sz="1600" dirty="0">
                <a:solidFill>
                  <a:srgbClr val="1D1D1B"/>
                </a:solidFill>
              </a:rPr>
              <a:t> </a:t>
            </a:r>
            <a:r>
              <a:rPr lang="en-US" sz="1600" dirty="0" err="1">
                <a:solidFill>
                  <a:srgbClr val="1D1D1B"/>
                </a:solidFill>
              </a:rPr>
              <a:t>delle</a:t>
            </a:r>
            <a:r>
              <a:rPr lang="en-US" sz="1600" dirty="0">
                <a:solidFill>
                  <a:srgbClr val="1D1D1B"/>
                </a:solidFill>
              </a:rPr>
              <a:t> </a:t>
            </a:r>
            <a:r>
              <a:rPr lang="en-US" sz="1600" dirty="0" err="1">
                <a:solidFill>
                  <a:srgbClr val="1D1D1B"/>
                </a:solidFill>
              </a:rPr>
              <a:t>competenze</a:t>
            </a:r>
            <a:r>
              <a:rPr lang="en-US" sz="1600" dirty="0">
                <a:solidFill>
                  <a:srgbClr val="1D1D1B"/>
                </a:solidFill>
              </a:rPr>
              <a:t> per i </a:t>
            </a:r>
            <a:r>
              <a:rPr lang="en-US" sz="1600" dirty="0" err="1">
                <a:solidFill>
                  <a:srgbClr val="1D1D1B"/>
                </a:solidFill>
              </a:rPr>
              <a:t>cittadini</a:t>
            </a:r>
            <a:r>
              <a:rPr lang="en-US" sz="1600" dirty="0">
                <a:solidFill>
                  <a:srgbClr val="1D1D1B"/>
                </a:solidFill>
              </a:rPr>
              <a:t> con </a:t>
            </a:r>
            <a:r>
              <a:rPr lang="en-US" sz="1600" dirty="0" err="1">
                <a:solidFill>
                  <a:srgbClr val="1D1D1B"/>
                </a:solidFill>
              </a:rPr>
              <a:t>otto</a:t>
            </a:r>
            <a:r>
              <a:rPr lang="en-US" sz="1600" dirty="0">
                <a:solidFill>
                  <a:srgbClr val="1D1D1B"/>
                </a:solidFill>
              </a:rPr>
              <a:t> </a:t>
            </a:r>
            <a:r>
              <a:rPr lang="en-US" sz="1600" dirty="0" err="1">
                <a:solidFill>
                  <a:srgbClr val="1D1D1B"/>
                </a:solidFill>
              </a:rPr>
              <a:t>livelli</a:t>
            </a:r>
            <a:r>
              <a:rPr lang="en-US" sz="1600" dirty="0">
                <a:solidFill>
                  <a:srgbClr val="1D1D1B"/>
                </a:solidFill>
              </a:rPr>
              <a:t> di </a:t>
            </a:r>
            <a:r>
              <a:rPr lang="en-US" sz="1600" dirty="0" err="1">
                <a:solidFill>
                  <a:srgbClr val="1D1D1B"/>
                </a:solidFill>
              </a:rPr>
              <a:t>padronanza</a:t>
            </a:r>
            <a:r>
              <a:rPr lang="en-US" sz="1600" dirty="0">
                <a:solidFill>
                  <a:srgbClr val="1D1D1B"/>
                </a:solidFill>
              </a:rPr>
              <a:t> ed </a:t>
            </a:r>
            <a:r>
              <a:rPr lang="en-US" sz="1600" dirty="0" err="1">
                <a:solidFill>
                  <a:srgbClr val="1D1D1B"/>
                </a:solidFill>
              </a:rPr>
              <a:t>esempi</a:t>
            </a:r>
            <a:r>
              <a:rPr lang="en-US" sz="1600" dirty="0">
                <a:solidFill>
                  <a:srgbClr val="1D1D1B"/>
                </a:solidFill>
              </a:rPr>
              <a:t> e (2017) - </a:t>
            </a:r>
            <a:r>
              <a:rPr lang="en-US" sz="1600" dirty="0" err="1">
                <a:solidFill>
                  <a:srgbClr val="1D1D1B"/>
                </a:solidFill>
              </a:rPr>
              <a:t>disponibile</a:t>
            </a:r>
            <a:r>
              <a:rPr lang="en-US" sz="1600" dirty="0">
                <a:solidFill>
                  <a:srgbClr val="1D1D1B"/>
                </a:solidFill>
              </a:rPr>
              <a:t> </a:t>
            </a:r>
            <a:r>
              <a:rPr lang="en-US" sz="1600" u="sng" dirty="0">
                <a:solidFill>
                  <a:schemeClr val="hlink"/>
                </a:solidFill>
                <a:hlinkClick r:id="rId8"/>
              </a:rPr>
              <a:t>QUI</a:t>
            </a:r>
            <a:endParaRPr sz="1600" dirty="0">
              <a:solidFill>
                <a:srgbClr val="1D1D1B"/>
              </a:solidFill>
            </a:endParaRPr>
          </a:p>
          <a:p>
            <a:pPr lvl="0" indent="-330200">
              <a:lnSpc>
                <a:spcPct val="200000"/>
              </a:lnSpc>
              <a:spcBef>
                <a:spcPts val="0"/>
              </a:spcBef>
              <a:buClr>
                <a:srgbClr val="1D1D1B"/>
              </a:buClr>
              <a:buSzPts val="1600"/>
              <a:buChar char="●"/>
            </a:pPr>
            <a:r>
              <a:rPr lang="en-US" sz="1600" dirty="0" err="1">
                <a:solidFill>
                  <a:srgbClr val="1D1D1B"/>
                </a:solidFill>
              </a:rPr>
              <a:t>DigiCOmp</a:t>
            </a:r>
            <a:r>
              <a:rPr lang="en-US" sz="1600" dirty="0">
                <a:solidFill>
                  <a:srgbClr val="1D1D1B"/>
                </a:solidFill>
              </a:rPr>
              <a:t> 2.2: Il Quadro </a:t>
            </a:r>
            <a:r>
              <a:rPr lang="en-US" sz="1600" dirty="0" err="1">
                <a:solidFill>
                  <a:srgbClr val="1D1D1B"/>
                </a:solidFill>
              </a:rPr>
              <a:t>europeo</a:t>
            </a:r>
            <a:r>
              <a:rPr lang="en-US" sz="1600" dirty="0">
                <a:solidFill>
                  <a:srgbClr val="1D1D1B"/>
                </a:solidFill>
              </a:rPr>
              <a:t> </a:t>
            </a:r>
            <a:r>
              <a:rPr lang="en-US" sz="1600" dirty="0" err="1">
                <a:solidFill>
                  <a:srgbClr val="1D1D1B"/>
                </a:solidFill>
              </a:rPr>
              <a:t>delle</a:t>
            </a:r>
            <a:r>
              <a:rPr lang="en-US" sz="1600" dirty="0">
                <a:solidFill>
                  <a:srgbClr val="1D1D1B"/>
                </a:solidFill>
              </a:rPr>
              <a:t> </a:t>
            </a:r>
            <a:r>
              <a:rPr lang="en-US" sz="1600" dirty="0" err="1">
                <a:solidFill>
                  <a:srgbClr val="1D1D1B"/>
                </a:solidFill>
              </a:rPr>
              <a:t>competenze</a:t>
            </a:r>
            <a:r>
              <a:rPr lang="en-US" sz="1600" dirty="0">
                <a:solidFill>
                  <a:srgbClr val="1D1D1B"/>
                </a:solidFill>
              </a:rPr>
              <a:t> per i </a:t>
            </a:r>
            <a:r>
              <a:rPr lang="en-US" sz="1600" dirty="0" err="1">
                <a:solidFill>
                  <a:srgbClr val="1D1D1B"/>
                </a:solidFill>
              </a:rPr>
              <a:t>cittadini</a:t>
            </a:r>
            <a:r>
              <a:rPr lang="en-US" sz="1600" dirty="0">
                <a:solidFill>
                  <a:srgbClr val="1D1D1B"/>
                </a:solidFill>
              </a:rPr>
              <a:t> – con </a:t>
            </a:r>
            <a:r>
              <a:rPr lang="en-US" sz="1600" dirty="0" err="1">
                <a:solidFill>
                  <a:srgbClr val="1D1D1B"/>
                </a:solidFill>
              </a:rPr>
              <a:t>nuovi</a:t>
            </a:r>
            <a:r>
              <a:rPr lang="en-US" sz="1600" dirty="0">
                <a:solidFill>
                  <a:srgbClr val="1D1D1B"/>
                </a:solidFill>
              </a:rPr>
              <a:t> </a:t>
            </a:r>
            <a:r>
              <a:rPr lang="en-US" sz="1600" dirty="0" err="1">
                <a:solidFill>
                  <a:srgbClr val="1D1D1B"/>
                </a:solidFill>
              </a:rPr>
              <a:t>esempi</a:t>
            </a:r>
            <a:r>
              <a:rPr lang="en-US" sz="1600" dirty="0">
                <a:solidFill>
                  <a:srgbClr val="1D1D1B"/>
                </a:solidFill>
              </a:rPr>
              <a:t> di </a:t>
            </a:r>
            <a:r>
              <a:rPr lang="en-US" sz="1600" dirty="0" err="1">
                <a:solidFill>
                  <a:srgbClr val="1D1D1B"/>
                </a:solidFill>
              </a:rPr>
              <a:t>conoscenze</a:t>
            </a:r>
            <a:r>
              <a:rPr lang="en-US" sz="1600" dirty="0">
                <a:solidFill>
                  <a:srgbClr val="1D1D1B"/>
                </a:solidFill>
              </a:rPr>
              <a:t>, </a:t>
            </a:r>
            <a:r>
              <a:rPr lang="en-US" sz="1600" dirty="0" err="1">
                <a:solidFill>
                  <a:srgbClr val="1D1D1B"/>
                </a:solidFill>
              </a:rPr>
              <a:t>abilità</a:t>
            </a:r>
            <a:r>
              <a:rPr lang="en-US" sz="1600" dirty="0">
                <a:solidFill>
                  <a:srgbClr val="1D1D1B"/>
                </a:solidFill>
              </a:rPr>
              <a:t> e </a:t>
            </a:r>
            <a:r>
              <a:rPr lang="en-US" sz="1600" dirty="0" err="1">
                <a:solidFill>
                  <a:srgbClr val="1D1D1B"/>
                </a:solidFill>
              </a:rPr>
              <a:t>attitudini</a:t>
            </a:r>
            <a:r>
              <a:rPr lang="en-US" sz="1600" dirty="0">
                <a:solidFill>
                  <a:srgbClr val="1D1D1B"/>
                </a:solidFill>
              </a:rPr>
              <a:t> (2022) - </a:t>
            </a:r>
            <a:r>
              <a:rPr lang="en-US" sz="1600" dirty="0" err="1">
                <a:solidFill>
                  <a:srgbClr val="1D1D1B"/>
                </a:solidFill>
              </a:rPr>
              <a:t>disponibile</a:t>
            </a:r>
            <a:r>
              <a:rPr lang="en-US" sz="1600" dirty="0">
                <a:solidFill>
                  <a:srgbClr val="1D1D1B"/>
                </a:solidFill>
              </a:rPr>
              <a:t> </a:t>
            </a:r>
            <a:r>
              <a:rPr lang="en-US" sz="1600" u="sng" dirty="0">
                <a:solidFill>
                  <a:schemeClr val="hlink"/>
                </a:solidFill>
                <a:hlinkClick r:id="rId9"/>
              </a:rPr>
              <a:t>QUI</a:t>
            </a:r>
            <a:endParaRPr sz="1600" dirty="0">
              <a:solidFill>
                <a:srgbClr val="1D1D1B"/>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grpSp>
        <p:nvGrpSpPr>
          <p:cNvPr id="347" name="Google Shape;347;g35773f6aa0f_0_40"/>
          <p:cNvGrpSpPr/>
          <p:nvPr/>
        </p:nvGrpSpPr>
        <p:grpSpPr>
          <a:xfrm>
            <a:off x="2179811" y="4729766"/>
            <a:ext cx="7832078" cy="1110328"/>
            <a:chOff x="2179603" y="4888792"/>
            <a:chExt cx="7798544" cy="1110328"/>
          </a:xfrm>
        </p:grpSpPr>
        <p:pic>
          <p:nvPicPr>
            <p:cNvPr id="348" name="Google Shape;348;g35773f6aa0f_0_40"/>
            <p:cNvPicPr preferRelativeResize="0"/>
            <p:nvPr/>
          </p:nvPicPr>
          <p:blipFill rotWithShape="1">
            <a:blip r:embed="rId3">
              <a:alphaModFix/>
            </a:blip>
            <a:srcRect/>
            <a:stretch/>
          </p:blipFill>
          <p:spPr>
            <a:xfrm>
              <a:off x="2179603" y="4888792"/>
              <a:ext cx="1468783" cy="526545"/>
            </a:xfrm>
            <a:prstGeom prst="rect">
              <a:avLst/>
            </a:prstGeom>
            <a:noFill/>
            <a:ln>
              <a:noFill/>
            </a:ln>
          </p:spPr>
        </p:pic>
        <p:pic>
          <p:nvPicPr>
            <p:cNvPr id="349" name="Google Shape;349;g35773f6aa0f_0_40"/>
            <p:cNvPicPr preferRelativeResize="0"/>
            <p:nvPr/>
          </p:nvPicPr>
          <p:blipFill rotWithShape="1">
            <a:blip r:embed="rId4">
              <a:alphaModFix/>
            </a:blip>
            <a:srcRect l="9995" t="21987" r="6844" b="5543"/>
            <a:stretch/>
          </p:blipFill>
          <p:spPr>
            <a:xfrm>
              <a:off x="3796545" y="4949617"/>
              <a:ext cx="1406759" cy="526545"/>
            </a:xfrm>
            <a:prstGeom prst="rect">
              <a:avLst/>
            </a:prstGeom>
            <a:noFill/>
            <a:ln>
              <a:noFill/>
            </a:ln>
          </p:spPr>
        </p:pic>
        <p:pic>
          <p:nvPicPr>
            <p:cNvPr id="350" name="Google Shape;350;g35773f6aa0f_0_40"/>
            <p:cNvPicPr preferRelativeResize="0"/>
            <p:nvPr/>
          </p:nvPicPr>
          <p:blipFill rotWithShape="1">
            <a:blip r:embed="rId5">
              <a:alphaModFix/>
            </a:blip>
            <a:srcRect/>
            <a:stretch/>
          </p:blipFill>
          <p:spPr>
            <a:xfrm>
              <a:off x="5134273" y="4888792"/>
              <a:ext cx="1053679" cy="602102"/>
            </a:xfrm>
            <a:prstGeom prst="rect">
              <a:avLst/>
            </a:prstGeom>
            <a:noFill/>
            <a:ln>
              <a:noFill/>
            </a:ln>
          </p:spPr>
        </p:pic>
        <p:pic>
          <p:nvPicPr>
            <p:cNvPr id="351" name="Google Shape;351;g35773f6aa0f_0_40"/>
            <p:cNvPicPr preferRelativeResize="0"/>
            <p:nvPr/>
          </p:nvPicPr>
          <p:blipFill rotWithShape="1">
            <a:blip r:embed="rId6">
              <a:alphaModFix/>
            </a:blip>
            <a:srcRect/>
            <a:stretch/>
          </p:blipFill>
          <p:spPr>
            <a:xfrm>
              <a:off x="6187951" y="4960895"/>
              <a:ext cx="1500530" cy="545647"/>
            </a:xfrm>
            <a:prstGeom prst="rect">
              <a:avLst/>
            </a:prstGeom>
            <a:noFill/>
            <a:ln>
              <a:noFill/>
            </a:ln>
          </p:spPr>
        </p:pic>
        <p:pic>
          <p:nvPicPr>
            <p:cNvPr id="352" name="Google Shape;352;g35773f6aa0f_0_40"/>
            <p:cNvPicPr preferRelativeResize="0"/>
            <p:nvPr/>
          </p:nvPicPr>
          <p:blipFill rotWithShape="1">
            <a:blip r:embed="rId7">
              <a:alphaModFix/>
            </a:blip>
            <a:srcRect l="6518" t="2903" r="6457"/>
            <a:stretch/>
          </p:blipFill>
          <p:spPr>
            <a:xfrm>
              <a:off x="7781600" y="4945247"/>
              <a:ext cx="2196547" cy="545647"/>
            </a:xfrm>
            <a:prstGeom prst="rect">
              <a:avLst/>
            </a:prstGeom>
            <a:noFill/>
            <a:ln>
              <a:noFill/>
            </a:ln>
          </p:spPr>
        </p:pic>
        <p:pic>
          <p:nvPicPr>
            <p:cNvPr id="353" name="Google Shape;353;g35773f6aa0f_0_40"/>
            <p:cNvPicPr preferRelativeResize="0"/>
            <p:nvPr/>
          </p:nvPicPr>
          <p:blipFill rotWithShape="1">
            <a:blip r:embed="rId8">
              <a:alphaModFix/>
            </a:blip>
            <a:srcRect/>
            <a:stretch/>
          </p:blipFill>
          <p:spPr>
            <a:xfrm>
              <a:off x="2288672" y="5654827"/>
              <a:ext cx="1679028" cy="342900"/>
            </a:xfrm>
            <a:prstGeom prst="rect">
              <a:avLst/>
            </a:prstGeom>
            <a:noFill/>
            <a:ln>
              <a:noFill/>
            </a:ln>
          </p:spPr>
        </p:pic>
        <p:pic>
          <p:nvPicPr>
            <p:cNvPr id="354" name="Google Shape;354;g35773f6aa0f_0_40"/>
            <p:cNvPicPr preferRelativeResize="0"/>
            <p:nvPr/>
          </p:nvPicPr>
          <p:blipFill rotWithShape="1">
            <a:blip r:embed="rId9">
              <a:alphaModFix/>
            </a:blip>
            <a:srcRect/>
            <a:stretch/>
          </p:blipFill>
          <p:spPr>
            <a:xfrm>
              <a:off x="4247100" y="5578646"/>
              <a:ext cx="2083568" cy="414346"/>
            </a:xfrm>
            <a:prstGeom prst="rect">
              <a:avLst/>
            </a:prstGeom>
            <a:noFill/>
            <a:ln>
              <a:noFill/>
            </a:ln>
          </p:spPr>
        </p:pic>
        <p:pic>
          <p:nvPicPr>
            <p:cNvPr id="355" name="Google Shape;355;g35773f6aa0f_0_40"/>
            <p:cNvPicPr preferRelativeResize="0"/>
            <p:nvPr/>
          </p:nvPicPr>
          <p:blipFill rotWithShape="1">
            <a:blip r:embed="rId10">
              <a:alphaModFix/>
            </a:blip>
            <a:srcRect/>
            <a:stretch/>
          </p:blipFill>
          <p:spPr>
            <a:xfrm>
              <a:off x="6500192" y="5578645"/>
              <a:ext cx="1357332" cy="414344"/>
            </a:xfrm>
            <a:prstGeom prst="rect">
              <a:avLst/>
            </a:prstGeom>
            <a:noFill/>
            <a:ln>
              <a:noFill/>
            </a:ln>
          </p:spPr>
        </p:pic>
        <p:pic>
          <p:nvPicPr>
            <p:cNvPr id="356" name="Google Shape;356;g35773f6aa0f_0_40"/>
            <p:cNvPicPr preferRelativeResize="0"/>
            <p:nvPr/>
          </p:nvPicPr>
          <p:blipFill rotWithShape="1">
            <a:blip r:embed="rId11">
              <a:alphaModFix/>
            </a:blip>
            <a:srcRect/>
            <a:stretch/>
          </p:blipFill>
          <p:spPr>
            <a:xfrm>
              <a:off x="8024163" y="5561390"/>
              <a:ext cx="897748" cy="414345"/>
            </a:xfrm>
            <a:prstGeom prst="rect">
              <a:avLst/>
            </a:prstGeom>
            <a:noFill/>
            <a:ln>
              <a:noFill/>
            </a:ln>
          </p:spPr>
        </p:pic>
        <p:pic>
          <p:nvPicPr>
            <p:cNvPr id="357" name="Google Shape;357;g35773f6aa0f_0_40"/>
            <p:cNvPicPr preferRelativeResize="0"/>
            <p:nvPr/>
          </p:nvPicPr>
          <p:blipFill rotWithShape="1">
            <a:blip r:embed="rId12">
              <a:alphaModFix/>
            </a:blip>
            <a:srcRect/>
            <a:stretch/>
          </p:blipFill>
          <p:spPr>
            <a:xfrm>
              <a:off x="9179152" y="5522870"/>
              <a:ext cx="457200" cy="476250"/>
            </a:xfrm>
            <a:prstGeom prst="rect">
              <a:avLst/>
            </a:prstGeom>
            <a:noFill/>
            <a:ln>
              <a:noFill/>
            </a:ln>
          </p:spPr>
        </p:pic>
      </p:grpSp>
      <p:sp>
        <p:nvSpPr>
          <p:cNvPr id="358" name="Google Shape;358;g35773f6aa0f_0_40"/>
          <p:cNvSpPr txBox="1"/>
          <p:nvPr/>
        </p:nvSpPr>
        <p:spPr>
          <a:xfrm>
            <a:off x="3324150" y="2453100"/>
            <a:ext cx="3173700" cy="652841"/>
          </a:xfrm>
          <a:prstGeom prst="rect">
            <a:avLst/>
          </a:prstGeom>
          <a:noFill/>
          <a:ln>
            <a:noFill/>
          </a:ln>
        </p:spPr>
        <p:txBody>
          <a:bodyPr spcFirstLastPara="1" wrap="square" lIns="91425" tIns="91425" rIns="91425" bIns="91425" anchor="t" anchorCtr="0">
            <a:spAutoFit/>
          </a:bodyPr>
          <a:lstStyle/>
          <a:p>
            <a:pPr marL="0" lvl="0" indent="0" algn="just" rtl="0">
              <a:lnSpc>
                <a:spcPct val="107916"/>
              </a:lnSpc>
              <a:spcBef>
                <a:spcPts val="0"/>
              </a:spcBef>
              <a:spcAft>
                <a:spcPts val="800"/>
              </a:spcAft>
              <a:buNone/>
            </a:pPr>
            <a:r>
              <a:rPr lang="en-US" sz="1100" dirty="0" err="1">
                <a:solidFill>
                  <a:srgbClr val="1D1D1B"/>
                </a:solidFill>
                <a:latin typeface="Calibri"/>
                <a:ea typeface="Calibri"/>
                <a:cs typeface="Calibri"/>
                <a:sym typeface="Calibri"/>
              </a:rPr>
              <a:t>Disponibile</a:t>
            </a:r>
            <a:r>
              <a:rPr lang="en-US" sz="1100" dirty="0">
                <a:solidFill>
                  <a:srgbClr val="1D1D1B"/>
                </a:solidFill>
                <a:latin typeface="Calibri"/>
                <a:ea typeface="Calibri"/>
                <a:cs typeface="Calibri"/>
                <a:sym typeface="Calibri"/>
              </a:rPr>
              <a:t> </a:t>
            </a:r>
            <a:r>
              <a:rPr lang="en-US" sz="1100" dirty="0" err="1">
                <a:solidFill>
                  <a:srgbClr val="1D1D1B"/>
                </a:solidFill>
                <a:latin typeface="Calibri"/>
                <a:ea typeface="Calibri"/>
                <a:cs typeface="Calibri"/>
                <a:sym typeface="Calibri"/>
              </a:rPr>
              <a:t>all’indirizzo</a:t>
            </a:r>
            <a:r>
              <a:rPr lang="en-US" sz="1100" dirty="0">
                <a:solidFill>
                  <a:srgbClr val="1D1D1B"/>
                </a:solidFill>
                <a:latin typeface="Calibri"/>
                <a:ea typeface="Calibri"/>
                <a:cs typeface="Calibri"/>
                <a:sym typeface="Calibri"/>
              </a:rPr>
              <a:t>: </a:t>
            </a:r>
            <a:r>
              <a:rPr lang="en-US" sz="1100" u="sng" dirty="0">
                <a:solidFill>
                  <a:schemeClr val="hlink"/>
                </a:solidFill>
                <a:latin typeface="Calibri"/>
                <a:ea typeface="Calibri"/>
                <a:cs typeface="Calibri"/>
                <a:sym typeface="Calibri"/>
                <a:hlinkClick r:id="rId13"/>
              </a:rPr>
              <a:t>https://tinker-project.eu/elearning/</a:t>
            </a:r>
            <a:endParaRPr sz="1100" dirty="0">
              <a:solidFill>
                <a:srgbClr val="16C45B"/>
              </a:solidFill>
              <a:latin typeface="Calibri"/>
              <a:ea typeface="Calibri"/>
              <a:cs typeface="Calibri"/>
              <a:sym typeface="Calibri"/>
            </a:endParaRPr>
          </a:p>
        </p:txBody>
      </p:sp>
      <p:pic>
        <p:nvPicPr>
          <p:cNvPr id="359" name="Google Shape;359;g35773f6aa0f_0_40"/>
          <p:cNvPicPr preferRelativeResize="0"/>
          <p:nvPr/>
        </p:nvPicPr>
        <p:blipFill>
          <a:blip r:embed="rId14">
            <a:alphaModFix/>
          </a:blip>
          <a:stretch>
            <a:fillRect/>
          </a:stretch>
        </p:blipFill>
        <p:spPr>
          <a:xfrm>
            <a:off x="4222188" y="3563650"/>
            <a:ext cx="1171575" cy="409575"/>
          </a:xfrm>
          <a:prstGeom prst="rect">
            <a:avLst/>
          </a:prstGeom>
          <a:noFill/>
          <a:ln>
            <a:noFill/>
          </a:ln>
        </p:spPr>
      </p:pic>
      <p:sp>
        <p:nvSpPr>
          <p:cNvPr id="360" name="Google Shape;360;g35773f6aa0f_0_40"/>
          <p:cNvSpPr txBox="1"/>
          <p:nvPr/>
        </p:nvSpPr>
        <p:spPr>
          <a:xfrm>
            <a:off x="1646350" y="2994850"/>
            <a:ext cx="5987700" cy="686055"/>
          </a:xfrm>
          <a:prstGeom prst="rect">
            <a:avLst/>
          </a:prstGeom>
          <a:noFill/>
          <a:ln>
            <a:noFill/>
          </a:ln>
        </p:spPr>
        <p:txBody>
          <a:bodyPr spcFirstLastPara="1" wrap="square" lIns="91425" tIns="91425" rIns="91425" bIns="91425" anchor="t" anchorCtr="0">
            <a:spAutoFit/>
          </a:bodyPr>
          <a:lstStyle/>
          <a:p>
            <a:pPr marL="360045" lvl="0" indent="1904" algn="ctr" rtl="0">
              <a:lnSpc>
                <a:spcPct val="107916"/>
              </a:lnSpc>
              <a:spcBef>
                <a:spcPts val="0"/>
              </a:spcBef>
              <a:spcAft>
                <a:spcPts val="800"/>
              </a:spcAft>
              <a:buNone/>
            </a:pPr>
            <a:r>
              <a:rPr lang="en-US" sz="1200" b="1" dirty="0">
                <a:solidFill>
                  <a:srgbClr val="1D1D1B"/>
                </a:solidFill>
                <a:latin typeface="Calibri"/>
                <a:ea typeface="Calibri"/>
                <a:cs typeface="Calibri"/>
                <a:sym typeface="Calibri"/>
              </a:rPr>
              <a:t>Questa </a:t>
            </a:r>
            <a:r>
              <a:rPr lang="en-US" sz="1200" b="1" dirty="0" err="1">
                <a:solidFill>
                  <a:srgbClr val="1D1D1B"/>
                </a:solidFill>
                <a:latin typeface="Calibri"/>
                <a:ea typeface="Calibri"/>
                <a:cs typeface="Calibri"/>
                <a:sym typeface="Calibri"/>
              </a:rPr>
              <a:t>presentazione</a:t>
            </a:r>
            <a:r>
              <a:rPr lang="en-US" sz="1200" b="1" dirty="0">
                <a:solidFill>
                  <a:srgbClr val="1D1D1B"/>
                </a:solidFill>
                <a:latin typeface="Calibri"/>
                <a:ea typeface="Calibri"/>
                <a:cs typeface="Calibri"/>
                <a:sym typeface="Calibri"/>
              </a:rPr>
              <a:t> è </a:t>
            </a:r>
            <a:r>
              <a:rPr lang="en-US" sz="1200" b="1" dirty="0" err="1">
                <a:solidFill>
                  <a:srgbClr val="1D1D1B"/>
                </a:solidFill>
                <a:latin typeface="Calibri"/>
                <a:ea typeface="Calibri"/>
                <a:cs typeface="Calibri"/>
                <a:sym typeface="Calibri"/>
              </a:rPr>
              <a:t>pubblicata</a:t>
            </a:r>
            <a:r>
              <a:rPr lang="en-US" sz="1200" b="1" dirty="0">
                <a:solidFill>
                  <a:srgbClr val="1D1D1B"/>
                </a:solidFill>
                <a:latin typeface="Calibri"/>
                <a:ea typeface="Calibri"/>
                <a:cs typeface="Calibri"/>
                <a:sym typeface="Calibri"/>
              </a:rPr>
              <a:t> </a:t>
            </a:r>
            <a:r>
              <a:rPr lang="en-US" sz="1200" b="1" dirty="0" err="1">
                <a:solidFill>
                  <a:srgbClr val="1D1D1B"/>
                </a:solidFill>
                <a:latin typeface="Calibri"/>
                <a:ea typeface="Calibri"/>
                <a:cs typeface="Calibri"/>
                <a:sym typeface="Calibri"/>
              </a:rPr>
              <a:t>su</a:t>
            </a:r>
            <a:r>
              <a:rPr lang="en-US" sz="1200" b="1" dirty="0">
                <a:solidFill>
                  <a:srgbClr val="1D1D1B"/>
                </a:solidFill>
                <a:latin typeface="Calibri"/>
                <a:ea typeface="Calibri"/>
                <a:cs typeface="Calibri"/>
                <a:sym typeface="Calibri"/>
              </a:rPr>
              <a:t> </a:t>
            </a:r>
            <a:r>
              <a:rPr lang="en-US" sz="1200" b="1" dirty="0" err="1">
                <a:solidFill>
                  <a:srgbClr val="1D1D1B"/>
                </a:solidFill>
                <a:latin typeface="Calibri"/>
                <a:ea typeface="Calibri"/>
                <a:cs typeface="Calibri"/>
                <a:sym typeface="Calibri"/>
              </a:rPr>
              <a:t>licenza</a:t>
            </a:r>
            <a:r>
              <a:rPr lang="en-US" sz="1200" b="1" dirty="0">
                <a:solidFill>
                  <a:srgbClr val="1D1D1B"/>
                </a:solidFill>
                <a:latin typeface="Calibri"/>
                <a:ea typeface="Calibri"/>
                <a:cs typeface="Calibri"/>
                <a:sym typeface="Calibri"/>
              </a:rPr>
              <a:t> </a:t>
            </a:r>
            <a:r>
              <a:rPr lang="en-US" sz="1200" b="1" i="1" dirty="0">
                <a:solidFill>
                  <a:srgbClr val="1D1D1B"/>
                </a:solidFill>
                <a:latin typeface="Calibri"/>
                <a:ea typeface="Calibri"/>
                <a:cs typeface="Calibri"/>
                <a:sym typeface="Calibri"/>
              </a:rPr>
              <a:t>Creative Commons Attribution-</a:t>
            </a:r>
            <a:r>
              <a:rPr lang="en-US" sz="1200" b="1" i="1" dirty="0" err="1">
                <a:solidFill>
                  <a:srgbClr val="1D1D1B"/>
                </a:solidFill>
                <a:latin typeface="Calibri"/>
                <a:ea typeface="Calibri"/>
                <a:cs typeface="Calibri"/>
                <a:sym typeface="Calibri"/>
              </a:rPr>
              <a:t>NonCommercial</a:t>
            </a:r>
            <a:r>
              <a:rPr lang="en-US" sz="1200" b="1" i="1" dirty="0">
                <a:solidFill>
                  <a:srgbClr val="1D1D1B"/>
                </a:solidFill>
                <a:latin typeface="Calibri"/>
                <a:ea typeface="Calibri"/>
                <a:cs typeface="Calibri"/>
                <a:sym typeface="Calibri"/>
              </a:rPr>
              <a:t>-</a:t>
            </a:r>
            <a:r>
              <a:rPr lang="en-US" sz="1200" b="1" i="1" dirty="0" err="1">
                <a:solidFill>
                  <a:srgbClr val="1D1D1B"/>
                </a:solidFill>
                <a:latin typeface="Calibri"/>
                <a:ea typeface="Calibri"/>
                <a:cs typeface="Calibri"/>
                <a:sym typeface="Calibri"/>
              </a:rPr>
              <a:t>NoDerivs</a:t>
            </a:r>
            <a:r>
              <a:rPr lang="en-US" sz="1200" b="1" i="1" dirty="0">
                <a:solidFill>
                  <a:srgbClr val="1D1D1B"/>
                </a:solidFill>
                <a:latin typeface="Calibri"/>
                <a:ea typeface="Calibri"/>
                <a:cs typeface="Calibri"/>
                <a:sym typeface="Calibri"/>
              </a:rPr>
              <a:t> 4.0 International</a:t>
            </a:r>
            <a:r>
              <a:rPr lang="en-US" sz="1200" b="1" dirty="0">
                <a:solidFill>
                  <a:srgbClr val="1D1D1B"/>
                </a:solidFill>
                <a:latin typeface="Calibri"/>
                <a:ea typeface="Calibri"/>
                <a:cs typeface="Calibri"/>
                <a:sym typeface="Calibri"/>
              </a:rPr>
              <a:t> (</a:t>
            </a:r>
            <a:r>
              <a:rPr lang="en-US" sz="1200" b="1" u="sng" dirty="0">
                <a:solidFill>
                  <a:srgbClr val="16C45B"/>
                </a:solidFill>
                <a:latin typeface="Calibri"/>
                <a:ea typeface="Calibri"/>
                <a:cs typeface="Calibri"/>
                <a:sym typeface="Calibri"/>
                <a:hlinkClick r:id="rId15">
                  <a:extLst>
                    <a:ext uri="{A12FA001-AC4F-418D-AE19-62706E023703}">
                      <ahyp:hlinkClr xmlns:ahyp="http://schemas.microsoft.com/office/drawing/2018/hyperlinkcolor" val="tx"/>
                    </a:ext>
                  </a:extLst>
                </a:hlinkClick>
              </a:rPr>
              <a:t>CC BY-NC-ND 4.0</a:t>
            </a:r>
            <a:r>
              <a:rPr lang="en-US" sz="1200" b="1" dirty="0">
                <a:solidFill>
                  <a:srgbClr val="1D1D1B"/>
                </a:solidFill>
                <a:latin typeface="Calibri"/>
                <a:ea typeface="Calibri"/>
                <a:cs typeface="Calibri"/>
                <a:sym typeface="Calibri"/>
              </a:rPr>
              <a:t>).</a:t>
            </a:r>
            <a:endParaRP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4"/>
          <p:cNvSpPr txBox="1">
            <a:spLocks noGrp="1"/>
          </p:cNvSpPr>
          <p:nvPr>
            <p:ph type="title"/>
          </p:nvPr>
        </p:nvSpPr>
        <p:spPr>
          <a:xfrm>
            <a:off x="97970" y="81642"/>
            <a:ext cx="11944351" cy="715879"/>
          </a:xfrm>
          <a:prstGeom prst="rect">
            <a:avLst/>
          </a:prstGeom>
          <a:noFill/>
          <a:ln>
            <a:noFill/>
          </a:ln>
        </p:spPr>
        <p:txBody>
          <a:bodyPr spcFirstLastPara="1" wrap="square" lIns="91425"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sz="2800" b="1" dirty="0" err="1">
                <a:solidFill>
                  <a:srgbClr val="FFFFFF"/>
                </a:solidFill>
              </a:rPr>
              <a:t>Risultati</a:t>
            </a:r>
            <a:r>
              <a:rPr lang="en-US" sz="2800" b="1" dirty="0">
                <a:solidFill>
                  <a:srgbClr val="FFFFFF"/>
                </a:solidFill>
              </a:rPr>
              <a:t> di </a:t>
            </a:r>
            <a:r>
              <a:rPr lang="en-US" sz="2800" b="1" dirty="0" err="1">
                <a:solidFill>
                  <a:srgbClr val="FFFFFF"/>
                </a:solidFill>
              </a:rPr>
              <a:t>apprendimento</a:t>
            </a:r>
            <a:endParaRPr sz="2800" dirty="0">
              <a:solidFill>
                <a:srgbClr val="FFFFFF"/>
              </a:solidFill>
            </a:endParaRPr>
          </a:p>
        </p:txBody>
      </p:sp>
      <p:sp>
        <p:nvSpPr>
          <p:cNvPr id="143" name="Google Shape;143;p4"/>
          <p:cNvSpPr txBox="1">
            <a:spLocks noGrp="1"/>
          </p:cNvSpPr>
          <p:nvPr>
            <p:ph type="body" idx="2"/>
          </p:nvPr>
        </p:nvSpPr>
        <p:spPr>
          <a:xfrm>
            <a:off x="355599" y="1462685"/>
            <a:ext cx="11087101" cy="5289179"/>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accent4"/>
              </a:buClr>
              <a:buSzPts val="1800"/>
              <a:buNone/>
            </a:pPr>
            <a:r>
              <a:rPr lang="en-US" b="0" i="0" u="none" strike="noStrike" dirty="0">
                <a:solidFill>
                  <a:srgbClr val="1D1D1B"/>
                </a:solidFill>
                <a:latin typeface="Calibri"/>
                <a:ea typeface="Calibri"/>
                <a:cs typeface="Calibri"/>
                <a:sym typeface="Calibri"/>
              </a:rPr>
              <a:t>Al </a:t>
            </a:r>
            <a:r>
              <a:rPr lang="en-US" b="0" i="0" u="none" strike="noStrike" dirty="0" err="1">
                <a:solidFill>
                  <a:srgbClr val="1D1D1B"/>
                </a:solidFill>
                <a:latin typeface="Calibri"/>
                <a:ea typeface="Calibri"/>
                <a:cs typeface="Calibri"/>
                <a:sym typeface="Calibri"/>
              </a:rPr>
              <a:t>termine</a:t>
            </a:r>
            <a:r>
              <a:rPr lang="en-US" b="0" i="0" u="none" strike="noStrike" dirty="0">
                <a:solidFill>
                  <a:srgbClr val="1D1D1B"/>
                </a:solidFill>
                <a:latin typeface="Calibri"/>
                <a:ea typeface="Calibri"/>
                <a:cs typeface="Calibri"/>
                <a:sym typeface="Calibri"/>
              </a:rPr>
              <a:t> di </a:t>
            </a:r>
            <a:r>
              <a:rPr lang="en-US" b="0" i="0" u="none" strike="noStrike" dirty="0" err="1">
                <a:solidFill>
                  <a:srgbClr val="1D1D1B"/>
                </a:solidFill>
                <a:latin typeface="Calibri"/>
                <a:ea typeface="Calibri"/>
                <a:cs typeface="Calibri"/>
                <a:sym typeface="Calibri"/>
              </a:rPr>
              <a:t>questo</a:t>
            </a:r>
            <a:r>
              <a:rPr lang="en-US" b="0" i="0" u="none" strike="noStrike" dirty="0">
                <a:solidFill>
                  <a:srgbClr val="1D1D1B"/>
                </a:solidFill>
                <a:latin typeface="Calibri"/>
                <a:ea typeface="Calibri"/>
                <a:cs typeface="Calibri"/>
                <a:sym typeface="Calibri"/>
              </a:rPr>
              <a:t> modulo le e </a:t>
            </a:r>
            <a:r>
              <a:rPr lang="en-US" b="0" i="0" u="none" strike="noStrike" dirty="0" err="1">
                <a:solidFill>
                  <a:srgbClr val="1D1D1B"/>
                </a:solidFill>
                <a:latin typeface="Calibri"/>
                <a:ea typeface="Calibri"/>
                <a:cs typeface="Calibri"/>
                <a:sym typeface="Calibri"/>
              </a:rPr>
              <a:t>gli</a:t>
            </a:r>
            <a:r>
              <a:rPr lang="en-US" b="0" i="0" u="none" strike="noStrike" dirty="0">
                <a:solidFill>
                  <a:srgbClr val="1D1D1B"/>
                </a:solidFill>
                <a:latin typeface="Calibri"/>
                <a:ea typeface="Calibri"/>
                <a:cs typeface="Calibri"/>
                <a:sym typeface="Calibri"/>
              </a:rPr>
              <a:t> </a:t>
            </a:r>
            <a:r>
              <a:rPr lang="en-US" b="0" i="0" u="none" strike="noStrike" dirty="0" err="1">
                <a:solidFill>
                  <a:srgbClr val="1D1D1B"/>
                </a:solidFill>
                <a:latin typeface="Calibri"/>
                <a:ea typeface="Calibri"/>
                <a:cs typeface="Calibri"/>
                <a:sym typeface="Calibri"/>
              </a:rPr>
              <a:t>insegnanti</a:t>
            </a:r>
            <a:r>
              <a:rPr lang="en-US" b="0" i="0" u="none" strike="noStrike" dirty="0">
                <a:solidFill>
                  <a:srgbClr val="1D1D1B"/>
                </a:solidFill>
                <a:latin typeface="Calibri"/>
                <a:ea typeface="Calibri"/>
                <a:cs typeface="Calibri"/>
                <a:sym typeface="Calibri"/>
              </a:rPr>
              <a:t> </a:t>
            </a:r>
            <a:r>
              <a:rPr lang="en-US" b="0" i="0" u="none" strike="noStrike" dirty="0" err="1">
                <a:solidFill>
                  <a:srgbClr val="1D1D1B"/>
                </a:solidFill>
                <a:latin typeface="Calibri"/>
                <a:ea typeface="Calibri"/>
                <a:cs typeface="Calibri"/>
                <a:sym typeface="Calibri"/>
              </a:rPr>
              <a:t>saranno</a:t>
            </a:r>
            <a:r>
              <a:rPr lang="en-US" b="0" i="0" u="none" strike="noStrike" dirty="0">
                <a:solidFill>
                  <a:srgbClr val="1D1D1B"/>
                </a:solidFill>
                <a:latin typeface="Calibri"/>
                <a:ea typeface="Calibri"/>
                <a:cs typeface="Calibri"/>
                <a:sym typeface="Calibri"/>
              </a:rPr>
              <a:t> in </a:t>
            </a:r>
            <a:r>
              <a:rPr lang="en-US" b="0" i="0" u="none" strike="noStrike" dirty="0" err="1">
                <a:solidFill>
                  <a:srgbClr val="1D1D1B"/>
                </a:solidFill>
                <a:latin typeface="Calibri"/>
                <a:ea typeface="Calibri"/>
                <a:cs typeface="Calibri"/>
                <a:sym typeface="Calibri"/>
              </a:rPr>
              <a:t>grado</a:t>
            </a:r>
            <a:r>
              <a:rPr lang="en-US" b="0" i="0" u="none" strike="noStrike" dirty="0">
                <a:solidFill>
                  <a:srgbClr val="1D1D1B"/>
                </a:solidFill>
                <a:latin typeface="Calibri"/>
                <a:ea typeface="Calibri"/>
                <a:cs typeface="Calibri"/>
                <a:sym typeface="Calibri"/>
              </a:rPr>
              <a:t> di:</a:t>
            </a:r>
            <a:endParaRPr b="1" i="0" u="none" strike="noStrike" dirty="0">
              <a:solidFill>
                <a:srgbClr val="1D1D1B"/>
              </a:solidFill>
              <a:latin typeface="Calibri"/>
              <a:ea typeface="Calibri"/>
              <a:cs typeface="Calibri"/>
              <a:sym typeface="Calibri"/>
            </a:endParaRPr>
          </a:p>
          <a:p>
            <a:pPr marL="0" lvl="0" indent="0" algn="l" rtl="0">
              <a:lnSpc>
                <a:spcPct val="90000"/>
              </a:lnSpc>
              <a:spcBef>
                <a:spcPts val="0"/>
              </a:spcBef>
              <a:spcAft>
                <a:spcPts val="0"/>
              </a:spcAft>
              <a:buClr>
                <a:schemeClr val="accent4"/>
              </a:buClr>
              <a:buSzPts val="1800"/>
              <a:buNone/>
            </a:pPr>
            <a:endParaRPr b="1" dirty="0">
              <a:solidFill>
                <a:srgbClr val="1D1D1B"/>
              </a:solidFill>
              <a:latin typeface="Calibri"/>
              <a:ea typeface="Calibri"/>
              <a:cs typeface="Calibri"/>
              <a:sym typeface="Calibri"/>
            </a:endParaRPr>
          </a:p>
          <a:p>
            <a:pPr marL="285750" lvl="0" indent="-285750">
              <a:spcBef>
                <a:spcPts val="0"/>
              </a:spcBef>
              <a:buFont typeface="Arial"/>
              <a:buChar char="•"/>
            </a:pPr>
            <a:r>
              <a:rPr lang="it-IT" b="1" dirty="0">
                <a:solidFill>
                  <a:srgbClr val="1D1D1B"/>
                </a:solidFill>
              </a:rPr>
              <a:t>descrivere </a:t>
            </a:r>
            <a:r>
              <a:rPr lang="it-IT" dirty="0">
                <a:solidFill>
                  <a:srgbClr val="1D1D1B"/>
                </a:solidFill>
              </a:rPr>
              <a:t>i principali obiettivi e le priorità del Quadro di riferimento europeo per le competenze digitali e il Piano d’azione per l’istruzione digitale 2021-2027 dell’Unione europea</a:t>
            </a:r>
            <a:r>
              <a:rPr lang="en-US" dirty="0">
                <a:solidFill>
                  <a:srgbClr val="1D1D1B"/>
                </a:solidFill>
              </a:rPr>
              <a:t>;</a:t>
            </a:r>
          </a:p>
          <a:p>
            <a:pPr marL="285750" lvl="0" indent="-285750">
              <a:spcBef>
                <a:spcPts val="0"/>
              </a:spcBef>
              <a:buFont typeface="Arial"/>
              <a:buChar char="•"/>
            </a:pPr>
            <a:r>
              <a:rPr lang="it-IT" b="1" dirty="0">
                <a:solidFill>
                  <a:srgbClr val="1D1D1B"/>
                </a:solidFill>
              </a:rPr>
              <a:t>riassumere</a:t>
            </a:r>
            <a:r>
              <a:rPr lang="it-IT" dirty="0">
                <a:solidFill>
                  <a:srgbClr val="1D1D1B"/>
                </a:solidFill>
              </a:rPr>
              <a:t> le principali conclusioni del rapporto europeo sul divario di genere nella didattica delle STEM e usare tali conclusioni per creare delle lezioni di informatica inclusive</a:t>
            </a:r>
            <a:endParaRPr dirty="0">
              <a:solidFill>
                <a:srgbClr val="1D1D1B"/>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g3555728db8b_0_0"/>
          <p:cNvSpPr txBo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lvl="0" indent="-330200" algn="l" rtl="0">
              <a:lnSpc>
                <a:spcPct val="90000"/>
              </a:lnSpc>
              <a:spcBef>
                <a:spcPts val="1000"/>
              </a:spcBef>
              <a:spcAft>
                <a:spcPts val="0"/>
              </a:spcAft>
              <a:buClr>
                <a:srgbClr val="2B454E"/>
              </a:buClr>
              <a:buSzPts val="2000"/>
              <a:buChar char="•"/>
            </a:pPr>
            <a:r>
              <a:rPr lang="en-US" sz="2000" dirty="0" err="1">
                <a:solidFill>
                  <a:srgbClr val="2B454E"/>
                </a:solidFill>
                <a:latin typeface="Calibri"/>
                <a:ea typeface="Calibri"/>
                <a:cs typeface="Calibri"/>
                <a:sym typeface="Calibri"/>
              </a:rPr>
              <a:t>Diapositiva</a:t>
            </a:r>
            <a:r>
              <a:rPr lang="en-US" sz="2000" dirty="0">
                <a:solidFill>
                  <a:srgbClr val="2B454E"/>
                </a:solidFill>
                <a:latin typeface="Calibri"/>
                <a:ea typeface="Calibri"/>
                <a:cs typeface="Calibri"/>
                <a:sym typeface="Calibri"/>
              </a:rPr>
              <a:t> 1 – </a:t>
            </a:r>
            <a:r>
              <a:rPr lang="en-US" sz="2000" dirty="0" err="1">
                <a:solidFill>
                  <a:srgbClr val="2B454E"/>
                </a:solidFill>
                <a:latin typeface="Calibri"/>
                <a:ea typeface="Calibri"/>
                <a:cs typeface="Calibri"/>
                <a:sym typeface="Calibri"/>
              </a:rPr>
              <a:t>Titolo</a:t>
            </a:r>
            <a:r>
              <a:rPr lang="en-US" sz="2000" dirty="0">
                <a:solidFill>
                  <a:srgbClr val="2B454E"/>
                </a:solidFill>
                <a:latin typeface="Calibri"/>
                <a:ea typeface="Calibri"/>
                <a:cs typeface="Calibri"/>
                <a:sym typeface="Calibri"/>
              </a:rPr>
              <a:t> del WP</a:t>
            </a:r>
            <a:endParaRPr sz="2000" dirty="0">
              <a:solidFill>
                <a:srgbClr val="2B454E"/>
              </a:solidFill>
              <a:latin typeface="Calibri"/>
              <a:ea typeface="Calibri"/>
              <a:cs typeface="Calibri"/>
              <a:sym typeface="Calibri"/>
            </a:endParaRPr>
          </a:p>
          <a:p>
            <a:pPr marL="571500" lvl="0" indent="-330200" algn="l" rtl="0">
              <a:lnSpc>
                <a:spcPct val="90000"/>
              </a:lnSpc>
              <a:spcBef>
                <a:spcPts val="1000"/>
              </a:spcBef>
              <a:spcAft>
                <a:spcPts val="0"/>
              </a:spcAft>
              <a:buClr>
                <a:srgbClr val="2B454E"/>
              </a:buClr>
              <a:buSzPts val="2000"/>
              <a:buChar char="•"/>
            </a:pPr>
            <a:r>
              <a:rPr lang="en-US" sz="2000" dirty="0" err="1">
                <a:solidFill>
                  <a:srgbClr val="2B454E"/>
                </a:solidFill>
                <a:latin typeface="Calibri"/>
                <a:ea typeface="Calibri"/>
                <a:cs typeface="Calibri"/>
                <a:sym typeface="Calibri"/>
              </a:rPr>
              <a:t>Diapositiva</a:t>
            </a:r>
            <a:r>
              <a:rPr lang="en-US" sz="2000" dirty="0">
                <a:solidFill>
                  <a:srgbClr val="2B454E"/>
                </a:solidFill>
                <a:latin typeface="Calibri"/>
                <a:ea typeface="Calibri"/>
                <a:cs typeface="Calibri"/>
                <a:sym typeface="Calibri"/>
              </a:rPr>
              <a:t> 2</a:t>
            </a:r>
            <a:r>
              <a:rPr lang="en-US" sz="2000" dirty="0">
                <a:solidFill>
                  <a:schemeClr val="accent4"/>
                </a:solidFill>
                <a:latin typeface="Calibri"/>
                <a:ea typeface="Calibri"/>
                <a:cs typeface="Calibri"/>
                <a:sym typeface="Calibri"/>
              </a:rPr>
              <a:t> –</a:t>
            </a:r>
            <a:r>
              <a:rPr lang="en-US" sz="2000" dirty="0">
                <a:solidFill>
                  <a:srgbClr val="2B454E"/>
                </a:solidFill>
                <a:latin typeface="Calibri"/>
                <a:ea typeface="Calibri"/>
                <a:cs typeface="Calibri"/>
                <a:sym typeface="Calibri"/>
              </a:rPr>
              <a:t> </a:t>
            </a:r>
            <a:r>
              <a:rPr lang="en-US" sz="2000" dirty="0" err="1">
                <a:solidFill>
                  <a:srgbClr val="2B454E"/>
                </a:solidFill>
                <a:latin typeface="Calibri"/>
                <a:ea typeface="Calibri"/>
                <a:cs typeface="Calibri"/>
                <a:sym typeface="Calibri"/>
              </a:rPr>
              <a:t>Titolo</a:t>
            </a:r>
            <a:r>
              <a:rPr lang="en-US" sz="2000" dirty="0">
                <a:solidFill>
                  <a:srgbClr val="2B454E"/>
                </a:solidFill>
                <a:latin typeface="Calibri"/>
                <a:ea typeface="Calibri"/>
                <a:cs typeface="Calibri"/>
                <a:sym typeface="Calibri"/>
              </a:rPr>
              <a:t> </a:t>
            </a:r>
            <a:r>
              <a:rPr lang="en-US" sz="2000" dirty="0" err="1">
                <a:solidFill>
                  <a:srgbClr val="2B454E"/>
                </a:solidFill>
                <a:latin typeface="Calibri"/>
                <a:ea typeface="Calibri"/>
                <a:cs typeface="Calibri"/>
                <a:sym typeface="Calibri"/>
              </a:rPr>
              <a:t>dell’unità</a:t>
            </a:r>
            <a:endParaRPr sz="2000" dirty="0">
              <a:solidFill>
                <a:srgbClr val="2B454E"/>
              </a:solidFill>
              <a:latin typeface="Calibri"/>
              <a:ea typeface="Calibri"/>
              <a:cs typeface="Calibri"/>
              <a:sym typeface="Calibri"/>
            </a:endParaRPr>
          </a:p>
          <a:p>
            <a:pPr marL="571500" lvl="0" indent="-330200" algn="l" rtl="0">
              <a:lnSpc>
                <a:spcPct val="90000"/>
              </a:lnSpc>
              <a:spcBef>
                <a:spcPts val="1000"/>
              </a:spcBef>
              <a:spcAft>
                <a:spcPts val="0"/>
              </a:spcAft>
              <a:buClr>
                <a:srgbClr val="2B454E"/>
              </a:buClr>
              <a:buSzPts val="2000"/>
              <a:buChar char="•"/>
            </a:pPr>
            <a:r>
              <a:rPr lang="en-US" sz="2000" dirty="0" err="1">
                <a:solidFill>
                  <a:srgbClr val="2B454E"/>
                </a:solidFill>
                <a:latin typeface="Calibri"/>
                <a:ea typeface="Calibri"/>
                <a:cs typeface="Calibri"/>
                <a:sym typeface="Calibri"/>
              </a:rPr>
              <a:t>Diapositiva</a:t>
            </a:r>
            <a:r>
              <a:rPr lang="en-US" sz="2000" dirty="0">
                <a:solidFill>
                  <a:srgbClr val="2B454E"/>
                </a:solidFill>
                <a:latin typeface="Calibri"/>
                <a:ea typeface="Calibri"/>
                <a:cs typeface="Calibri"/>
                <a:sym typeface="Calibri"/>
              </a:rPr>
              <a:t> 3</a:t>
            </a:r>
            <a:r>
              <a:rPr lang="en-US" sz="2000" dirty="0">
                <a:solidFill>
                  <a:schemeClr val="accent4"/>
                </a:solidFill>
                <a:latin typeface="Calibri"/>
                <a:ea typeface="Calibri"/>
                <a:cs typeface="Calibri"/>
                <a:sym typeface="Calibri"/>
              </a:rPr>
              <a:t> –</a:t>
            </a:r>
            <a:r>
              <a:rPr lang="en-US" sz="2000" dirty="0">
                <a:solidFill>
                  <a:srgbClr val="2B454E"/>
                </a:solidFill>
                <a:latin typeface="Calibri"/>
                <a:ea typeface="Calibri"/>
                <a:cs typeface="Calibri"/>
                <a:sym typeface="Calibri"/>
              </a:rPr>
              <a:t> </a:t>
            </a:r>
            <a:r>
              <a:rPr lang="en-US" sz="2000" dirty="0" err="1">
                <a:solidFill>
                  <a:srgbClr val="2B454E"/>
                </a:solidFill>
                <a:latin typeface="Calibri"/>
                <a:ea typeface="Calibri"/>
                <a:cs typeface="Calibri"/>
                <a:sym typeface="Calibri"/>
              </a:rPr>
              <a:t>Risultati</a:t>
            </a:r>
            <a:r>
              <a:rPr lang="en-US" sz="2000" dirty="0">
                <a:solidFill>
                  <a:srgbClr val="2B454E"/>
                </a:solidFill>
                <a:latin typeface="Calibri"/>
                <a:ea typeface="Calibri"/>
                <a:cs typeface="Calibri"/>
                <a:sym typeface="Calibri"/>
              </a:rPr>
              <a:t> di </a:t>
            </a:r>
            <a:r>
              <a:rPr lang="en-US" sz="2000" dirty="0" err="1">
                <a:solidFill>
                  <a:srgbClr val="2B454E"/>
                </a:solidFill>
                <a:latin typeface="Calibri"/>
                <a:ea typeface="Calibri"/>
                <a:cs typeface="Calibri"/>
                <a:sym typeface="Calibri"/>
              </a:rPr>
              <a:t>apprendimento</a:t>
            </a:r>
            <a:endParaRPr sz="2000" dirty="0">
              <a:solidFill>
                <a:srgbClr val="2B454E"/>
              </a:solidFill>
              <a:latin typeface="Calibri"/>
              <a:ea typeface="Calibri"/>
              <a:cs typeface="Calibri"/>
              <a:sym typeface="Calibri"/>
            </a:endParaRPr>
          </a:p>
          <a:p>
            <a:pPr marL="571500" lvl="0" indent="-330200" algn="l" rtl="0">
              <a:lnSpc>
                <a:spcPct val="90000"/>
              </a:lnSpc>
              <a:spcBef>
                <a:spcPts val="1000"/>
              </a:spcBef>
              <a:spcAft>
                <a:spcPts val="0"/>
              </a:spcAft>
              <a:buClr>
                <a:srgbClr val="2B454E"/>
              </a:buClr>
              <a:buSzPts val="2000"/>
              <a:buChar char="•"/>
            </a:pPr>
            <a:r>
              <a:rPr lang="en-US" sz="2000" dirty="0">
                <a:solidFill>
                  <a:srgbClr val="2B454E"/>
                </a:solidFill>
                <a:latin typeface="Calibri"/>
                <a:ea typeface="Calibri"/>
                <a:cs typeface="Calibri"/>
                <a:sym typeface="Calibri"/>
              </a:rPr>
              <a:t>Diapositive 4 &amp; 5</a:t>
            </a:r>
            <a:r>
              <a:rPr lang="en-US" sz="2000" dirty="0">
                <a:solidFill>
                  <a:schemeClr val="accent4"/>
                </a:solidFill>
                <a:latin typeface="Calibri"/>
                <a:ea typeface="Calibri"/>
                <a:cs typeface="Calibri"/>
                <a:sym typeface="Calibri"/>
              </a:rPr>
              <a:t> -</a:t>
            </a:r>
            <a:r>
              <a:rPr lang="en-US" sz="2000" dirty="0">
                <a:solidFill>
                  <a:srgbClr val="2B454E"/>
                </a:solidFill>
                <a:latin typeface="Calibri"/>
                <a:ea typeface="Calibri"/>
                <a:cs typeface="Calibri"/>
                <a:sym typeface="Calibri"/>
              </a:rPr>
              <a:t> </a:t>
            </a:r>
            <a:r>
              <a:rPr lang="en-US" sz="2000" dirty="0" err="1">
                <a:solidFill>
                  <a:srgbClr val="2B454E"/>
                </a:solidFill>
                <a:latin typeface="Calibri"/>
                <a:ea typeface="Calibri"/>
                <a:cs typeface="Calibri"/>
                <a:sym typeface="Calibri"/>
              </a:rPr>
              <a:t>Contenuti</a:t>
            </a:r>
            <a:r>
              <a:rPr lang="en-US" sz="2000" dirty="0">
                <a:solidFill>
                  <a:srgbClr val="2B454E"/>
                </a:solidFill>
                <a:latin typeface="Calibri"/>
                <a:ea typeface="Calibri"/>
                <a:cs typeface="Calibri"/>
                <a:sym typeface="Calibri"/>
              </a:rPr>
              <a:t> </a:t>
            </a:r>
            <a:endParaRPr sz="2000" dirty="0">
              <a:solidFill>
                <a:srgbClr val="2B454E"/>
              </a:solidFill>
              <a:latin typeface="Calibri"/>
              <a:ea typeface="Calibri"/>
              <a:cs typeface="Calibri"/>
              <a:sym typeface="Calibri"/>
            </a:endParaRPr>
          </a:p>
          <a:p>
            <a:pPr marL="571500" lvl="0" indent="-330200" algn="l" rtl="0">
              <a:lnSpc>
                <a:spcPct val="90000"/>
              </a:lnSpc>
              <a:spcBef>
                <a:spcPts val="1000"/>
              </a:spcBef>
              <a:spcAft>
                <a:spcPts val="0"/>
              </a:spcAft>
              <a:buClr>
                <a:srgbClr val="2B454E"/>
              </a:buClr>
              <a:buSzPts val="2000"/>
              <a:buChar char="•"/>
            </a:pPr>
            <a:r>
              <a:rPr lang="en-US" sz="2000" dirty="0">
                <a:solidFill>
                  <a:srgbClr val="2B454E"/>
                </a:solidFill>
                <a:latin typeface="Calibri"/>
                <a:ea typeface="Calibri"/>
                <a:cs typeface="Calibri"/>
                <a:sym typeface="Calibri"/>
              </a:rPr>
              <a:t>Diapositive 6 &amp; 7</a:t>
            </a:r>
            <a:r>
              <a:rPr lang="en-US" sz="2000" dirty="0">
                <a:solidFill>
                  <a:schemeClr val="accent4"/>
                </a:solidFill>
                <a:latin typeface="Calibri"/>
                <a:ea typeface="Calibri"/>
                <a:cs typeface="Calibri"/>
                <a:sym typeface="Calibri"/>
              </a:rPr>
              <a:t> -</a:t>
            </a:r>
            <a:r>
              <a:rPr lang="en-US" sz="2000" dirty="0">
                <a:solidFill>
                  <a:srgbClr val="2B454E"/>
                </a:solidFill>
                <a:latin typeface="Calibri"/>
                <a:ea typeface="Calibri"/>
                <a:cs typeface="Calibri"/>
                <a:sym typeface="Calibri"/>
              </a:rPr>
              <a:t> </a:t>
            </a:r>
            <a:r>
              <a:rPr lang="en-US" sz="2000" dirty="0" err="1">
                <a:solidFill>
                  <a:srgbClr val="2B454E"/>
                </a:solidFill>
                <a:latin typeface="Calibri"/>
                <a:ea typeface="Calibri"/>
                <a:cs typeface="Calibri"/>
                <a:sym typeface="Calibri"/>
              </a:rPr>
              <a:t>Introduzione</a:t>
            </a:r>
            <a:endParaRPr sz="2000" dirty="0">
              <a:solidFill>
                <a:srgbClr val="2B454E"/>
              </a:solidFill>
              <a:latin typeface="Calibri"/>
              <a:ea typeface="Calibri"/>
              <a:cs typeface="Calibri"/>
              <a:sym typeface="Calibri"/>
            </a:endParaRPr>
          </a:p>
          <a:p>
            <a:pPr marL="571500" lvl="0" indent="-330200" algn="l" rtl="0">
              <a:lnSpc>
                <a:spcPct val="90000"/>
              </a:lnSpc>
              <a:spcBef>
                <a:spcPts val="1000"/>
              </a:spcBef>
              <a:spcAft>
                <a:spcPts val="0"/>
              </a:spcAft>
              <a:buClr>
                <a:srgbClr val="2B454E"/>
              </a:buClr>
              <a:buSzPts val="2000"/>
              <a:buChar char="•"/>
            </a:pPr>
            <a:r>
              <a:rPr lang="en-US" sz="2000" dirty="0">
                <a:solidFill>
                  <a:srgbClr val="2B454E"/>
                </a:solidFill>
                <a:latin typeface="Calibri"/>
                <a:ea typeface="Calibri"/>
                <a:cs typeface="Calibri"/>
                <a:sym typeface="Calibri"/>
              </a:rPr>
              <a:t>Diapositive 8 &amp; 9</a:t>
            </a:r>
            <a:r>
              <a:rPr lang="en-US" sz="2000" dirty="0">
                <a:solidFill>
                  <a:schemeClr val="accent4"/>
                </a:solidFill>
                <a:latin typeface="Calibri"/>
                <a:ea typeface="Calibri"/>
                <a:cs typeface="Calibri"/>
                <a:sym typeface="Calibri"/>
              </a:rPr>
              <a:t> -</a:t>
            </a:r>
            <a:r>
              <a:rPr lang="en-US" sz="2000" dirty="0">
                <a:solidFill>
                  <a:srgbClr val="2B454E"/>
                </a:solidFill>
                <a:latin typeface="Calibri"/>
                <a:ea typeface="Calibri"/>
                <a:cs typeface="Calibri"/>
                <a:sym typeface="Calibri"/>
              </a:rPr>
              <a:t> </a:t>
            </a:r>
            <a:r>
              <a:rPr lang="it-IT" sz="2000" dirty="0">
                <a:solidFill>
                  <a:srgbClr val="2B454E"/>
                </a:solidFill>
                <a:latin typeface="Calibri"/>
                <a:ea typeface="Calibri"/>
                <a:cs typeface="Calibri"/>
                <a:sym typeface="Calibri"/>
              </a:rPr>
              <a:t>A cosa serve un Piano d'azione per le competenze digitali</a:t>
            </a:r>
            <a:endParaRPr sz="2000" dirty="0">
              <a:solidFill>
                <a:srgbClr val="2B454E"/>
              </a:solidFill>
              <a:latin typeface="Calibri"/>
              <a:ea typeface="Calibri"/>
              <a:cs typeface="Calibri"/>
              <a:sym typeface="Calibri"/>
            </a:endParaRPr>
          </a:p>
          <a:p>
            <a:pPr marL="571500" lvl="0" indent="-330200" algn="l" rtl="0">
              <a:lnSpc>
                <a:spcPct val="90000"/>
              </a:lnSpc>
              <a:spcBef>
                <a:spcPts val="1000"/>
              </a:spcBef>
              <a:spcAft>
                <a:spcPts val="0"/>
              </a:spcAft>
              <a:buClr>
                <a:srgbClr val="2B454E"/>
              </a:buClr>
              <a:buSzPts val="2000"/>
              <a:buChar char="•"/>
            </a:pPr>
            <a:r>
              <a:rPr lang="en-US" sz="2000" dirty="0" err="1">
                <a:solidFill>
                  <a:srgbClr val="2B454E"/>
                </a:solidFill>
                <a:latin typeface="Calibri"/>
                <a:ea typeface="Calibri"/>
                <a:cs typeface="Calibri"/>
                <a:sym typeface="Calibri"/>
              </a:rPr>
              <a:t>Diapositiva</a:t>
            </a:r>
            <a:r>
              <a:rPr lang="en-US" sz="2000" dirty="0">
                <a:solidFill>
                  <a:srgbClr val="2B454E"/>
                </a:solidFill>
                <a:latin typeface="Calibri"/>
                <a:ea typeface="Calibri"/>
                <a:cs typeface="Calibri"/>
                <a:sym typeface="Calibri"/>
              </a:rPr>
              <a:t> 10</a:t>
            </a:r>
            <a:r>
              <a:rPr lang="en-US" sz="2000" dirty="0">
                <a:solidFill>
                  <a:schemeClr val="accent4"/>
                </a:solidFill>
                <a:latin typeface="Calibri"/>
                <a:ea typeface="Calibri"/>
                <a:cs typeface="Calibri"/>
                <a:sym typeface="Calibri"/>
              </a:rPr>
              <a:t> -</a:t>
            </a:r>
            <a:r>
              <a:rPr lang="en-US" sz="2000" dirty="0">
                <a:solidFill>
                  <a:srgbClr val="2B454E"/>
                </a:solidFill>
                <a:latin typeface="Calibri"/>
                <a:ea typeface="Calibri"/>
                <a:cs typeface="Calibri"/>
                <a:sym typeface="Calibri"/>
              </a:rPr>
              <a:t> </a:t>
            </a:r>
            <a:r>
              <a:rPr lang="it-IT" sz="2000" dirty="0">
                <a:solidFill>
                  <a:srgbClr val="2B454E"/>
                </a:solidFill>
                <a:latin typeface="Calibri"/>
                <a:ea typeface="Calibri"/>
                <a:cs typeface="Calibri"/>
                <a:sym typeface="Calibri"/>
              </a:rPr>
              <a:t>Da cosa nasce il Piano d'azione per le competenze digitali</a:t>
            </a:r>
            <a:endParaRPr sz="2000" i="1" dirty="0">
              <a:solidFill>
                <a:srgbClr val="2B454E"/>
              </a:solidFill>
              <a:latin typeface="Calibri"/>
              <a:ea typeface="Calibri"/>
              <a:cs typeface="Calibri"/>
              <a:sym typeface="Calibri"/>
            </a:endParaRPr>
          </a:p>
          <a:p>
            <a:pPr marL="571500" lvl="0" indent="-330200" algn="l" rtl="0">
              <a:lnSpc>
                <a:spcPct val="90000"/>
              </a:lnSpc>
              <a:spcBef>
                <a:spcPts val="1000"/>
              </a:spcBef>
              <a:spcAft>
                <a:spcPts val="0"/>
              </a:spcAft>
              <a:buClr>
                <a:srgbClr val="2B454E"/>
              </a:buClr>
              <a:buSzPts val="2000"/>
              <a:buChar char="•"/>
            </a:pPr>
            <a:r>
              <a:rPr lang="en-US" sz="2000" dirty="0" err="1">
                <a:solidFill>
                  <a:srgbClr val="2B454E"/>
                </a:solidFill>
                <a:latin typeface="Calibri"/>
                <a:ea typeface="Calibri"/>
                <a:cs typeface="Calibri"/>
                <a:sym typeface="Calibri"/>
              </a:rPr>
              <a:t>Diapositiva</a:t>
            </a:r>
            <a:r>
              <a:rPr lang="en-US" sz="2000" dirty="0">
                <a:solidFill>
                  <a:srgbClr val="2B454E"/>
                </a:solidFill>
                <a:latin typeface="Calibri"/>
                <a:ea typeface="Calibri"/>
                <a:cs typeface="Calibri"/>
                <a:sym typeface="Calibri"/>
              </a:rPr>
              <a:t> 11</a:t>
            </a:r>
            <a:r>
              <a:rPr lang="en-US" sz="2000" dirty="0">
                <a:solidFill>
                  <a:schemeClr val="accent4"/>
                </a:solidFill>
                <a:latin typeface="Calibri"/>
                <a:ea typeface="Calibri"/>
                <a:cs typeface="Calibri"/>
                <a:sym typeface="Calibri"/>
              </a:rPr>
              <a:t> -</a:t>
            </a:r>
            <a:r>
              <a:rPr lang="en-US" sz="2000" dirty="0">
                <a:solidFill>
                  <a:srgbClr val="2B454E"/>
                </a:solidFill>
                <a:latin typeface="Calibri"/>
                <a:ea typeface="Calibri"/>
                <a:cs typeface="Calibri"/>
                <a:sym typeface="Calibri"/>
              </a:rPr>
              <a:t> </a:t>
            </a:r>
            <a:r>
              <a:rPr lang="it-IT" sz="2000" dirty="0">
                <a:solidFill>
                  <a:srgbClr val="2B454E"/>
                </a:solidFill>
                <a:latin typeface="Calibri"/>
                <a:ea typeface="Calibri"/>
                <a:cs typeface="Calibri"/>
                <a:sym typeface="Calibri"/>
              </a:rPr>
              <a:t>Aspetti chiave del piano d'azione</a:t>
            </a:r>
            <a:endParaRPr sz="2000" dirty="0">
              <a:solidFill>
                <a:srgbClr val="2B454E"/>
              </a:solidFill>
              <a:latin typeface="Calibri"/>
              <a:ea typeface="Calibri"/>
              <a:cs typeface="Calibri"/>
              <a:sym typeface="Calibri"/>
            </a:endParaRPr>
          </a:p>
          <a:p>
            <a:pPr marL="571500" lvl="0" indent="-330200" algn="l" rtl="0">
              <a:lnSpc>
                <a:spcPct val="90000"/>
              </a:lnSpc>
              <a:spcBef>
                <a:spcPts val="1000"/>
              </a:spcBef>
              <a:spcAft>
                <a:spcPts val="0"/>
              </a:spcAft>
              <a:buClr>
                <a:srgbClr val="2B454E"/>
              </a:buClr>
              <a:buSzPts val="2000"/>
              <a:buChar char="•"/>
            </a:pPr>
            <a:r>
              <a:rPr lang="en-US" sz="2000" dirty="0" err="1">
                <a:solidFill>
                  <a:srgbClr val="2B454E"/>
                </a:solidFill>
                <a:latin typeface="Calibri"/>
                <a:ea typeface="Calibri"/>
                <a:cs typeface="Calibri"/>
                <a:sym typeface="Calibri"/>
              </a:rPr>
              <a:t>Diapositiva</a:t>
            </a:r>
            <a:r>
              <a:rPr lang="en-US" sz="2000" dirty="0">
                <a:solidFill>
                  <a:srgbClr val="2B454E"/>
                </a:solidFill>
                <a:latin typeface="Calibri"/>
                <a:ea typeface="Calibri"/>
                <a:cs typeface="Calibri"/>
                <a:sym typeface="Calibri"/>
              </a:rPr>
              <a:t> 12</a:t>
            </a:r>
            <a:r>
              <a:rPr lang="en-US" sz="2000" dirty="0">
                <a:solidFill>
                  <a:schemeClr val="accent4"/>
                </a:solidFill>
                <a:latin typeface="Calibri"/>
                <a:ea typeface="Calibri"/>
                <a:cs typeface="Calibri"/>
                <a:sym typeface="Calibri"/>
              </a:rPr>
              <a:t> -</a:t>
            </a:r>
            <a:r>
              <a:rPr lang="en-US" sz="2000" dirty="0">
                <a:solidFill>
                  <a:srgbClr val="2B454E"/>
                </a:solidFill>
                <a:latin typeface="Calibri"/>
                <a:ea typeface="Calibri"/>
                <a:cs typeface="Calibri"/>
                <a:sym typeface="Calibri"/>
              </a:rPr>
              <a:t> </a:t>
            </a:r>
            <a:r>
              <a:rPr lang="it-IT" sz="2000" dirty="0">
                <a:solidFill>
                  <a:srgbClr val="2B454E"/>
                </a:solidFill>
                <a:latin typeface="Calibri"/>
                <a:ea typeface="Calibri"/>
                <a:cs typeface="Calibri"/>
                <a:sym typeface="Calibri"/>
              </a:rPr>
              <a:t>Principi alla base del Piano d'azione</a:t>
            </a:r>
            <a:endParaRPr sz="2000" dirty="0">
              <a:solidFill>
                <a:srgbClr val="2B454E"/>
              </a:solidFill>
              <a:latin typeface="Calibri"/>
              <a:ea typeface="Calibri"/>
              <a:cs typeface="Calibri"/>
              <a:sym typeface="Calibri"/>
            </a:endParaRPr>
          </a:p>
          <a:p>
            <a:pPr marL="571500" lvl="0" indent="-330200" algn="l" rtl="0">
              <a:lnSpc>
                <a:spcPct val="90000"/>
              </a:lnSpc>
              <a:spcBef>
                <a:spcPts val="1000"/>
              </a:spcBef>
              <a:spcAft>
                <a:spcPts val="0"/>
              </a:spcAft>
              <a:buClr>
                <a:srgbClr val="2B454E"/>
              </a:buClr>
              <a:buSzPts val="2000"/>
              <a:buChar char="•"/>
            </a:pPr>
            <a:r>
              <a:rPr lang="en-US" sz="2000" dirty="0">
                <a:solidFill>
                  <a:srgbClr val="2B454E"/>
                </a:solidFill>
                <a:latin typeface="Calibri"/>
                <a:ea typeface="Calibri"/>
                <a:cs typeface="Calibri"/>
                <a:sym typeface="Calibri"/>
              </a:rPr>
              <a:t>Diapositive 13 &amp; 14</a:t>
            </a:r>
            <a:r>
              <a:rPr lang="en-US" sz="2000" dirty="0">
                <a:solidFill>
                  <a:schemeClr val="accent4"/>
                </a:solidFill>
                <a:latin typeface="Calibri"/>
                <a:ea typeface="Calibri"/>
                <a:cs typeface="Calibri"/>
                <a:sym typeface="Calibri"/>
              </a:rPr>
              <a:t> -</a:t>
            </a:r>
            <a:r>
              <a:rPr lang="en-US" sz="2000" dirty="0">
                <a:solidFill>
                  <a:srgbClr val="2B454E"/>
                </a:solidFill>
                <a:latin typeface="Calibri"/>
                <a:ea typeface="Calibri"/>
                <a:cs typeface="Calibri"/>
                <a:sym typeface="Calibri"/>
              </a:rPr>
              <a:t> </a:t>
            </a:r>
            <a:r>
              <a:rPr lang="en-US" sz="2000" dirty="0" err="1">
                <a:solidFill>
                  <a:srgbClr val="2B454E"/>
                </a:solidFill>
                <a:latin typeface="Calibri"/>
                <a:ea typeface="Calibri"/>
                <a:cs typeface="Calibri"/>
                <a:sym typeface="Calibri"/>
              </a:rPr>
              <a:t>Priorità</a:t>
            </a:r>
            <a:r>
              <a:rPr lang="en-US" sz="2000" dirty="0">
                <a:solidFill>
                  <a:srgbClr val="2B454E"/>
                </a:solidFill>
                <a:latin typeface="Calibri"/>
                <a:ea typeface="Calibri"/>
                <a:cs typeface="Calibri"/>
                <a:sym typeface="Calibri"/>
              </a:rPr>
              <a:t> </a:t>
            </a:r>
            <a:r>
              <a:rPr lang="en-US" sz="2000" dirty="0" err="1">
                <a:solidFill>
                  <a:srgbClr val="2B454E"/>
                </a:solidFill>
                <a:latin typeface="Calibri"/>
                <a:ea typeface="Calibri"/>
                <a:cs typeface="Calibri"/>
                <a:sym typeface="Calibri"/>
              </a:rPr>
              <a:t>strategiche</a:t>
            </a:r>
            <a:endParaRPr sz="2000" dirty="0">
              <a:solidFill>
                <a:srgbClr val="2B454E"/>
              </a:solidFill>
              <a:latin typeface="Calibri"/>
              <a:ea typeface="Calibri"/>
              <a:cs typeface="Calibri"/>
              <a:sym typeface="Calibri"/>
            </a:endParaRPr>
          </a:p>
          <a:p>
            <a:pPr marL="571500" lvl="0" indent="-330200" algn="l" rtl="0">
              <a:lnSpc>
                <a:spcPct val="90000"/>
              </a:lnSpc>
              <a:spcBef>
                <a:spcPts val="1000"/>
              </a:spcBef>
              <a:spcAft>
                <a:spcPts val="0"/>
              </a:spcAft>
              <a:buClr>
                <a:srgbClr val="2B454E"/>
              </a:buClr>
              <a:buSzPts val="2000"/>
              <a:buChar char="•"/>
            </a:pPr>
            <a:r>
              <a:rPr lang="en-US" sz="2000" dirty="0" err="1">
                <a:solidFill>
                  <a:srgbClr val="2B454E"/>
                </a:solidFill>
                <a:latin typeface="Calibri"/>
                <a:ea typeface="Calibri"/>
                <a:cs typeface="Calibri"/>
                <a:sym typeface="Calibri"/>
              </a:rPr>
              <a:t>Diapositiva</a:t>
            </a:r>
            <a:r>
              <a:rPr lang="en-US" sz="2000" dirty="0">
                <a:solidFill>
                  <a:srgbClr val="2B454E"/>
                </a:solidFill>
                <a:latin typeface="Calibri"/>
                <a:ea typeface="Calibri"/>
                <a:cs typeface="Calibri"/>
                <a:sym typeface="Calibri"/>
              </a:rPr>
              <a:t> 15</a:t>
            </a:r>
            <a:r>
              <a:rPr lang="en-US" sz="2000" dirty="0">
                <a:solidFill>
                  <a:schemeClr val="accent4"/>
                </a:solidFill>
                <a:latin typeface="Calibri"/>
                <a:ea typeface="Calibri"/>
                <a:cs typeface="Calibri"/>
                <a:sym typeface="Calibri"/>
              </a:rPr>
              <a:t> -</a:t>
            </a:r>
            <a:r>
              <a:rPr lang="en-US" sz="2000" dirty="0">
                <a:solidFill>
                  <a:srgbClr val="2B454E"/>
                </a:solidFill>
                <a:latin typeface="Calibri"/>
                <a:ea typeface="Calibri"/>
                <a:cs typeface="Calibri"/>
                <a:sym typeface="Calibri"/>
              </a:rPr>
              <a:t> </a:t>
            </a:r>
            <a:r>
              <a:rPr lang="it-IT" sz="2000" dirty="0">
                <a:solidFill>
                  <a:srgbClr val="2B454E"/>
                </a:solidFill>
                <a:latin typeface="Calibri"/>
                <a:ea typeface="Calibri"/>
                <a:cs typeface="Calibri"/>
                <a:sym typeface="Calibri"/>
              </a:rPr>
              <a:t>Il Quadro delle competenze digitali</a:t>
            </a:r>
            <a:r>
              <a:rPr lang="en-US" sz="2000" dirty="0">
                <a:solidFill>
                  <a:srgbClr val="2B454E"/>
                </a:solidFill>
                <a:latin typeface="Calibri"/>
                <a:ea typeface="Calibri"/>
                <a:cs typeface="Calibri"/>
                <a:sym typeface="Calibri"/>
              </a:rPr>
              <a:t>2.2</a:t>
            </a:r>
            <a:endParaRPr sz="2000" dirty="0">
              <a:solidFill>
                <a:srgbClr val="2B454E"/>
              </a:solidFill>
              <a:latin typeface="Calibri"/>
              <a:ea typeface="Calibri"/>
              <a:cs typeface="Calibri"/>
              <a:sym typeface="Calibri"/>
            </a:endParaRPr>
          </a:p>
          <a:p>
            <a:pPr marL="571500" lvl="0" indent="-330200">
              <a:lnSpc>
                <a:spcPct val="90000"/>
              </a:lnSpc>
              <a:spcBef>
                <a:spcPts val="1000"/>
              </a:spcBef>
              <a:buClr>
                <a:srgbClr val="2B454E"/>
              </a:buClr>
              <a:buSzPts val="2000"/>
              <a:buChar char="•"/>
            </a:pPr>
            <a:r>
              <a:rPr lang="en-US" sz="2000" dirty="0" err="1">
                <a:solidFill>
                  <a:srgbClr val="2B454E"/>
                </a:solidFill>
                <a:latin typeface="Calibri"/>
                <a:ea typeface="Calibri"/>
                <a:cs typeface="Calibri"/>
                <a:sym typeface="Calibri"/>
              </a:rPr>
              <a:t>Diapositiva</a:t>
            </a:r>
            <a:r>
              <a:rPr lang="en-US" sz="2000" dirty="0">
                <a:solidFill>
                  <a:srgbClr val="2B454E"/>
                </a:solidFill>
                <a:latin typeface="Calibri"/>
                <a:ea typeface="Calibri"/>
                <a:cs typeface="Calibri"/>
                <a:sym typeface="Calibri"/>
              </a:rPr>
              <a:t> 16</a:t>
            </a:r>
            <a:r>
              <a:rPr lang="en-US" sz="2000" dirty="0">
                <a:solidFill>
                  <a:schemeClr val="accent4"/>
                </a:solidFill>
                <a:latin typeface="Calibri"/>
                <a:ea typeface="Calibri"/>
                <a:cs typeface="Calibri"/>
                <a:sym typeface="Calibri"/>
              </a:rPr>
              <a:t> -</a:t>
            </a:r>
            <a:r>
              <a:rPr lang="en-US" sz="2000" dirty="0">
                <a:solidFill>
                  <a:srgbClr val="2B454E"/>
                </a:solidFill>
                <a:latin typeface="Calibri"/>
                <a:ea typeface="Calibri"/>
                <a:cs typeface="Calibri"/>
                <a:sym typeface="Calibri"/>
              </a:rPr>
              <a:t> </a:t>
            </a:r>
            <a:r>
              <a:rPr lang="it-IT" sz="2000" dirty="0">
                <a:solidFill>
                  <a:srgbClr val="2B454E"/>
                </a:solidFill>
                <a:latin typeface="Calibri"/>
                <a:ea typeface="Calibri"/>
                <a:cs typeface="Calibri"/>
                <a:sym typeface="Calibri"/>
              </a:rPr>
              <a:t>Che cosa sono le "competenze digitali"?</a:t>
            </a:r>
            <a:endParaRPr sz="2000" dirty="0">
              <a:solidFill>
                <a:srgbClr val="2B454E"/>
              </a:solidFill>
              <a:latin typeface="Calibri"/>
              <a:ea typeface="Calibri"/>
              <a:cs typeface="Calibri"/>
              <a:sym typeface="Calibri"/>
            </a:endParaRPr>
          </a:p>
          <a:p>
            <a:pPr marL="571500" lvl="0" indent="-330200" algn="l" rtl="0">
              <a:lnSpc>
                <a:spcPct val="90000"/>
              </a:lnSpc>
              <a:spcBef>
                <a:spcPts val="1000"/>
              </a:spcBef>
              <a:spcAft>
                <a:spcPts val="0"/>
              </a:spcAft>
              <a:buClr>
                <a:srgbClr val="2B454E"/>
              </a:buClr>
              <a:buSzPts val="2000"/>
              <a:buChar char="•"/>
            </a:pPr>
            <a:r>
              <a:rPr lang="en-US" sz="2000" dirty="0" err="1">
                <a:solidFill>
                  <a:srgbClr val="2B454E"/>
                </a:solidFill>
                <a:latin typeface="Calibri"/>
                <a:ea typeface="Calibri"/>
                <a:cs typeface="Calibri"/>
                <a:sym typeface="Calibri"/>
              </a:rPr>
              <a:t>Diapositiva</a:t>
            </a:r>
            <a:r>
              <a:rPr lang="en-US" sz="2000" dirty="0">
                <a:solidFill>
                  <a:srgbClr val="2B454E"/>
                </a:solidFill>
                <a:latin typeface="Calibri"/>
                <a:ea typeface="Calibri"/>
                <a:cs typeface="Calibri"/>
                <a:sym typeface="Calibri"/>
              </a:rPr>
              <a:t> 17</a:t>
            </a:r>
            <a:r>
              <a:rPr lang="en-US" sz="2000" dirty="0">
                <a:solidFill>
                  <a:schemeClr val="accent4"/>
                </a:solidFill>
                <a:latin typeface="Calibri"/>
                <a:ea typeface="Calibri"/>
                <a:cs typeface="Calibri"/>
                <a:sym typeface="Calibri"/>
              </a:rPr>
              <a:t> -</a:t>
            </a:r>
            <a:r>
              <a:rPr lang="en-US" sz="2000" dirty="0">
                <a:solidFill>
                  <a:srgbClr val="2B454E"/>
                </a:solidFill>
                <a:latin typeface="Calibri"/>
                <a:ea typeface="Calibri"/>
                <a:cs typeface="Calibri"/>
                <a:sym typeface="Calibri"/>
              </a:rPr>
              <a:t> </a:t>
            </a:r>
            <a:r>
              <a:rPr lang="it-IT" sz="2000" dirty="0">
                <a:solidFill>
                  <a:srgbClr val="2B454E"/>
                </a:solidFill>
                <a:latin typeface="Calibri"/>
                <a:ea typeface="Calibri"/>
                <a:cs typeface="Calibri"/>
                <a:sym typeface="Calibri"/>
              </a:rPr>
              <a:t>Le cinque aree del Quadro delle competenze digitali</a:t>
            </a:r>
            <a:endParaRPr sz="2000" dirty="0">
              <a:solidFill>
                <a:srgbClr val="2B454E"/>
              </a:solidFill>
              <a:latin typeface="Calibri"/>
              <a:ea typeface="Calibri"/>
              <a:cs typeface="Calibri"/>
              <a:sym typeface="Calibri"/>
            </a:endParaRPr>
          </a:p>
          <a:p>
            <a:pPr marL="571500" lvl="0" indent="-330200" algn="l" rtl="0">
              <a:lnSpc>
                <a:spcPct val="90000"/>
              </a:lnSpc>
              <a:spcBef>
                <a:spcPts val="1000"/>
              </a:spcBef>
              <a:spcAft>
                <a:spcPts val="0"/>
              </a:spcAft>
              <a:buClr>
                <a:srgbClr val="2B454E"/>
              </a:buClr>
              <a:buSzPts val="2000"/>
              <a:buChar char="•"/>
            </a:pPr>
            <a:r>
              <a:rPr lang="en-US" sz="2000" dirty="0" err="1">
                <a:solidFill>
                  <a:srgbClr val="2B454E"/>
                </a:solidFill>
                <a:latin typeface="Calibri"/>
                <a:ea typeface="Calibri"/>
                <a:cs typeface="Calibri"/>
                <a:sym typeface="Calibri"/>
              </a:rPr>
              <a:t>Diapositiva</a:t>
            </a:r>
            <a:r>
              <a:rPr lang="en-US" sz="2000" dirty="0">
                <a:solidFill>
                  <a:srgbClr val="2B454E"/>
                </a:solidFill>
                <a:latin typeface="Calibri"/>
                <a:ea typeface="Calibri"/>
                <a:cs typeface="Calibri"/>
                <a:sym typeface="Calibri"/>
              </a:rPr>
              <a:t> 18</a:t>
            </a:r>
            <a:r>
              <a:rPr lang="en-US" sz="2000" dirty="0">
                <a:solidFill>
                  <a:schemeClr val="accent4"/>
                </a:solidFill>
                <a:latin typeface="Calibri"/>
                <a:ea typeface="Calibri"/>
                <a:cs typeface="Calibri"/>
                <a:sym typeface="Calibri"/>
              </a:rPr>
              <a:t> -</a:t>
            </a:r>
            <a:r>
              <a:rPr lang="en-US" sz="2000" dirty="0">
                <a:solidFill>
                  <a:srgbClr val="2B454E"/>
                </a:solidFill>
                <a:latin typeface="Calibri"/>
                <a:ea typeface="Calibri"/>
                <a:cs typeface="Calibri"/>
                <a:sym typeface="Calibri"/>
              </a:rPr>
              <a:t> </a:t>
            </a:r>
            <a:r>
              <a:rPr lang="it-IT" sz="2000" dirty="0">
                <a:solidFill>
                  <a:srgbClr val="2B454E"/>
                </a:solidFill>
                <a:latin typeface="Calibri"/>
                <a:ea typeface="Calibri"/>
                <a:cs typeface="Calibri"/>
                <a:sym typeface="Calibri"/>
              </a:rPr>
              <a:t>Le 21 competenze, suddivise in cinque aree, del Quadro delle competenze digitali</a:t>
            </a:r>
            <a:endParaRPr sz="2000" dirty="0">
              <a:solidFill>
                <a:srgbClr val="2B454E"/>
              </a:solidFill>
              <a:latin typeface="Calibri"/>
              <a:ea typeface="Calibri"/>
              <a:cs typeface="Calibri"/>
              <a:sym typeface="Calibri"/>
            </a:endParaRPr>
          </a:p>
          <a:p>
            <a:pPr marL="571500" lvl="0" indent="0" algn="l" rtl="0">
              <a:lnSpc>
                <a:spcPct val="90000"/>
              </a:lnSpc>
              <a:spcBef>
                <a:spcPts val="1000"/>
              </a:spcBef>
              <a:spcAft>
                <a:spcPts val="0"/>
              </a:spcAft>
              <a:buNone/>
            </a:pPr>
            <a:endParaRPr sz="2200" dirty="0">
              <a:solidFill>
                <a:srgbClr val="2B454E"/>
              </a:solidFill>
              <a:latin typeface="Calibri"/>
              <a:ea typeface="Calibri"/>
              <a:cs typeface="Calibri"/>
              <a:sym typeface="Calibri"/>
            </a:endParaRPr>
          </a:p>
          <a:p>
            <a:pPr marL="571500" lvl="0" indent="0" algn="l" rtl="0">
              <a:lnSpc>
                <a:spcPct val="90000"/>
              </a:lnSpc>
              <a:spcBef>
                <a:spcPts val="1000"/>
              </a:spcBef>
              <a:spcAft>
                <a:spcPts val="0"/>
              </a:spcAft>
              <a:buNone/>
            </a:pPr>
            <a:endParaRPr sz="2200" dirty="0">
              <a:solidFill>
                <a:srgbClr val="2B454E"/>
              </a:solidFill>
              <a:latin typeface="Calibri"/>
              <a:ea typeface="Calibri"/>
              <a:cs typeface="Calibri"/>
              <a:sym typeface="Calibri"/>
            </a:endParaRPr>
          </a:p>
        </p:txBody>
      </p:sp>
      <p:sp>
        <p:nvSpPr>
          <p:cNvPr id="150" name="Google Shape;150;g3555728db8b_0_0"/>
          <p:cNvSpPr txBox="1"/>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None/>
            </a:pPr>
            <a:r>
              <a:rPr lang="en-US" sz="3800" dirty="0" err="1">
                <a:solidFill>
                  <a:srgbClr val="F2F2F2"/>
                </a:solidFill>
                <a:latin typeface="Calibri"/>
                <a:ea typeface="Calibri"/>
                <a:cs typeface="Calibri"/>
                <a:sym typeface="Calibri"/>
              </a:rPr>
              <a:t>Contenuti</a:t>
            </a:r>
            <a:r>
              <a:rPr lang="en-US" sz="3800" dirty="0">
                <a:solidFill>
                  <a:srgbClr val="F2F2F2"/>
                </a:solidFill>
                <a:latin typeface="Calibri"/>
                <a:ea typeface="Calibri"/>
                <a:cs typeface="Calibri"/>
                <a:sym typeface="Calibri"/>
              </a:rPr>
              <a:t> (1/2)</a:t>
            </a:r>
            <a:endParaRPr sz="3800" dirty="0">
              <a:solidFill>
                <a:srgbClr val="F2F2F2"/>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g3555728db8b_0_9"/>
          <p:cNvSpPr txBo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lvl="0" indent="-330200" algn="l" rtl="0">
              <a:lnSpc>
                <a:spcPct val="90000"/>
              </a:lnSpc>
              <a:spcBef>
                <a:spcPts val="1000"/>
              </a:spcBef>
              <a:spcAft>
                <a:spcPts val="0"/>
              </a:spcAft>
              <a:buClr>
                <a:srgbClr val="2B454E"/>
              </a:buClr>
              <a:buSzPts val="2000"/>
              <a:buChar char="•"/>
            </a:pPr>
            <a:r>
              <a:rPr lang="en-US" sz="2000" dirty="0" err="1">
                <a:solidFill>
                  <a:srgbClr val="2B454E"/>
                </a:solidFill>
                <a:latin typeface="Calibri"/>
                <a:ea typeface="Calibri"/>
                <a:cs typeface="Calibri"/>
                <a:sym typeface="Calibri"/>
              </a:rPr>
              <a:t>Diapositiva</a:t>
            </a:r>
            <a:r>
              <a:rPr lang="en-US" sz="2000" dirty="0">
                <a:solidFill>
                  <a:srgbClr val="2B454E"/>
                </a:solidFill>
                <a:latin typeface="Calibri"/>
                <a:ea typeface="Calibri"/>
                <a:cs typeface="Calibri"/>
                <a:sym typeface="Calibri"/>
              </a:rPr>
              <a:t> 19</a:t>
            </a:r>
            <a:r>
              <a:rPr lang="en-US" sz="2000" dirty="0">
                <a:solidFill>
                  <a:schemeClr val="accent4"/>
                </a:solidFill>
                <a:latin typeface="Calibri"/>
                <a:ea typeface="Calibri"/>
                <a:cs typeface="Calibri"/>
                <a:sym typeface="Calibri"/>
              </a:rPr>
              <a:t> -</a:t>
            </a:r>
            <a:r>
              <a:rPr lang="en-US" sz="2000" dirty="0">
                <a:solidFill>
                  <a:srgbClr val="2B454E"/>
                </a:solidFill>
                <a:latin typeface="Calibri"/>
                <a:ea typeface="Calibri"/>
                <a:cs typeface="Calibri"/>
                <a:sym typeface="Calibri"/>
              </a:rPr>
              <a:t> </a:t>
            </a:r>
            <a:r>
              <a:rPr lang="it-IT" sz="2000" dirty="0">
                <a:solidFill>
                  <a:srgbClr val="2B454E"/>
                </a:solidFill>
                <a:latin typeface="Calibri"/>
                <a:ea typeface="Calibri"/>
                <a:cs typeface="Calibri"/>
                <a:sym typeface="Calibri"/>
              </a:rPr>
              <a:t>Gli otto livelli di padronanza del Quadro delle competenze digitali</a:t>
            </a:r>
            <a:endParaRPr sz="2000" dirty="0">
              <a:solidFill>
                <a:srgbClr val="2B454E"/>
              </a:solidFill>
              <a:latin typeface="Calibri"/>
              <a:ea typeface="Calibri"/>
              <a:cs typeface="Calibri"/>
              <a:sym typeface="Calibri"/>
            </a:endParaRPr>
          </a:p>
          <a:p>
            <a:pPr marL="571500" lvl="0" indent="-330200" algn="l" rtl="0">
              <a:lnSpc>
                <a:spcPct val="90000"/>
              </a:lnSpc>
              <a:spcBef>
                <a:spcPts val="1000"/>
              </a:spcBef>
              <a:spcAft>
                <a:spcPts val="0"/>
              </a:spcAft>
              <a:buClr>
                <a:srgbClr val="2B454E"/>
              </a:buClr>
              <a:buSzPts val="2000"/>
              <a:buChar char="•"/>
            </a:pPr>
            <a:r>
              <a:rPr lang="en-US" sz="2000" dirty="0" err="1">
                <a:solidFill>
                  <a:srgbClr val="2B454E"/>
                </a:solidFill>
                <a:latin typeface="Calibri"/>
                <a:ea typeface="Calibri"/>
                <a:cs typeface="Calibri"/>
                <a:sym typeface="Calibri"/>
              </a:rPr>
              <a:t>Diapositiva</a:t>
            </a:r>
            <a:r>
              <a:rPr lang="en-US" sz="2000" dirty="0">
                <a:solidFill>
                  <a:srgbClr val="2B454E"/>
                </a:solidFill>
                <a:latin typeface="Calibri"/>
                <a:ea typeface="Calibri"/>
                <a:cs typeface="Calibri"/>
                <a:sym typeface="Calibri"/>
              </a:rPr>
              <a:t> 20 - 24</a:t>
            </a:r>
            <a:r>
              <a:rPr lang="en-US" sz="2000" dirty="0">
                <a:solidFill>
                  <a:schemeClr val="accent4"/>
                </a:solidFill>
                <a:latin typeface="Calibri"/>
                <a:ea typeface="Calibri"/>
                <a:cs typeface="Calibri"/>
                <a:sym typeface="Calibri"/>
              </a:rPr>
              <a:t> -</a:t>
            </a:r>
            <a:r>
              <a:rPr lang="en-US" sz="2000" dirty="0">
                <a:solidFill>
                  <a:srgbClr val="2B454E"/>
                </a:solidFill>
                <a:latin typeface="Calibri"/>
                <a:ea typeface="Calibri"/>
                <a:cs typeface="Calibri"/>
                <a:sym typeface="Calibri"/>
              </a:rPr>
              <a:t> </a:t>
            </a:r>
            <a:r>
              <a:rPr lang="it-IT" sz="2000" dirty="0">
                <a:solidFill>
                  <a:srgbClr val="2B454E"/>
                </a:solidFill>
                <a:latin typeface="Calibri"/>
                <a:ea typeface="Calibri"/>
                <a:cs typeface="Calibri"/>
                <a:sym typeface="Calibri"/>
              </a:rPr>
              <a:t>Mettere in relazione gli elementi del Quadro delle competenze digitali, con esempi</a:t>
            </a:r>
            <a:r>
              <a:rPr lang="en-US" sz="2000" dirty="0">
                <a:solidFill>
                  <a:srgbClr val="2B454E"/>
                </a:solidFill>
                <a:latin typeface="Calibri"/>
                <a:ea typeface="Calibri"/>
                <a:cs typeface="Calibri"/>
                <a:sym typeface="Calibri"/>
              </a:rPr>
              <a:t>(1-5)</a:t>
            </a:r>
            <a:endParaRPr sz="2000" dirty="0">
              <a:solidFill>
                <a:srgbClr val="2B454E"/>
              </a:solidFill>
              <a:latin typeface="Calibri"/>
              <a:ea typeface="Calibri"/>
              <a:cs typeface="Calibri"/>
              <a:sym typeface="Calibri"/>
            </a:endParaRPr>
          </a:p>
          <a:p>
            <a:pPr marL="571500" lvl="0" indent="-330200" algn="l" rtl="0">
              <a:lnSpc>
                <a:spcPct val="90000"/>
              </a:lnSpc>
              <a:spcBef>
                <a:spcPts val="1000"/>
              </a:spcBef>
              <a:spcAft>
                <a:spcPts val="0"/>
              </a:spcAft>
              <a:buClr>
                <a:srgbClr val="2B454E"/>
              </a:buClr>
              <a:buSzPts val="2000"/>
              <a:buChar char="•"/>
            </a:pPr>
            <a:r>
              <a:rPr lang="en-US" sz="2000" dirty="0" err="1">
                <a:solidFill>
                  <a:srgbClr val="2B454E"/>
                </a:solidFill>
                <a:latin typeface="Calibri"/>
                <a:ea typeface="Calibri"/>
                <a:cs typeface="Calibri"/>
                <a:sym typeface="Calibri"/>
              </a:rPr>
              <a:t>Diapositiva</a:t>
            </a:r>
            <a:r>
              <a:rPr lang="en-US" sz="2000" dirty="0">
                <a:solidFill>
                  <a:srgbClr val="2B454E"/>
                </a:solidFill>
                <a:latin typeface="Calibri"/>
                <a:ea typeface="Calibri"/>
                <a:cs typeface="Calibri"/>
                <a:sym typeface="Calibri"/>
              </a:rPr>
              <a:t> 25</a:t>
            </a:r>
            <a:r>
              <a:rPr lang="en-US" sz="2000" dirty="0">
                <a:solidFill>
                  <a:schemeClr val="accent4"/>
                </a:solidFill>
                <a:latin typeface="Calibri"/>
                <a:ea typeface="Calibri"/>
                <a:cs typeface="Calibri"/>
                <a:sym typeface="Calibri"/>
              </a:rPr>
              <a:t> -</a:t>
            </a:r>
            <a:r>
              <a:rPr lang="en-US" sz="2000" dirty="0">
                <a:solidFill>
                  <a:srgbClr val="2B454E"/>
                </a:solidFill>
                <a:latin typeface="Calibri"/>
                <a:ea typeface="Calibri"/>
                <a:cs typeface="Calibri"/>
                <a:sym typeface="Calibri"/>
              </a:rPr>
              <a:t> </a:t>
            </a:r>
            <a:r>
              <a:rPr lang="en-US" sz="2000" dirty="0" err="1">
                <a:solidFill>
                  <a:srgbClr val="2B454E"/>
                </a:solidFill>
                <a:latin typeface="Calibri"/>
                <a:ea typeface="Calibri"/>
                <a:cs typeface="Calibri"/>
                <a:sym typeface="Calibri"/>
              </a:rPr>
              <a:t>Riflessioni</a:t>
            </a:r>
            <a:r>
              <a:rPr lang="en-US" sz="2000" dirty="0">
                <a:solidFill>
                  <a:srgbClr val="2B454E"/>
                </a:solidFill>
                <a:latin typeface="Calibri"/>
                <a:ea typeface="Calibri"/>
                <a:cs typeface="Calibri"/>
                <a:sym typeface="Calibri"/>
              </a:rPr>
              <a:t> e </a:t>
            </a:r>
            <a:r>
              <a:rPr lang="en-US" sz="2000" dirty="0" err="1">
                <a:solidFill>
                  <a:srgbClr val="2B454E"/>
                </a:solidFill>
                <a:latin typeface="Calibri"/>
                <a:ea typeface="Calibri"/>
                <a:cs typeface="Calibri"/>
                <a:sym typeface="Calibri"/>
              </a:rPr>
              <a:t>conclusioni</a:t>
            </a:r>
            <a:endParaRPr sz="2000" dirty="0">
              <a:solidFill>
                <a:srgbClr val="2B454E"/>
              </a:solidFill>
              <a:latin typeface="Calibri"/>
              <a:ea typeface="Calibri"/>
              <a:cs typeface="Calibri"/>
              <a:sym typeface="Calibri"/>
            </a:endParaRPr>
          </a:p>
          <a:p>
            <a:pPr marL="571500" lvl="0" indent="-330200" algn="l" rtl="0">
              <a:lnSpc>
                <a:spcPct val="90000"/>
              </a:lnSpc>
              <a:spcBef>
                <a:spcPts val="1000"/>
              </a:spcBef>
              <a:spcAft>
                <a:spcPts val="0"/>
              </a:spcAft>
              <a:buClr>
                <a:srgbClr val="2B454E"/>
              </a:buClr>
              <a:buSzPts val="2000"/>
              <a:buChar char="•"/>
            </a:pPr>
            <a:r>
              <a:rPr lang="en-US" sz="2000" dirty="0" err="1">
                <a:solidFill>
                  <a:srgbClr val="2B454E"/>
                </a:solidFill>
                <a:latin typeface="Calibri"/>
                <a:ea typeface="Calibri"/>
                <a:cs typeface="Calibri"/>
                <a:sym typeface="Calibri"/>
              </a:rPr>
              <a:t>Diapositiva</a:t>
            </a:r>
            <a:r>
              <a:rPr lang="en-US" sz="2000" dirty="0">
                <a:solidFill>
                  <a:srgbClr val="2B454E"/>
                </a:solidFill>
                <a:latin typeface="Calibri"/>
                <a:ea typeface="Calibri"/>
                <a:cs typeface="Calibri"/>
                <a:sym typeface="Calibri"/>
              </a:rPr>
              <a:t> 26</a:t>
            </a:r>
            <a:r>
              <a:rPr lang="en-US" sz="2000" dirty="0">
                <a:solidFill>
                  <a:schemeClr val="accent4"/>
                </a:solidFill>
                <a:latin typeface="Calibri"/>
                <a:ea typeface="Calibri"/>
                <a:cs typeface="Calibri"/>
                <a:sym typeface="Calibri"/>
              </a:rPr>
              <a:t> -</a:t>
            </a:r>
            <a:r>
              <a:rPr lang="en-US" sz="2000" dirty="0">
                <a:solidFill>
                  <a:srgbClr val="2B454E"/>
                </a:solidFill>
                <a:latin typeface="Calibri"/>
                <a:ea typeface="Calibri"/>
                <a:cs typeface="Calibri"/>
                <a:sym typeface="Calibri"/>
              </a:rPr>
              <a:t> </a:t>
            </a:r>
            <a:r>
              <a:rPr lang="it-IT" sz="2000" dirty="0">
                <a:solidFill>
                  <a:srgbClr val="2B454E"/>
                </a:solidFill>
                <a:latin typeface="Calibri"/>
                <a:ea typeface="Calibri"/>
                <a:cs typeface="Calibri"/>
                <a:sym typeface="Calibri"/>
              </a:rPr>
              <a:t>Compiti a casa/Attività aggiuntive</a:t>
            </a:r>
            <a:endParaRPr sz="2000" dirty="0">
              <a:solidFill>
                <a:srgbClr val="2B454E"/>
              </a:solidFill>
              <a:latin typeface="Calibri"/>
              <a:ea typeface="Calibri"/>
              <a:cs typeface="Calibri"/>
              <a:sym typeface="Calibri"/>
            </a:endParaRPr>
          </a:p>
          <a:p>
            <a:pPr marL="571500" lvl="0" indent="-330200" algn="l" rtl="0">
              <a:lnSpc>
                <a:spcPct val="90000"/>
              </a:lnSpc>
              <a:spcBef>
                <a:spcPts val="1000"/>
              </a:spcBef>
              <a:spcAft>
                <a:spcPts val="0"/>
              </a:spcAft>
              <a:buClr>
                <a:srgbClr val="2B454E"/>
              </a:buClr>
              <a:buSzPts val="2000"/>
              <a:buChar char="•"/>
            </a:pPr>
            <a:r>
              <a:rPr lang="en-US" sz="2000" dirty="0" err="1">
                <a:solidFill>
                  <a:srgbClr val="2B454E"/>
                </a:solidFill>
                <a:latin typeface="Calibri"/>
                <a:ea typeface="Calibri"/>
                <a:cs typeface="Calibri"/>
                <a:sym typeface="Calibri"/>
              </a:rPr>
              <a:t>Diapositiva</a:t>
            </a:r>
            <a:r>
              <a:rPr lang="en-US" sz="2000" dirty="0">
                <a:solidFill>
                  <a:srgbClr val="2B454E"/>
                </a:solidFill>
                <a:latin typeface="Calibri"/>
                <a:ea typeface="Calibri"/>
                <a:cs typeface="Calibri"/>
                <a:sym typeface="Calibri"/>
              </a:rPr>
              <a:t> 27</a:t>
            </a:r>
            <a:r>
              <a:rPr lang="en-US" sz="2000" dirty="0">
                <a:solidFill>
                  <a:schemeClr val="accent4"/>
                </a:solidFill>
                <a:latin typeface="Calibri"/>
                <a:ea typeface="Calibri"/>
                <a:cs typeface="Calibri"/>
                <a:sym typeface="Calibri"/>
              </a:rPr>
              <a:t> -</a:t>
            </a:r>
            <a:r>
              <a:rPr lang="en-US" sz="2000" dirty="0">
                <a:solidFill>
                  <a:srgbClr val="2B454E"/>
                </a:solidFill>
                <a:latin typeface="Calibri"/>
                <a:ea typeface="Calibri"/>
                <a:cs typeface="Calibri"/>
                <a:sym typeface="Calibri"/>
              </a:rPr>
              <a:t> Risorse </a:t>
            </a:r>
            <a:r>
              <a:rPr lang="en-US" sz="2000" dirty="0" err="1">
                <a:solidFill>
                  <a:srgbClr val="2B454E"/>
                </a:solidFill>
                <a:latin typeface="Calibri"/>
                <a:ea typeface="Calibri"/>
                <a:cs typeface="Calibri"/>
                <a:sym typeface="Calibri"/>
              </a:rPr>
              <a:t>aggiuntive</a:t>
            </a:r>
            <a:endParaRPr sz="2000" dirty="0">
              <a:solidFill>
                <a:srgbClr val="2B454E"/>
              </a:solidFill>
              <a:latin typeface="Calibri"/>
              <a:ea typeface="Calibri"/>
              <a:cs typeface="Calibri"/>
              <a:sym typeface="Calibri"/>
            </a:endParaRPr>
          </a:p>
          <a:p>
            <a:pPr marL="571500" lvl="0" indent="0" algn="l" rtl="0">
              <a:lnSpc>
                <a:spcPct val="90000"/>
              </a:lnSpc>
              <a:spcBef>
                <a:spcPts val="1000"/>
              </a:spcBef>
              <a:spcAft>
                <a:spcPts val="0"/>
              </a:spcAft>
              <a:buNone/>
            </a:pPr>
            <a:endParaRPr sz="2200" dirty="0">
              <a:solidFill>
                <a:srgbClr val="2B454E"/>
              </a:solidFill>
              <a:latin typeface="Calibri"/>
              <a:ea typeface="Calibri"/>
              <a:cs typeface="Calibri"/>
              <a:sym typeface="Calibri"/>
            </a:endParaRPr>
          </a:p>
        </p:txBody>
      </p:sp>
      <p:sp>
        <p:nvSpPr>
          <p:cNvPr id="157" name="Google Shape;157;g3555728db8b_0_9"/>
          <p:cNvSpPr txBox="1"/>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None/>
            </a:pPr>
            <a:r>
              <a:rPr lang="en-US" sz="3800" dirty="0" err="1">
                <a:solidFill>
                  <a:srgbClr val="F2F2F2"/>
                </a:solidFill>
                <a:latin typeface="Calibri"/>
                <a:ea typeface="Calibri"/>
                <a:cs typeface="Calibri"/>
                <a:sym typeface="Calibri"/>
              </a:rPr>
              <a:t>Contenuti</a:t>
            </a:r>
            <a:r>
              <a:rPr lang="en-US" sz="3800" dirty="0">
                <a:solidFill>
                  <a:srgbClr val="F2F2F2"/>
                </a:solidFill>
                <a:latin typeface="Calibri"/>
                <a:ea typeface="Calibri"/>
                <a:cs typeface="Calibri"/>
                <a:sym typeface="Calibri"/>
              </a:rPr>
              <a:t> (2/2)</a:t>
            </a:r>
            <a:endParaRPr sz="3800" dirty="0">
              <a:solidFill>
                <a:srgbClr val="F2F2F2"/>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24"/>
          <p:cNvSpPr txBox="1">
            <a:spLocks noGrp="1"/>
          </p:cNvSpPr>
          <p:nvPr>
            <p:ph type="title"/>
          </p:nvPr>
        </p:nvSpPr>
        <p:spPr>
          <a:xfrm>
            <a:off x="97970" y="81642"/>
            <a:ext cx="11944351" cy="715879"/>
          </a:xfrm>
          <a:prstGeom prst="rect">
            <a:avLst/>
          </a:prstGeom>
          <a:noFill/>
          <a:ln>
            <a:noFill/>
          </a:ln>
        </p:spPr>
        <p:txBody>
          <a:bodyPr spcFirstLastPara="1" wrap="square" lIns="91425" tIns="54000" rIns="54000" bIns="54000" anchor="ctr" anchorCtr="0">
            <a:noAutofit/>
          </a:bodyPr>
          <a:lstStyle/>
          <a:p>
            <a:pPr marL="0" marR="0" lvl="0" indent="0" algn="l" rtl="0">
              <a:lnSpc>
                <a:spcPct val="90000"/>
              </a:lnSpc>
              <a:spcBef>
                <a:spcPts val="0"/>
              </a:spcBef>
              <a:spcAft>
                <a:spcPts val="0"/>
              </a:spcAft>
              <a:buClr>
                <a:schemeClr val="lt2"/>
              </a:buClr>
              <a:buSzPts val="3800"/>
              <a:buFont typeface="Calibri"/>
              <a:buNone/>
            </a:pPr>
            <a:r>
              <a:rPr lang="en-US" sz="2800" b="1" dirty="0" err="1">
                <a:solidFill>
                  <a:srgbClr val="FFFFFF"/>
                </a:solidFill>
              </a:rPr>
              <a:t>Introduzione</a:t>
            </a:r>
            <a:endParaRPr sz="2800" dirty="0">
              <a:solidFill>
                <a:srgbClr val="FFFFFF"/>
              </a:solidFill>
            </a:endParaRPr>
          </a:p>
        </p:txBody>
      </p:sp>
      <p:sp>
        <p:nvSpPr>
          <p:cNvPr id="163" name="Google Shape;163;p24"/>
          <p:cNvSpPr txBox="1">
            <a:spLocks noGrp="1"/>
          </p:cNvSpPr>
          <p:nvPr>
            <p:ph type="body" idx="2"/>
          </p:nvPr>
        </p:nvSpPr>
        <p:spPr>
          <a:xfrm>
            <a:off x="97971" y="1462685"/>
            <a:ext cx="11789100" cy="5289300"/>
          </a:xfrm>
          <a:prstGeom prst="rect">
            <a:avLst/>
          </a:prstGeom>
          <a:noFill/>
          <a:ln>
            <a:noFill/>
          </a:ln>
        </p:spPr>
        <p:txBody>
          <a:bodyPr spcFirstLastPara="1" wrap="square" lIns="91425" tIns="45700" rIns="91425" bIns="45700" anchor="t" anchorCtr="0">
            <a:noAutofit/>
          </a:bodyPr>
          <a:lstStyle/>
          <a:p>
            <a:pPr marL="514350" lvl="0" indent="-285750" algn="l" rtl="0">
              <a:lnSpc>
                <a:spcPct val="90000"/>
              </a:lnSpc>
              <a:spcBef>
                <a:spcPts val="1000"/>
              </a:spcBef>
              <a:spcAft>
                <a:spcPts val="0"/>
              </a:spcAft>
              <a:buSzPts val="1800"/>
              <a:buFont typeface="Arial"/>
              <a:buChar char="•"/>
            </a:pPr>
            <a:r>
              <a:rPr lang="en-US" dirty="0">
                <a:solidFill>
                  <a:srgbClr val="1D1D1B"/>
                </a:solidFill>
              </a:rPr>
              <a:t>Questa </a:t>
            </a:r>
            <a:r>
              <a:rPr lang="en-US" dirty="0" err="1">
                <a:solidFill>
                  <a:srgbClr val="1D1D1B"/>
                </a:solidFill>
              </a:rPr>
              <a:t>lezione</a:t>
            </a:r>
            <a:r>
              <a:rPr lang="en-US" dirty="0">
                <a:solidFill>
                  <a:srgbClr val="1D1D1B"/>
                </a:solidFill>
              </a:rPr>
              <a:t> è </a:t>
            </a:r>
            <a:r>
              <a:rPr lang="en-US" dirty="0" err="1">
                <a:solidFill>
                  <a:srgbClr val="1D1D1B"/>
                </a:solidFill>
              </a:rPr>
              <a:t>incentrata</a:t>
            </a:r>
            <a:r>
              <a:rPr lang="en-US" dirty="0">
                <a:solidFill>
                  <a:srgbClr val="1D1D1B"/>
                </a:solidFill>
              </a:rPr>
              <a:t> </a:t>
            </a:r>
            <a:r>
              <a:rPr lang="en-US" dirty="0" err="1">
                <a:solidFill>
                  <a:srgbClr val="1D1D1B"/>
                </a:solidFill>
              </a:rPr>
              <a:t>sul</a:t>
            </a:r>
            <a:r>
              <a:rPr lang="en-US" dirty="0">
                <a:solidFill>
                  <a:srgbClr val="1D1D1B"/>
                </a:solidFill>
              </a:rPr>
              <a:t> Quadro </a:t>
            </a:r>
            <a:r>
              <a:rPr lang="en-US" dirty="0" err="1">
                <a:solidFill>
                  <a:srgbClr val="1D1D1B"/>
                </a:solidFill>
              </a:rPr>
              <a:t>delle</a:t>
            </a:r>
            <a:r>
              <a:rPr lang="en-US" dirty="0">
                <a:solidFill>
                  <a:srgbClr val="1D1D1B"/>
                </a:solidFill>
              </a:rPr>
              <a:t> </a:t>
            </a:r>
            <a:r>
              <a:rPr lang="en-US" dirty="0" err="1">
                <a:solidFill>
                  <a:srgbClr val="1D1D1B"/>
                </a:solidFill>
              </a:rPr>
              <a:t>competenze</a:t>
            </a:r>
            <a:r>
              <a:rPr lang="en-US" dirty="0">
                <a:solidFill>
                  <a:srgbClr val="1D1D1B"/>
                </a:solidFill>
              </a:rPr>
              <a:t> </a:t>
            </a:r>
            <a:r>
              <a:rPr lang="en-US" dirty="0" err="1">
                <a:solidFill>
                  <a:srgbClr val="1D1D1B"/>
                </a:solidFill>
              </a:rPr>
              <a:t>digitali</a:t>
            </a:r>
            <a:r>
              <a:rPr lang="en-US" dirty="0">
                <a:solidFill>
                  <a:srgbClr val="1D1D1B"/>
                </a:solidFill>
              </a:rPr>
              <a:t>, un document </a:t>
            </a:r>
            <a:r>
              <a:rPr lang="en-US" dirty="0" err="1">
                <a:solidFill>
                  <a:srgbClr val="1D1D1B"/>
                </a:solidFill>
              </a:rPr>
              <a:t>europeo</a:t>
            </a:r>
            <a:r>
              <a:rPr lang="en-US" dirty="0">
                <a:solidFill>
                  <a:srgbClr val="1D1D1B"/>
                </a:solidFill>
              </a:rPr>
              <a:t> </a:t>
            </a:r>
            <a:r>
              <a:rPr lang="en-US" dirty="0" err="1">
                <a:solidFill>
                  <a:srgbClr val="1D1D1B"/>
                </a:solidFill>
              </a:rPr>
              <a:t>utilizzato</a:t>
            </a:r>
            <a:r>
              <a:rPr lang="en-US" dirty="0">
                <a:solidFill>
                  <a:srgbClr val="1D1D1B"/>
                </a:solidFill>
              </a:rPr>
              <a:t> come punto di </a:t>
            </a:r>
            <a:r>
              <a:rPr lang="en-US" dirty="0" err="1">
                <a:solidFill>
                  <a:srgbClr val="1D1D1B"/>
                </a:solidFill>
              </a:rPr>
              <a:t>riferimento</a:t>
            </a:r>
            <a:r>
              <a:rPr lang="en-US" dirty="0">
                <a:solidFill>
                  <a:srgbClr val="1D1D1B"/>
                </a:solidFill>
              </a:rPr>
              <a:t> </a:t>
            </a:r>
            <a:r>
              <a:rPr lang="en-US" dirty="0" err="1">
                <a:solidFill>
                  <a:srgbClr val="1D1D1B"/>
                </a:solidFill>
              </a:rPr>
              <a:t>dai</a:t>
            </a:r>
            <a:r>
              <a:rPr lang="en-US" dirty="0">
                <a:solidFill>
                  <a:srgbClr val="1D1D1B"/>
                </a:solidFill>
              </a:rPr>
              <a:t> </a:t>
            </a:r>
            <a:r>
              <a:rPr lang="en-US" dirty="0" err="1">
                <a:solidFill>
                  <a:srgbClr val="1D1D1B"/>
                </a:solidFill>
              </a:rPr>
              <a:t>Paesi</a:t>
            </a:r>
            <a:r>
              <a:rPr lang="en-US" dirty="0">
                <a:solidFill>
                  <a:srgbClr val="1D1D1B"/>
                </a:solidFill>
              </a:rPr>
              <a:t> </a:t>
            </a:r>
            <a:r>
              <a:rPr lang="en-US" dirty="0" err="1">
                <a:solidFill>
                  <a:srgbClr val="1D1D1B"/>
                </a:solidFill>
              </a:rPr>
              <a:t>europei</a:t>
            </a:r>
            <a:r>
              <a:rPr lang="en-US" dirty="0">
                <a:solidFill>
                  <a:srgbClr val="1D1D1B"/>
                </a:solidFill>
              </a:rPr>
              <a:t> per </a:t>
            </a:r>
            <a:r>
              <a:rPr lang="en-US" dirty="0" err="1">
                <a:solidFill>
                  <a:srgbClr val="1D1D1B"/>
                </a:solidFill>
              </a:rPr>
              <a:t>progettare</a:t>
            </a:r>
            <a:r>
              <a:rPr lang="en-US" dirty="0">
                <a:solidFill>
                  <a:srgbClr val="1D1D1B"/>
                </a:solidFill>
              </a:rPr>
              <a:t> i </a:t>
            </a:r>
            <a:r>
              <a:rPr lang="en-US" dirty="0" err="1">
                <a:solidFill>
                  <a:srgbClr val="1D1D1B"/>
                </a:solidFill>
              </a:rPr>
              <a:t>programmi</a:t>
            </a:r>
            <a:r>
              <a:rPr lang="en-US" dirty="0">
                <a:solidFill>
                  <a:srgbClr val="1D1D1B"/>
                </a:solidFill>
              </a:rPr>
              <a:t> </a:t>
            </a:r>
            <a:r>
              <a:rPr lang="en-US" dirty="0" err="1">
                <a:solidFill>
                  <a:srgbClr val="1D1D1B"/>
                </a:solidFill>
              </a:rPr>
              <a:t>digitali</a:t>
            </a:r>
            <a:r>
              <a:rPr lang="en-US" dirty="0">
                <a:solidFill>
                  <a:srgbClr val="1D1D1B"/>
                </a:solidFill>
              </a:rPr>
              <a:t>. </a:t>
            </a:r>
            <a:r>
              <a:rPr lang="en-US" dirty="0" err="1">
                <a:solidFill>
                  <a:srgbClr val="1D1D1B"/>
                </a:solidFill>
              </a:rPr>
              <a:t>Conoscere</a:t>
            </a:r>
            <a:r>
              <a:rPr lang="en-US" dirty="0">
                <a:solidFill>
                  <a:srgbClr val="1D1D1B"/>
                </a:solidFill>
              </a:rPr>
              <a:t> </a:t>
            </a:r>
            <a:r>
              <a:rPr lang="en-US" dirty="0" err="1">
                <a:solidFill>
                  <a:srgbClr val="1D1D1B"/>
                </a:solidFill>
              </a:rPr>
              <a:t>questo</a:t>
            </a:r>
            <a:r>
              <a:rPr lang="en-US" dirty="0">
                <a:solidFill>
                  <a:srgbClr val="1D1D1B"/>
                </a:solidFill>
              </a:rPr>
              <a:t> </a:t>
            </a:r>
            <a:r>
              <a:rPr lang="en-US" dirty="0" err="1">
                <a:solidFill>
                  <a:srgbClr val="1D1D1B"/>
                </a:solidFill>
              </a:rPr>
              <a:t>strumento</a:t>
            </a:r>
            <a:r>
              <a:rPr lang="en-US" dirty="0">
                <a:solidFill>
                  <a:srgbClr val="1D1D1B"/>
                </a:solidFill>
              </a:rPr>
              <a:t> </a:t>
            </a:r>
            <a:r>
              <a:rPr lang="en-US" dirty="0" err="1">
                <a:solidFill>
                  <a:srgbClr val="1D1D1B"/>
                </a:solidFill>
              </a:rPr>
              <a:t>permette</a:t>
            </a:r>
            <a:r>
              <a:rPr lang="en-US" dirty="0">
                <a:solidFill>
                  <a:srgbClr val="1D1D1B"/>
                </a:solidFill>
              </a:rPr>
              <a:t> al </a:t>
            </a:r>
            <a:r>
              <a:rPr lang="en-US" dirty="0" err="1">
                <a:solidFill>
                  <a:srgbClr val="1D1D1B"/>
                </a:solidFill>
              </a:rPr>
              <a:t>personale</a:t>
            </a:r>
            <a:r>
              <a:rPr lang="en-US" dirty="0">
                <a:solidFill>
                  <a:srgbClr val="1D1D1B"/>
                </a:solidFill>
              </a:rPr>
              <a:t> </a:t>
            </a:r>
            <a:r>
              <a:rPr lang="en-US" dirty="0" err="1">
                <a:solidFill>
                  <a:srgbClr val="1D1D1B"/>
                </a:solidFill>
              </a:rPr>
              <a:t>docente</a:t>
            </a:r>
            <a:r>
              <a:rPr lang="en-US" dirty="0">
                <a:solidFill>
                  <a:srgbClr val="1D1D1B"/>
                </a:solidFill>
              </a:rPr>
              <a:t> di </a:t>
            </a:r>
            <a:r>
              <a:rPr lang="en-US" dirty="0" err="1">
                <a:solidFill>
                  <a:srgbClr val="1D1D1B"/>
                </a:solidFill>
              </a:rPr>
              <a:t>progettare</a:t>
            </a:r>
            <a:r>
              <a:rPr lang="en-US" dirty="0">
                <a:solidFill>
                  <a:srgbClr val="1D1D1B"/>
                </a:solidFill>
              </a:rPr>
              <a:t> </a:t>
            </a:r>
            <a:r>
              <a:rPr lang="en-US" dirty="0" err="1">
                <a:solidFill>
                  <a:srgbClr val="1D1D1B"/>
                </a:solidFill>
              </a:rPr>
              <a:t>dei</a:t>
            </a:r>
            <a:r>
              <a:rPr lang="en-US" dirty="0">
                <a:solidFill>
                  <a:srgbClr val="1D1D1B"/>
                </a:solidFill>
              </a:rPr>
              <a:t> moduli </a:t>
            </a:r>
            <a:r>
              <a:rPr lang="en-US" dirty="0" err="1">
                <a:solidFill>
                  <a:srgbClr val="1D1D1B"/>
                </a:solidFill>
              </a:rPr>
              <a:t>che</a:t>
            </a:r>
            <a:r>
              <a:rPr lang="en-US" dirty="0">
                <a:solidFill>
                  <a:srgbClr val="1D1D1B"/>
                </a:solidFill>
              </a:rPr>
              <a:t> </a:t>
            </a:r>
            <a:r>
              <a:rPr lang="en-US" dirty="0" err="1">
                <a:solidFill>
                  <a:srgbClr val="1D1D1B"/>
                </a:solidFill>
              </a:rPr>
              <a:t>sono</a:t>
            </a:r>
            <a:r>
              <a:rPr lang="en-US" dirty="0">
                <a:solidFill>
                  <a:srgbClr val="1D1D1B"/>
                </a:solidFill>
              </a:rPr>
              <a:t> in </a:t>
            </a:r>
            <a:r>
              <a:rPr lang="en-US" dirty="0" err="1">
                <a:solidFill>
                  <a:srgbClr val="1D1D1B"/>
                </a:solidFill>
              </a:rPr>
              <a:t>linea</a:t>
            </a:r>
            <a:r>
              <a:rPr lang="en-US" dirty="0">
                <a:solidFill>
                  <a:srgbClr val="1D1D1B"/>
                </a:solidFill>
              </a:rPr>
              <a:t> con </a:t>
            </a:r>
            <a:r>
              <a:rPr lang="en-US" dirty="0" err="1">
                <a:solidFill>
                  <a:srgbClr val="1D1D1B"/>
                </a:solidFill>
              </a:rPr>
              <a:t>gli</a:t>
            </a:r>
            <a:r>
              <a:rPr lang="en-US" dirty="0">
                <a:solidFill>
                  <a:srgbClr val="1D1D1B"/>
                </a:solidFill>
              </a:rPr>
              <a:t> standard </a:t>
            </a:r>
            <a:r>
              <a:rPr lang="en-US" dirty="0" err="1">
                <a:solidFill>
                  <a:srgbClr val="1D1D1B"/>
                </a:solidFill>
              </a:rPr>
              <a:t>comuni</a:t>
            </a:r>
            <a:r>
              <a:rPr lang="en-US" dirty="0">
                <a:solidFill>
                  <a:srgbClr val="1D1D1B"/>
                </a:solidFill>
              </a:rPr>
              <a:t>. </a:t>
            </a:r>
            <a:endParaRPr dirty="0">
              <a:solidFill>
                <a:srgbClr val="1D1D1B"/>
              </a:solidFill>
            </a:endParaRPr>
          </a:p>
          <a:p>
            <a:pPr marL="457200" lvl="0" indent="0" algn="l" rtl="0">
              <a:lnSpc>
                <a:spcPct val="90000"/>
              </a:lnSpc>
              <a:spcBef>
                <a:spcPts val="1000"/>
              </a:spcBef>
              <a:spcAft>
                <a:spcPts val="0"/>
              </a:spcAft>
              <a:buSzPts val="1800"/>
              <a:buNone/>
            </a:pPr>
            <a:endParaRPr dirty="0">
              <a:solidFill>
                <a:srgbClr val="1D1D1B"/>
              </a:solidFill>
            </a:endParaRPr>
          </a:p>
          <a:p>
            <a:pPr marL="514350" lvl="0" indent="-285750" algn="l" rtl="0">
              <a:lnSpc>
                <a:spcPct val="90000"/>
              </a:lnSpc>
              <a:spcBef>
                <a:spcPts val="1000"/>
              </a:spcBef>
              <a:spcAft>
                <a:spcPts val="0"/>
              </a:spcAft>
              <a:buSzPts val="1800"/>
              <a:buFont typeface="Arial"/>
              <a:buChar char="•"/>
            </a:pPr>
            <a:r>
              <a:rPr lang="en-US" dirty="0">
                <a:solidFill>
                  <a:srgbClr val="1D1D1B"/>
                </a:solidFill>
              </a:rPr>
              <a:t>Il </a:t>
            </a:r>
            <a:r>
              <a:rPr lang="en-US" dirty="0" err="1">
                <a:solidFill>
                  <a:srgbClr val="1D1D1B"/>
                </a:solidFill>
              </a:rPr>
              <a:t>tema</a:t>
            </a:r>
            <a:r>
              <a:rPr lang="en-US" dirty="0">
                <a:solidFill>
                  <a:srgbClr val="1D1D1B"/>
                </a:solidFill>
              </a:rPr>
              <a:t> è </a:t>
            </a:r>
            <a:r>
              <a:rPr lang="en-US" dirty="0" err="1">
                <a:solidFill>
                  <a:srgbClr val="1D1D1B"/>
                </a:solidFill>
              </a:rPr>
              <a:t>importante</a:t>
            </a:r>
            <a:r>
              <a:rPr lang="en-US" dirty="0">
                <a:solidFill>
                  <a:srgbClr val="1D1D1B"/>
                </a:solidFill>
              </a:rPr>
              <a:t> dal </a:t>
            </a:r>
            <a:r>
              <a:rPr lang="en-US" dirty="0" err="1">
                <a:solidFill>
                  <a:srgbClr val="1D1D1B"/>
                </a:solidFill>
              </a:rPr>
              <a:t>momento</a:t>
            </a:r>
            <a:r>
              <a:rPr lang="en-US" dirty="0">
                <a:solidFill>
                  <a:srgbClr val="1D1D1B"/>
                </a:solidFill>
              </a:rPr>
              <a:t> </a:t>
            </a:r>
            <a:r>
              <a:rPr lang="en-US" dirty="0" err="1">
                <a:solidFill>
                  <a:srgbClr val="1D1D1B"/>
                </a:solidFill>
              </a:rPr>
              <a:t>che</a:t>
            </a:r>
            <a:r>
              <a:rPr lang="en-US" dirty="0">
                <a:solidFill>
                  <a:srgbClr val="1D1D1B"/>
                </a:solidFill>
              </a:rPr>
              <a:t> </a:t>
            </a:r>
            <a:r>
              <a:rPr lang="en-US" dirty="0" err="1">
                <a:solidFill>
                  <a:srgbClr val="1D1D1B"/>
                </a:solidFill>
              </a:rPr>
              <a:t>aiuta</a:t>
            </a:r>
            <a:r>
              <a:rPr lang="en-US" dirty="0">
                <a:solidFill>
                  <a:srgbClr val="1D1D1B"/>
                </a:solidFill>
              </a:rPr>
              <a:t> a </a:t>
            </a:r>
            <a:r>
              <a:rPr lang="en-US" dirty="0" err="1">
                <a:solidFill>
                  <a:srgbClr val="1D1D1B"/>
                </a:solidFill>
              </a:rPr>
              <a:t>comprendere</a:t>
            </a:r>
            <a:r>
              <a:rPr lang="en-US" dirty="0">
                <a:solidFill>
                  <a:srgbClr val="1D1D1B"/>
                </a:solidFill>
              </a:rPr>
              <a:t> </a:t>
            </a:r>
            <a:r>
              <a:rPr lang="en-US" dirty="0" err="1">
                <a:solidFill>
                  <a:srgbClr val="1D1D1B"/>
                </a:solidFill>
              </a:rPr>
              <a:t>il</a:t>
            </a:r>
            <a:r>
              <a:rPr lang="en-US" dirty="0">
                <a:solidFill>
                  <a:srgbClr val="1D1D1B"/>
                </a:solidFill>
              </a:rPr>
              <a:t> Quadro </a:t>
            </a:r>
            <a:r>
              <a:rPr lang="en-US" dirty="0" err="1">
                <a:solidFill>
                  <a:srgbClr val="1D1D1B"/>
                </a:solidFill>
              </a:rPr>
              <a:t>delle</a:t>
            </a:r>
            <a:r>
              <a:rPr lang="en-US" dirty="0">
                <a:solidFill>
                  <a:srgbClr val="1D1D1B"/>
                </a:solidFill>
              </a:rPr>
              <a:t> </a:t>
            </a:r>
            <a:r>
              <a:rPr lang="en-US" dirty="0" err="1">
                <a:solidFill>
                  <a:srgbClr val="1D1D1B"/>
                </a:solidFill>
              </a:rPr>
              <a:t>competenze</a:t>
            </a:r>
            <a:r>
              <a:rPr lang="en-US" dirty="0">
                <a:solidFill>
                  <a:srgbClr val="1D1D1B"/>
                </a:solidFill>
              </a:rPr>
              <a:t> e </a:t>
            </a:r>
            <a:r>
              <a:rPr lang="en-US" dirty="0" err="1">
                <a:solidFill>
                  <a:srgbClr val="1D1D1B"/>
                </a:solidFill>
              </a:rPr>
              <a:t>consente</a:t>
            </a:r>
            <a:r>
              <a:rPr lang="en-US" dirty="0">
                <a:solidFill>
                  <a:srgbClr val="1D1D1B"/>
                </a:solidFill>
              </a:rPr>
              <a:t> </a:t>
            </a:r>
            <a:r>
              <a:rPr lang="en-US" dirty="0" err="1">
                <a:solidFill>
                  <a:srgbClr val="1D1D1B"/>
                </a:solidFill>
              </a:rPr>
              <a:t>alle</a:t>
            </a:r>
            <a:r>
              <a:rPr lang="en-US" dirty="0">
                <a:solidFill>
                  <a:srgbClr val="1D1D1B"/>
                </a:solidFill>
              </a:rPr>
              <a:t> e </a:t>
            </a:r>
            <a:r>
              <a:rPr lang="en-US" dirty="0" err="1">
                <a:solidFill>
                  <a:srgbClr val="1D1D1B"/>
                </a:solidFill>
              </a:rPr>
              <a:t>agli</a:t>
            </a:r>
            <a:r>
              <a:rPr lang="en-US" dirty="0">
                <a:solidFill>
                  <a:srgbClr val="1D1D1B"/>
                </a:solidFill>
              </a:rPr>
              <a:t> </a:t>
            </a:r>
            <a:r>
              <a:rPr lang="en-US" dirty="0" err="1">
                <a:solidFill>
                  <a:srgbClr val="1D1D1B"/>
                </a:solidFill>
              </a:rPr>
              <a:t>insegnanti</a:t>
            </a:r>
            <a:r>
              <a:rPr lang="en-US" dirty="0">
                <a:solidFill>
                  <a:srgbClr val="1D1D1B"/>
                </a:solidFill>
              </a:rPr>
              <a:t> di </a:t>
            </a:r>
            <a:r>
              <a:rPr lang="en-US" dirty="0" err="1">
                <a:solidFill>
                  <a:srgbClr val="1D1D1B"/>
                </a:solidFill>
              </a:rPr>
              <a:t>affrontare</a:t>
            </a:r>
            <a:r>
              <a:rPr lang="en-US" dirty="0">
                <a:solidFill>
                  <a:srgbClr val="1D1D1B"/>
                </a:solidFill>
              </a:rPr>
              <a:t> le </a:t>
            </a:r>
            <a:r>
              <a:rPr lang="en-US" dirty="0" err="1">
                <a:solidFill>
                  <a:srgbClr val="1D1D1B"/>
                </a:solidFill>
              </a:rPr>
              <a:t>competenze</a:t>
            </a:r>
            <a:r>
              <a:rPr lang="en-US" dirty="0">
                <a:solidFill>
                  <a:srgbClr val="1D1D1B"/>
                </a:solidFill>
              </a:rPr>
              <a:t> </a:t>
            </a:r>
            <a:r>
              <a:rPr lang="en-US" dirty="0" err="1">
                <a:solidFill>
                  <a:srgbClr val="1D1D1B"/>
                </a:solidFill>
              </a:rPr>
              <a:t>digitali</a:t>
            </a:r>
            <a:r>
              <a:rPr lang="en-US" dirty="0">
                <a:solidFill>
                  <a:srgbClr val="1D1D1B"/>
                </a:solidFill>
              </a:rPr>
              <a:t> di cui le e </a:t>
            </a:r>
            <a:r>
              <a:rPr lang="en-US" dirty="0" err="1">
                <a:solidFill>
                  <a:srgbClr val="1D1D1B"/>
                </a:solidFill>
              </a:rPr>
              <a:t>gli</a:t>
            </a:r>
            <a:r>
              <a:rPr lang="en-US" dirty="0">
                <a:solidFill>
                  <a:srgbClr val="1D1D1B"/>
                </a:solidFill>
              </a:rPr>
              <a:t> </a:t>
            </a:r>
            <a:r>
              <a:rPr lang="en-US" dirty="0" err="1">
                <a:solidFill>
                  <a:srgbClr val="1D1D1B"/>
                </a:solidFill>
              </a:rPr>
              <a:t>studenti</a:t>
            </a:r>
            <a:r>
              <a:rPr lang="en-US" dirty="0">
                <a:solidFill>
                  <a:srgbClr val="1D1D1B"/>
                </a:solidFill>
              </a:rPr>
              <a:t> </a:t>
            </a:r>
            <a:r>
              <a:rPr lang="en-US" dirty="0" err="1">
                <a:solidFill>
                  <a:srgbClr val="1D1D1B"/>
                </a:solidFill>
              </a:rPr>
              <a:t>avranno</a:t>
            </a:r>
            <a:r>
              <a:rPr lang="en-US" dirty="0">
                <a:solidFill>
                  <a:srgbClr val="1D1D1B"/>
                </a:solidFill>
              </a:rPr>
              <a:t> </a:t>
            </a:r>
            <a:r>
              <a:rPr lang="en-US" dirty="0" err="1">
                <a:solidFill>
                  <a:srgbClr val="1D1D1B"/>
                </a:solidFill>
              </a:rPr>
              <a:t>bisogno</a:t>
            </a:r>
            <a:r>
              <a:rPr lang="en-US" dirty="0">
                <a:solidFill>
                  <a:srgbClr val="1D1D1B"/>
                </a:solidFill>
              </a:rPr>
              <a:t> in </a:t>
            </a:r>
            <a:r>
              <a:rPr lang="en-US" dirty="0" err="1">
                <a:solidFill>
                  <a:srgbClr val="1D1D1B"/>
                </a:solidFill>
              </a:rPr>
              <a:t>futuro</a:t>
            </a:r>
            <a:r>
              <a:rPr lang="en-US" dirty="0">
                <a:solidFill>
                  <a:srgbClr val="1D1D1B"/>
                </a:solidFill>
              </a:rPr>
              <a:t>. </a:t>
            </a:r>
            <a:endParaRPr dirty="0">
              <a:solidFill>
                <a:srgbClr val="1D1D1B"/>
              </a:solidFill>
            </a:endParaRPr>
          </a:p>
          <a:p>
            <a:pPr marL="457200" lvl="0" indent="0" algn="l" rtl="0">
              <a:lnSpc>
                <a:spcPct val="90000"/>
              </a:lnSpc>
              <a:spcBef>
                <a:spcPts val="1000"/>
              </a:spcBef>
              <a:spcAft>
                <a:spcPts val="0"/>
              </a:spcAft>
              <a:buSzPts val="1800"/>
              <a:buNone/>
            </a:pPr>
            <a:endParaRPr dirty="0">
              <a:solidFill>
                <a:srgbClr val="1D1D1B"/>
              </a:solidFill>
            </a:endParaRPr>
          </a:p>
          <a:p>
            <a:pPr marL="514350" lvl="0" indent="-285750" algn="l" rtl="0">
              <a:lnSpc>
                <a:spcPct val="90000"/>
              </a:lnSpc>
              <a:spcBef>
                <a:spcPts val="1000"/>
              </a:spcBef>
              <a:spcAft>
                <a:spcPts val="0"/>
              </a:spcAft>
              <a:buSzPts val="1800"/>
              <a:buFont typeface="Arial"/>
              <a:buChar char="•"/>
            </a:pPr>
            <a:r>
              <a:rPr lang="en-US" dirty="0">
                <a:solidFill>
                  <a:srgbClr val="1D1D1B"/>
                </a:solidFill>
              </a:rPr>
              <a:t>Il Quadro </a:t>
            </a:r>
            <a:r>
              <a:rPr lang="en-US" dirty="0" err="1">
                <a:solidFill>
                  <a:srgbClr val="1D1D1B"/>
                </a:solidFill>
              </a:rPr>
              <a:t>aiuta</a:t>
            </a:r>
            <a:r>
              <a:rPr lang="en-US" dirty="0">
                <a:solidFill>
                  <a:srgbClr val="1D1D1B"/>
                </a:solidFill>
              </a:rPr>
              <a:t> </a:t>
            </a:r>
            <a:r>
              <a:rPr lang="en-US" dirty="0" err="1">
                <a:solidFill>
                  <a:srgbClr val="1D1D1B"/>
                </a:solidFill>
              </a:rPr>
              <a:t>il</a:t>
            </a:r>
            <a:r>
              <a:rPr lang="en-US" dirty="0">
                <a:solidFill>
                  <a:srgbClr val="1D1D1B"/>
                </a:solidFill>
              </a:rPr>
              <a:t> </a:t>
            </a:r>
            <a:r>
              <a:rPr lang="en-US" dirty="0" err="1">
                <a:solidFill>
                  <a:srgbClr val="1D1D1B"/>
                </a:solidFill>
              </a:rPr>
              <a:t>personale</a:t>
            </a:r>
            <a:r>
              <a:rPr lang="en-US" dirty="0">
                <a:solidFill>
                  <a:srgbClr val="1D1D1B"/>
                </a:solidFill>
              </a:rPr>
              <a:t> </a:t>
            </a:r>
            <a:r>
              <a:rPr lang="en-US" dirty="0" err="1">
                <a:solidFill>
                  <a:srgbClr val="1D1D1B"/>
                </a:solidFill>
              </a:rPr>
              <a:t>docente</a:t>
            </a:r>
            <a:r>
              <a:rPr lang="en-US" dirty="0">
                <a:solidFill>
                  <a:srgbClr val="1D1D1B"/>
                </a:solidFill>
              </a:rPr>
              <a:t> a </a:t>
            </a:r>
            <a:r>
              <a:rPr lang="en-US" dirty="0" err="1">
                <a:solidFill>
                  <a:srgbClr val="1D1D1B"/>
                </a:solidFill>
              </a:rPr>
              <a:t>integrare</a:t>
            </a:r>
            <a:r>
              <a:rPr lang="en-US" dirty="0">
                <a:solidFill>
                  <a:srgbClr val="1D1D1B"/>
                </a:solidFill>
              </a:rPr>
              <a:t> le </a:t>
            </a:r>
            <a:r>
              <a:rPr lang="en-US" dirty="0" err="1">
                <a:solidFill>
                  <a:srgbClr val="1D1D1B"/>
                </a:solidFill>
              </a:rPr>
              <a:t>competenze</a:t>
            </a:r>
            <a:r>
              <a:rPr lang="en-US" dirty="0">
                <a:solidFill>
                  <a:srgbClr val="1D1D1B"/>
                </a:solidFill>
              </a:rPr>
              <a:t> </a:t>
            </a:r>
            <a:r>
              <a:rPr lang="en-US" dirty="0" err="1">
                <a:solidFill>
                  <a:srgbClr val="1D1D1B"/>
                </a:solidFill>
              </a:rPr>
              <a:t>digitali</a:t>
            </a:r>
            <a:r>
              <a:rPr lang="en-US" dirty="0">
                <a:solidFill>
                  <a:srgbClr val="1D1D1B"/>
                </a:solidFill>
              </a:rPr>
              <a:t> </a:t>
            </a:r>
            <a:r>
              <a:rPr lang="en-US" dirty="0" err="1">
                <a:solidFill>
                  <a:srgbClr val="1D1D1B"/>
                </a:solidFill>
              </a:rPr>
              <a:t>nei</a:t>
            </a:r>
            <a:r>
              <a:rPr lang="en-US" dirty="0">
                <a:solidFill>
                  <a:srgbClr val="1D1D1B"/>
                </a:solidFill>
              </a:rPr>
              <a:t> </a:t>
            </a:r>
            <a:r>
              <a:rPr lang="en-US" dirty="0" err="1">
                <a:solidFill>
                  <a:srgbClr val="1D1D1B"/>
                </a:solidFill>
              </a:rPr>
              <a:t>programmi</a:t>
            </a:r>
            <a:r>
              <a:rPr lang="en-US" dirty="0">
                <a:solidFill>
                  <a:srgbClr val="1D1D1B"/>
                </a:solidFill>
              </a:rPr>
              <a:t> </a:t>
            </a:r>
            <a:r>
              <a:rPr lang="en-US" dirty="0" err="1">
                <a:solidFill>
                  <a:srgbClr val="1D1D1B"/>
                </a:solidFill>
              </a:rPr>
              <a:t>esistenti</a:t>
            </a:r>
            <a:r>
              <a:rPr lang="en-US" dirty="0">
                <a:solidFill>
                  <a:srgbClr val="1D1D1B"/>
                </a:solidFill>
              </a:rPr>
              <a:t> in </a:t>
            </a:r>
            <a:r>
              <a:rPr lang="en-US" dirty="0" err="1">
                <a:solidFill>
                  <a:srgbClr val="1D1D1B"/>
                </a:solidFill>
              </a:rPr>
              <a:t>maniera</a:t>
            </a:r>
            <a:r>
              <a:rPr lang="en-US" dirty="0">
                <a:solidFill>
                  <a:srgbClr val="1D1D1B"/>
                </a:solidFill>
              </a:rPr>
              <a:t> </a:t>
            </a:r>
            <a:r>
              <a:rPr lang="en-US" dirty="0" err="1">
                <a:solidFill>
                  <a:srgbClr val="1D1D1B"/>
                </a:solidFill>
              </a:rPr>
              <a:t>efficace</a:t>
            </a:r>
            <a:r>
              <a:rPr lang="en-US" dirty="0">
                <a:solidFill>
                  <a:srgbClr val="1D1D1B"/>
                </a:solidFill>
              </a:rPr>
              <a:t>. </a:t>
            </a:r>
            <a:r>
              <a:rPr lang="en-US" dirty="0" err="1">
                <a:solidFill>
                  <a:srgbClr val="1D1D1B"/>
                </a:solidFill>
              </a:rPr>
              <a:t>Offre</a:t>
            </a:r>
            <a:r>
              <a:rPr lang="en-US" dirty="0">
                <a:solidFill>
                  <a:srgbClr val="1D1D1B"/>
                </a:solidFill>
              </a:rPr>
              <a:t> </a:t>
            </a:r>
            <a:r>
              <a:rPr lang="en-US" dirty="0" err="1">
                <a:solidFill>
                  <a:srgbClr val="1D1D1B"/>
                </a:solidFill>
              </a:rPr>
              <a:t>delle</a:t>
            </a:r>
            <a:r>
              <a:rPr lang="en-US" dirty="0">
                <a:solidFill>
                  <a:srgbClr val="1D1D1B"/>
                </a:solidFill>
              </a:rPr>
              <a:t> </a:t>
            </a:r>
            <a:r>
              <a:rPr lang="en-US" dirty="0" err="1">
                <a:solidFill>
                  <a:srgbClr val="1D1D1B"/>
                </a:solidFill>
              </a:rPr>
              <a:t>linee</a:t>
            </a:r>
            <a:r>
              <a:rPr lang="en-US" dirty="0">
                <a:solidFill>
                  <a:srgbClr val="1D1D1B"/>
                </a:solidFill>
              </a:rPr>
              <a:t> </a:t>
            </a:r>
            <a:r>
              <a:rPr lang="en-US" dirty="0" err="1">
                <a:solidFill>
                  <a:srgbClr val="1D1D1B"/>
                </a:solidFill>
              </a:rPr>
              <a:t>guida</a:t>
            </a:r>
            <a:r>
              <a:rPr lang="en-US" dirty="0">
                <a:solidFill>
                  <a:srgbClr val="1D1D1B"/>
                </a:solidFill>
              </a:rPr>
              <a:t> </a:t>
            </a:r>
            <a:r>
              <a:rPr lang="en-US" dirty="0" err="1">
                <a:solidFill>
                  <a:srgbClr val="1D1D1B"/>
                </a:solidFill>
              </a:rPr>
              <a:t>chiare</a:t>
            </a:r>
            <a:r>
              <a:rPr lang="en-US" dirty="0">
                <a:solidFill>
                  <a:srgbClr val="1D1D1B"/>
                </a:solidFill>
              </a:rPr>
              <a:t> </a:t>
            </a:r>
            <a:r>
              <a:rPr lang="en-US" dirty="0" err="1">
                <a:solidFill>
                  <a:srgbClr val="1D1D1B"/>
                </a:solidFill>
              </a:rPr>
              <a:t>su</a:t>
            </a:r>
            <a:r>
              <a:rPr lang="en-US" dirty="0">
                <a:solidFill>
                  <a:srgbClr val="1D1D1B"/>
                </a:solidFill>
              </a:rPr>
              <a:t> come </a:t>
            </a:r>
            <a:r>
              <a:rPr lang="en-US" dirty="0" err="1">
                <a:solidFill>
                  <a:srgbClr val="1D1D1B"/>
                </a:solidFill>
              </a:rPr>
              <a:t>inserire</a:t>
            </a:r>
            <a:r>
              <a:rPr lang="en-US" dirty="0">
                <a:solidFill>
                  <a:srgbClr val="1D1D1B"/>
                </a:solidFill>
              </a:rPr>
              <a:t> le </a:t>
            </a:r>
            <a:r>
              <a:rPr lang="en-US" dirty="0" err="1">
                <a:solidFill>
                  <a:srgbClr val="1D1D1B"/>
                </a:solidFill>
              </a:rPr>
              <a:t>competenze</a:t>
            </a:r>
            <a:r>
              <a:rPr lang="en-US" dirty="0">
                <a:solidFill>
                  <a:srgbClr val="1D1D1B"/>
                </a:solidFill>
              </a:rPr>
              <a:t> </a:t>
            </a:r>
            <a:r>
              <a:rPr lang="en-US" dirty="0" err="1">
                <a:solidFill>
                  <a:srgbClr val="1D1D1B"/>
                </a:solidFill>
              </a:rPr>
              <a:t>digitali</a:t>
            </a:r>
            <a:r>
              <a:rPr lang="en-US" dirty="0">
                <a:solidFill>
                  <a:srgbClr val="1D1D1B"/>
                </a:solidFill>
              </a:rPr>
              <a:t> </a:t>
            </a:r>
            <a:r>
              <a:rPr lang="en-US" dirty="0" err="1">
                <a:solidFill>
                  <a:srgbClr val="1D1D1B"/>
                </a:solidFill>
              </a:rPr>
              <a:t>nelle</a:t>
            </a:r>
            <a:r>
              <a:rPr lang="en-US" dirty="0">
                <a:solidFill>
                  <a:srgbClr val="1D1D1B"/>
                </a:solidFill>
              </a:rPr>
              <a:t> </a:t>
            </a:r>
            <a:r>
              <a:rPr lang="en-US" dirty="0" err="1">
                <a:solidFill>
                  <a:srgbClr val="1D1D1B"/>
                </a:solidFill>
              </a:rPr>
              <a:t>proprie</a:t>
            </a:r>
            <a:r>
              <a:rPr lang="en-US" dirty="0">
                <a:solidFill>
                  <a:srgbClr val="1D1D1B"/>
                </a:solidFill>
              </a:rPr>
              <a:t> </a:t>
            </a:r>
            <a:r>
              <a:rPr lang="en-US" dirty="0" err="1">
                <a:solidFill>
                  <a:srgbClr val="1D1D1B"/>
                </a:solidFill>
              </a:rPr>
              <a:t>lezioni</a:t>
            </a:r>
            <a:r>
              <a:rPr lang="en-US" dirty="0">
                <a:solidFill>
                  <a:srgbClr val="1D1D1B"/>
                </a:solidFill>
              </a:rPr>
              <a:t> in </a:t>
            </a:r>
            <a:r>
              <a:rPr lang="en-US" dirty="0" err="1">
                <a:solidFill>
                  <a:srgbClr val="1D1D1B"/>
                </a:solidFill>
              </a:rPr>
              <a:t>maniera</a:t>
            </a:r>
            <a:r>
              <a:rPr lang="en-US" dirty="0">
                <a:solidFill>
                  <a:srgbClr val="1D1D1B"/>
                </a:solidFill>
              </a:rPr>
              <a:t> </a:t>
            </a:r>
            <a:r>
              <a:rPr lang="en-US" dirty="0" err="1">
                <a:solidFill>
                  <a:srgbClr val="1D1D1B"/>
                </a:solidFill>
              </a:rPr>
              <a:t>significativa</a:t>
            </a:r>
            <a:r>
              <a:rPr lang="en-US" dirty="0">
                <a:solidFill>
                  <a:srgbClr val="1D1D1B"/>
                </a:solidFill>
              </a:rPr>
              <a:t>. </a:t>
            </a:r>
            <a:r>
              <a:rPr lang="en-US" dirty="0" err="1">
                <a:solidFill>
                  <a:srgbClr val="1D1D1B"/>
                </a:solidFill>
              </a:rPr>
              <a:t>Fornisce</a:t>
            </a:r>
            <a:r>
              <a:rPr lang="en-US" dirty="0">
                <a:solidFill>
                  <a:srgbClr val="1D1D1B"/>
                </a:solidFill>
              </a:rPr>
              <a:t> </a:t>
            </a:r>
            <a:r>
              <a:rPr lang="en-US" dirty="0" err="1">
                <a:solidFill>
                  <a:srgbClr val="1D1D1B"/>
                </a:solidFill>
              </a:rPr>
              <a:t>delle</a:t>
            </a:r>
            <a:r>
              <a:rPr lang="en-US" dirty="0">
                <a:solidFill>
                  <a:srgbClr val="1D1D1B"/>
                </a:solidFill>
              </a:rPr>
              <a:t> </a:t>
            </a:r>
            <a:r>
              <a:rPr lang="en-US" dirty="0" err="1">
                <a:solidFill>
                  <a:srgbClr val="1D1D1B"/>
                </a:solidFill>
              </a:rPr>
              <a:t>linee</a:t>
            </a:r>
            <a:r>
              <a:rPr lang="en-US" dirty="0">
                <a:solidFill>
                  <a:srgbClr val="1D1D1B"/>
                </a:solidFill>
              </a:rPr>
              <a:t> </a:t>
            </a:r>
            <a:r>
              <a:rPr lang="en-US" dirty="0" err="1">
                <a:solidFill>
                  <a:srgbClr val="1D1D1B"/>
                </a:solidFill>
              </a:rPr>
              <a:t>guida</a:t>
            </a:r>
            <a:r>
              <a:rPr lang="en-US" dirty="0">
                <a:solidFill>
                  <a:srgbClr val="1D1D1B"/>
                </a:solidFill>
              </a:rPr>
              <a:t> </a:t>
            </a:r>
            <a:r>
              <a:rPr lang="en-US" dirty="0" err="1">
                <a:solidFill>
                  <a:srgbClr val="1D1D1B"/>
                </a:solidFill>
              </a:rPr>
              <a:t>su</a:t>
            </a:r>
            <a:r>
              <a:rPr lang="en-US" dirty="0">
                <a:solidFill>
                  <a:srgbClr val="1D1D1B"/>
                </a:solidFill>
              </a:rPr>
              <a:t> come </a:t>
            </a:r>
            <a:r>
              <a:rPr lang="en-US" dirty="0" err="1">
                <a:solidFill>
                  <a:srgbClr val="1D1D1B"/>
                </a:solidFill>
              </a:rPr>
              <a:t>inserire</a:t>
            </a:r>
            <a:r>
              <a:rPr lang="en-US" dirty="0">
                <a:solidFill>
                  <a:srgbClr val="1D1D1B"/>
                </a:solidFill>
              </a:rPr>
              <a:t> le </a:t>
            </a:r>
            <a:r>
              <a:rPr lang="en-US" dirty="0" err="1">
                <a:solidFill>
                  <a:srgbClr val="1D1D1B"/>
                </a:solidFill>
              </a:rPr>
              <a:t>competenze</a:t>
            </a:r>
            <a:r>
              <a:rPr lang="en-US" dirty="0">
                <a:solidFill>
                  <a:srgbClr val="1D1D1B"/>
                </a:solidFill>
              </a:rPr>
              <a:t> </a:t>
            </a:r>
            <a:r>
              <a:rPr lang="en-US" dirty="0" err="1">
                <a:solidFill>
                  <a:srgbClr val="1D1D1B"/>
                </a:solidFill>
              </a:rPr>
              <a:t>digitali</a:t>
            </a:r>
            <a:r>
              <a:rPr lang="en-US" dirty="0">
                <a:solidFill>
                  <a:srgbClr val="1D1D1B"/>
                </a:solidFill>
              </a:rPr>
              <a:t> </a:t>
            </a:r>
            <a:r>
              <a:rPr lang="en-US" dirty="0" err="1">
                <a:solidFill>
                  <a:srgbClr val="1D1D1B"/>
                </a:solidFill>
              </a:rPr>
              <a:t>nelle</a:t>
            </a:r>
            <a:r>
              <a:rPr lang="en-US" dirty="0">
                <a:solidFill>
                  <a:srgbClr val="1D1D1B"/>
                </a:solidFill>
              </a:rPr>
              <a:t> </a:t>
            </a:r>
            <a:r>
              <a:rPr lang="en-US" dirty="0" err="1">
                <a:solidFill>
                  <a:srgbClr val="1D1D1B"/>
                </a:solidFill>
              </a:rPr>
              <a:t>lezioni</a:t>
            </a:r>
            <a:r>
              <a:rPr lang="en-US" dirty="0">
                <a:solidFill>
                  <a:srgbClr val="1D1D1B"/>
                </a:solidFill>
              </a:rPr>
              <a:t> in </a:t>
            </a:r>
            <a:r>
              <a:rPr lang="en-US" dirty="0" err="1">
                <a:solidFill>
                  <a:srgbClr val="1D1D1B"/>
                </a:solidFill>
              </a:rPr>
              <a:t>maniera</a:t>
            </a:r>
            <a:r>
              <a:rPr lang="en-US" dirty="0">
                <a:solidFill>
                  <a:srgbClr val="1D1D1B"/>
                </a:solidFill>
              </a:rPr>
              <a:t> significative, </a:t>
            </a:r>
            <a:r>
              <a:rPr lang="en-US" dirty="0" err="1">
                <a:solidFill>
                  <a:srgbClr val="1D1D1B"/>
                </a:solidFill>
              </a:rPr>
              <a:t>promuovendo</a:t>
            </a:r>
            <a:r>
              <a:rPr lang="en-US" dirty="0">
                <a:solidFill>
                  <a:srgbClr val="1D1D1B"/>
                </a:solidFill>
              </a:rPr>
              <a:t> </a:t>
            </a:r>
            <a:r>
              <a:rPr lang="en-US" dirty="0" err="1">
                <a:solidFill>
                  <a:srgbClr val="1D1D1B"/>
                </a:solidFill>
              </a:rPr>
              <a:t>l’apprendimento</a:t>
            </a:r>
            <a:r>
              <a:rPr lang="en-US" dirty="0">
                <a:solidFill>
                  <a:srgbClr val="1D1D1B"/>
                </a:solidFill>
              </a:rPr>
              <a:t> </a:t>
            </a:r>
            <a:r>
              <a:rPr lang="en-US" dirty="0" err="1">
                <a:solidFill>
                  <a:srgbClr val="1D1D1B"/>
                </a:solidFill>
              </a:rPr>
              <a:t>transdisciplinare</a:t>
            </a:r>
            <a:r>
              <a:rPr lang="en-US" dirty="0">
                <a:solidFill>
                  <a:srgbClr val="1D1D1B"/>
                </a:solidFill>
              </a:rPr>
              <a:t> e </a:t>
            </a:r>
            <a:r>
              <a:rPr lang="en-US" dirty="0" err="1">
                <a:solidFill>
                  <a:srgbClr val="1D1D1B"/>
                </a:solidFill>
              </a:rPr>
              <a:t>preparando</a:t>
            </a:r>
            <a:r>
              <a:rPr lang="en-US" dirty="0">
                <a:solidFill>
                  <a:srgbClr val="1D1D1B"/>
                </a:solidFill>
              </a:rPr>
              <a:t> le e </a:t>
            </a:r>
            <a:r>
              <a:rPr lang="en-US" dirty="0" err="1">
                <a:solidFill>
                  <a:srgbClr val="1D1D1B"/>
                </a:solidFill>
              </a:rPr>
              <a:t>gli</a:t>
            </a:r>
            <a:r>
              <a:rPr lang="en-US" dirty="0">
                <a:solidFill>
                  <a:srgbClr val="1D1D1B"/>
                </a:solidFill>
              </a:rPr>
              <a:t> </a:t>
            </a:r>
            <a:r>
              <a:rPr lang="en-US" dirty="0" err="1">
                <a:solidFill>
                  <a:srgbClr val="1D1D1B"/>
                </a:solidFill>
              </a:rPr>
              <a:t>studenti</a:t>
            </a:r>
            <a:r>
              <a:rPr lang="en-US" dirty="0">
                <a:solidFill>
                  <a:srgbClr val="1D1D1B"/>
                </a:solidFill>
              </a:rPr>
              <a:t> </a:t>
            </a:r>
            <a:r>
              <a:rPr lang="en-US" dirty="0" err="1">
                <a:solidFill>
                  <a:srgbClr val="1D1D1B"/>
                </a:solidFill>
              </a:rPr>
              <a:t>alle</a:t>
            </a:r>
            <a:r>
              <a:rPr lang="en-US" dirty="0">
                <a:solidFill>
                  <a:srgbClr val="1D1D1B"/>
                </a:solidFill>
              </a:rPr>
              <a:t> </a:t>
            </a:r>
            <a:r>
              <a:rPr lang="en-US" dirty="0" err="1">
                <a:solidFill>
                  <a:srgbClr val="1D1D1B"/>
                </a:solidFill>
              </a:rPr>
              <a:t>sfide</a:t>
            </a:r>
            <a:r>
              <a:rPr lang="en-US" dirty="0">
                <a:solidFill>
                  <a:srgbClr val="1D1D1B"/>
                </a:solidFill>
              </a:rPr>
              <a:t> </a:t>
            </a:r>
            <a:r>
              <a:rPr lang="en-US" dirty="0" err="1">
                <a:solidFill>
                  <a:srgbClr val="1D1D1B"/>
                </a:solidFill>
              </a:rPr>
              <a:t>digitali</a:t>
            </a:r>
            <a:r>
              <a:rPr lang="en-US" dirty="0">
                <a:solidFill>
                  <a:srgbClr val="1D1D1B"/>
                </a:solidFill>
              </a:rPr>
              <a:t> </a:t>
            </a:r>
            <a:r>
              <a:rPr lang="en-US" dirty="0" err="1">
                <a:solidFill>
                  <a:srgbClr val="1D1D1B"/>
                </a:solidFill>
              </a:rPr>
              <a:t>che</a:t>
            </a:r>
            <a:r>
              <a:rPr lang="en-US" dirty="0">
                <a:solidFill>
                  <a:srgbClr val="1D1D1B"/>
                </a:solidFill>
              </a:rPr>
              <a:t> </a:t>
            </a:r>
            <a:r>
              <a:rPr lang="en-US" dirty="0" err="1">
                <a:solidFill>
                  <a:srgbClr val="1D1D1B"/>
                </a:solidFill>
              </a:rPr>
              <a:t>dovranno</a:t>
            </a:r>
            <a:r>
              <a:rPr lang="en-US" dirty="0">
                <a:solidFill>
                  <a:srgbClr val="1D1D1B"/>
                </a:solidFill>
              </a:rPr>
              <a:t> </a:t>
            </a:r>
            <a:r>
              <a:rPr lang="en-US" dirty="0" err="1">
                <a:solidFill>
                  <a:srgbClr val="1D1D1B"/>
                </a:solidFill>
              </a:rPr>
              <a:t>affrontare</a:t>
            </a:r>
            <a:r>
              <a:rPr lang="en-US" dirty="0">
                <a:solidFill>
                  <a:srgbClr val="1D1D1B"/>
                </a:solidFill>
              </a:rPr>
              <a:t> in </a:t>
            </a:r>
            <a:r>
              <a:rPr lang="en-US" dirty="0" err="1">
                <a:solidFill>
                  <a:srgbClr val="1D1D1B"/>
                </a:solidFill>
              </a:rPr>
              <a:t>ambienti</a:t>
            </a:r>
            <a:r>
              <a:rPr lang="en-US" dirty="0">
                <a:solidFill>
                  <a:srgbClr val="1D1D1B"/>
                </a:solidFill>
              </a:rPr>
              <a:t> </a:t>
            </a:r>
            <a:r>
              <a:rPr lang="en-US" dirty="0" err="1">
                <a:solidFill>
                  <a:srgbClr val="1D1D1B"/>
                </a:solidFill>
              </a:rPr>
              <a:t>accademici</a:t>
            </a:r>
            <a:r>
              <a:rPr lang="en-US" dirty="0">
                <a:solidFill>
                  <a:srgbClr val="1D1D1B"/>
                </a:solidFill>
              </a:rPr>
              <a:t> e </a:t>
            </a:r>
            <a:r>
              <a:rPr lang="en-US" dirty="0" err="1">
                <a:solidFill>
                  <a:srgbClr val="1D1D1B"/>
                </a:solidFill>
              </a:rPr>
              <a:t>professionali</a:t>
            </a:r>
            <a:r>
              <a:rPr lang="en-US" dirty="0">
                <a:solidFill>
                  <a:srgbClr val="1D1D1B"/>
                </a:solidFill>
              </a:rPr>
              <a:t>. </a:t>
            </a:r>
            <a:br>
              <a:rPr lang="en-US" dirty="0"/>
            </a:br>
            <a:br>
              <a:rPr lang="en-US" dirty="0"/>
            </a:br>
            <a:endParaRP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g34ccac15964_0_0"/>
          <p:cNvSpPr txBox="1">
            <a:spLocks noGrp="1"/>
          </p:cNvSpPr>
          <p:nvPr>
            <p:ph type="title"/>
          </p:nvPr>
        </p:nvSpPr>
        <p:spPr>
          <a:xfrm>
            <a:off x="97970" y="81642"/>
            <a:ext cx="11944500" cy="715800"/>
          </a:xfrm>
          <a:prstGeom prst="rect">
            <a:avLst/>
          </a:prstGeom>
        </p:spPr>
        <p:txBody>
          <a:bodyPr spcFirstLastPara="1" wrap="square" lIns="54000" tIns="54000" rIns="54000" bIns="54000" anchor="ctr" anchorCtr="0">
            <a:noAutofit/>
          </a:bodyPr>
          <a:lstStyle/>
          <a:p>
            <a:pPr marL="0" lvl="0" indent="0" algn="l" rtl="0">
              <a:spcBef>
                <a:spcPts val="0"/>
              </a:spcBef>
              <a:spcAft>
                <a:spcPts val="0"/>
              </a:spcAft>
              <a:buNone/>
            </a:pPr>
            <a:r>
              <a:rPr lang="en-US" dirty="0" err="1"/>
              <a:t>Introduzione</a:t>
            </a:r>
            <a:endParaRPr dirty="0"/>
          </a:p>
        </p:txBody>
      </p:sp>
      <p:pic>
        <p:nvPicPr>
          <p:cNvPr id="170" name="Google Shape;170;g34ccac15964_0_0" descr="The video presents the challenges teachers face while trying to find the best digital means that best address both theirs and the students’ learning needs.&#10;SELFIEforTEACHERS the new, free, online European tool, supports teacher's reflection upon their digital competence, prompts them to assume responsibility for their professional learning. It can be used by individual teachers or groups of them." title="DigCompEdu">
            <a:hlinkClick r:id="rId3"/>
          </p:cNvPr>
          <p:cNvPicPr preferRelativeResize="0"/>
          <p:nvPr/>
        </p:nvPicPr>
        <p:blipFill>
          <a:blip r:embed="rId4">
            <a:alphaModFix/>
          </a:blip>
          <a:stretch>
            <a:fillRect/>
          </a:stretch>
        </p:blipFill>
        <p:spPr>
          <a:xfrm>
            <a:off x="1150450" y="1039394"/>
            <a:ext cx="10344200" cy="58186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0"/>
                                        </p:tgtEl>
                                        <p:attrNameLst>
                                          <p:attrName>style.visibility</p:attrName>
                                        </p:attrNameLst>
                                      </p:cBhvr>
                                      <p:to>
                                        <p:strVal val="visible"/>
                                      </p:to>
                                    </p:set>
                                    <p:animEffect transition="in" filter="fade">
                                      <p:cBhvr>
                                        <p:cTn id="7" dur="1000"/>
                                        <p:tgtEl>
                                          <p:spTgt spid="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pic>
        <p:nvPicPr>
          <p:cNvPr id="175" name="Google Shape;175;p25"/>
          <p:cNvPicPr preferRelativeResize="0"/>
          <p:nvPr/>
        </p:nvPicPr>
        <p:blipFill rotWithShape="1">
          <a:blip r:embed="rId3">
            <a:alphaModFix/>
          </a:blip>
          <a:srcRect l="3521" t="4951"/>
          <a:stretch/>
        </p:blipFill>
        <p:spPr>
          <a:xfrm>
            <a:off x="6550850" y="1182400"/>
            <a:ext cx="5491476" cy="5462676"/>
          </a:xfrm>
          <a:prstGeom prst="rect">
            <a:avLst/>
          </a:prstGeom>
          <a:noFill/>
          <a:ln>
            <a:noFill/>
          </a:ln>
        </p:spPr>
      </p:pic>
      <p:sp>
        <p:nvSpPr>
          <p:cNvPr id="176" name="Google Shape;176;p25"/>
          <p:cNvSpPr txBox="1"/>
          <p:nvPr/>
        </p:nvSpPr>
        <p:spPr>
          <a:xfrm>
            <a:off x="271525" y="1504425"/>
            <a:ext cx="8148600" cy="867900"/>
          </a:xfrm>
          <a:prstGeom prst="rect">
            <a:avLst/>
          </a:prstGeom>
          <a:noFill/>
          <a:ln>
            <a:noFill/>
          </a:ln>
        </p:spPr>
        <p:txBody>
          <a:bodyPr spcFirstLastPara="1" wrap="square" lIns="91425" tIns="91425" rIns="91425" bIns="91425" anchor="t" anchorCtr="0">
            <a:noAutofit/>
          </a:bodyPr>
          <a:lstStyle/>
          <a:p>
            <a:pPr lvl="0">
              <a:buSzPts val="1800"/>
            </a:pPr>
            <a:r>
              <a:rPr lang="it-IT" sz="1800" b="1" i="1" dirty="0">
                <a:solidFill>
                  <a:srgbClr val="1D1D1B"/>
                </a:solidFill>
                <a:latin typeface="Calibri"/>
                <a:ea typeface="Calibri"/>
                <a:cs typeface="Calibri"/>
                <a:sym typeface="Calibri"/>
              </a:rPr>
              <a:t>Nel 2021 il livello medio di competenze digitali era stimato al 34,5%</a:t>
            </a:r>
            <a:r>
              <a:rPr lang="it-IT" sz="1800" i="1" dirty="0">
                <a:solidFill>
                  <a:srgbClr val="1D1D1B"/>
                </a:solidFill>
                <a:latin typeface="Calibri"/>
                <a:ea typeface="Calibri"/>
                <a:cs typeface="Calibri"/>
                <a:sym typeface="Calibri"/>
              </a:rPr>
              <a:t>. </a:t>
            </a:r>
          </a:p>
          <a:p>
            <a:pPr marL="0" marR="0" lvl="0" indent="0" algn="l" rtl="0">
              <a:lnSpc>
                <a:spcPct val="100000"/>
              </a:lnSpc>
              <a:spcBef>
                <a:spcPts val="0"/>
              </a:spcBef>
              <a:spcAft>
                <a:spcPts val="0"/>
              </a:spcAft>
              <a:buClr>
                <a:srgbClr val="000000"/>
              </a:buClr>
              <a:buSzPts val="1800"/>
              <a:buFont typeface="Arial"/>
              <a:buNone/>
            </a:pPr>
            <a:endParaRPr sz="1800" b="0" i="1" u="none" strike="noStrike" cap="none" dirty="0">
              <a:solidFill>
                <a:srgbClr val="1D1D1B"/>
              </a:solidFill>
              <a:latin typeface="Calibri"/>
              <a:ea typeface="Calibri"/>
              <a:cs typeface="Calibri"/>
              <a:sym typeface="Calibri"/>
            </a:endParaRPr>
          </a:p>
          <a:p>
            <a:pPr lvl="0">
              <a:buSzPts val="1800"/>
            </a:pPr>
            <a:r>
              <a:rPr lang="it-IT" sz="1800" i="1" dirty="0">
                <a:solidFill>
                  <a:srgbClr val="1D1D1B"/>
                </a:solidFill>
                <a:latin typeface="Calibri"/>
                <a:ea typeface="Calibri"/>
                <a:cs typeface="Calibri"/>
                <a:sym typeface="Calibri"/>
              </a:rPr>
              <a:t>Il dato più basso era registrato in Romania (10,9%), mentre quello più alto nei Paesi Bassi (59%). </a:t>
            </a:r>
          </a:p>
        </p:txBody>
      </p:sp>
      <p:sp>
        <p:nvSpPr>
          <p:cNvPr id="177" name="Google Shape;177;p25"/>
          <p:cNvSpPr txBox="1"/>
          <p:nvPr/>
        </p:nvSpPr>
        <p:spPr>
          <a:xfrm>
            <a:off x="315600" y="4521800"/>
            <a:ext cx="6602400" cy="1092300"/>
          </a:xfrm>
          <a:prstGeom prst="rect">
            <a:avLst/>
          </a:prstGeom>
          <a:noFill/>
          <a:ln>
            <a:noFill/>
          </a:ln>
        </p:spPr>
        <p:txBody>
          <a:bodyPr spcFirstLastPara="1" wrap="square" lIns="91425" tIns="91425" rIns="91425" bIns="91425" anchor="t" anchorCtr="0">
            <a:noAutofit/>
          </a:bodyPr>
          <a:lstStyle/>
          <a:p>
            <a:pPr algn="ctr">
              <a:spcAft>
                <a:spcPts val="1000"/>
              </a:spcAft>
              <a:buSzPts val="1800"/>
            </a:pPr>
            <a:r>
              <a:rPr lang="en-US" sz="1800" b="0" i="1" u="none" strike="noStrike" cap="none" dirty="0">
                <a:solidFill>
                  <a:srgbClr val="1D1D1B"/>
                </a:solidFill>
                <a:latin typeface="Calibri"/>
                <a:ea typeface="Calibri"/>
                <a:cs typeface="Calibri"/>
                <a:sym typeface="Calibri"/>
              </a:rPr>
              <a:t>“</a:t>
            </a:r>
            <a:r>
              <a:rPr lang="it-IT" sz="1800" i="1" dirty="0">
                <a:solidFill>
                  <a:srgbClr val="1D1D1B"/>
                </a:solidFill>
                <a:latin typeface="Calibri"/>
                <a:ea typeface="Calibri"/>
                <a:cs typeface="Calibri"/>
                <a:sym typeface="Calibri"/>
              </a:rPr>
              <a:t>“Ogni studente sviluppa nel corso del proprio percorso di formazione le competenze digitali atte a consentire un uso creativo, sicuro, critico e responsabile delle tecnologie digitali necessarie per imparare, lavorare e partecipare alla vita sociale.”</a:t>
            </a:r>
          </a:p>
        </p:txBody>
      </p:sp>
      <p:sp>
        <p:nvSpPr>
          <p:cNvPr id="178" name="Google Shape;178;p25"/>
          <p:cNvSpPr txBox="1">
            <a:spLocks noGrp="1"/>
          </p:cNvSpPr>
          <p:nvPr>
            <p:ph type="title"/>
          </p:nvPr>
        </p:nvSpPr>
        <p:spPr>
          <a:xfrm>
            <a:off x="97970" y="81642"/>
            <a:ext cx="11944500" cy="715800"/>
          </a:xfrm>
          <a:prstGeom prst="rect">
            <a:avLst/>
          </a:prstGeom>
          <a:noFill/>
          <a:ln>
            <a:noFill/>
          </a:ln>
        </p:spPr>
        <p:txBody>
          <a:bodyPr spcFirstLastPara="1" wrap="square" lIns="91425" tIns="54000" rIns="54000" bIns="54000" anchor="ctr" anchorCtr="0">
            <a:noAutofit/>
          </a:bodyPr>
          <a:lstStyle/>
          <a:p>
            <a:pPr lvl="0">
              <a:buClr>
                <a:schemeClr val="accent4"/>
              </a:buClr>
              <a:buSzPts val="1800"/>
            </a:pPr>
            <a:r>
              <a:rPr lang="it-IT" sz="2800" b="1" dirty="0">
                <a:solidFill>
                  <a:srgbClr val="FFFFFF"/>
                </a:solidFill>
              </a:rPr>
              <a:t>A cosa serve un Piano d'azione per le competenze digitali</a:t>
            </a:r>
            <a:endParaRPr sz="2800" b="1" dirty="0">
              <a:solidFill>
                <a:srgbClr val="FFFFFF"/>
              </a:solidFill>
            </a:endParaRPr>
          </a:p>
        </p:txBody>
      </p:sp>
      <p:sp>
        <p:nvSpPr>
          <p:cNvPr id="179" name="Google Shape;179;p25"/>
          <p:cNvSpPr txBox="1"/>
          <p:nvPr/>
        </p:nvSpPr>
        <p:spPr>
          <a:xfrm>
            <a:off x="173875" y="6418400"/>
            <a:ext cx="11323800" cy="358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dirty="0" err="1">
                <a:solidFill>
                  <a:srgbClr val="000000"/>
                </a:solidFill>
                <a:latin typeface="Arial"/>
                <a:ea typeface="Arial"/>
                <a:cs typeface="Arial"/>
                <a:sym typeface="Arial"/>
              </a:rPr>
              <a:t>Dati</a:t>
            </a:r>
            <a:r>
              <a:rPr lang="en-US" sz="1000" b="0" i="0" u="none" strike="noStrike" cap="none" dirty="0">
                <a:solidFill>
                  <a:srgbClr val="000000"/>
                </a:solidFill>
                <a:latin typeface="Arial"/>
                <a:ea typeface="Arial"/>
                <a:cs typeface="Arial"/>
                <a:sym typeface="Arial"/>
              </a:rPr>
              <a:t> e </a:t>
            </a:r>
            <a:r>
              <a:rPr lang="en-US" sz="1000" b="0" i="0" u="none" strike="noStrike" cap="none" dirty="0" err="1">
                <a:solidFill>
                  <a:srgbClr val="000000"/>
                </a:solidFill>
                <a:latin typeface="Arial"/>
                <a:ea typeface="Arial"/>
                <a:cs typeface="Arial"/>
                <a:sym typeface="Arial"/>
              </a:rPr>
              <a:t>grafici</a:t>
            </a:r>
            <a:r>
              <a:rPr lang="en-US" sz="1000" b="0" i="0" u="none" strike="noStrike" cap="none" dirty="0">
                <a:solidFill>
                  <a:srgbClr val="000000"/>
                </a:solidFill>
                <a:latin typeface="Arial"/>
                <a:ea typeface="Arial"/>
                <a:cs typeface="Arial"/>
                <a:sym typeface="Arial"/>
              </a:rPr>
              <a:t> </a:t>
            </a:r>
            <a:r>
              <a:rPr lang="en-US" sz="1000" b="0" i="0" u="none" strike="noStrike" cap="none" dirty="0" err="1">
                <a:solidFill>
                  <a:srgbClr val="000000"/>
                </a:solidFill>
                <a:latin typeface="Arial"/>
                <a:ea typeface="Arial"/>
                <a:cs typeface="Arial"/>
                <a:sym typeface="Arial"/>
              </a:rPr>
              <a:t>tratti</a:t>
            </a:r>
            <a:r>
              <a:rPr lang="en-US" sz="1000" b="0" i="0" u="none" strike="noStrike" cap="none" dirty="0">
                <a:solidFill>
                  <a:srgbClr val="000000"/>
                </a:solidFill>
                <a:latin typeface="Arial"/>
                <a:ea typeface="Arial"/>
                <a:cs typeface="Arial"/>
                <a:sym typeface="Arial"/>
              </a:rPr>
              <a:t> da: OSGROVE, J., SOSTERO, M. and BERTONI, E., Mapping </a:t>
            </a:r>
            <a:r>
              <a:rPr lang="en-US" sz="1000" b="0" i="0" u="none" strike="noStrike" cap="none" dirty="0" err="1">
                <a:solidFill>
                  <a:srgbClr val="000000"/>
                </a:solidFill>
                <a:latin typeface="Arial"/>
                <a:ea typeface="Arial"/>
                <a:cs typeface="Arial"/>
                <a:sym typeface="Arial"/>
              </a:rPr>
              <a:t>DigComp</a:t>
            </a:r>
            <a:r>
              <a:rPr lang="en-US" sz="1000" b="0" i="0" u="none" strike="noStrike" cap="none" dirty="0">
                <a:solidFill>
                  <a:srgbClr val="000000"/>
                </a:solidFill>
                <a:latin typeface="Arial"/>
                <a:ea typeface="Arial"/>
                <a:cs typeface="Arial"/>
                <a:sym typeface="Arial"/>
              </a:rPr>
              <a:t> digital competences to the ESCO skills framework for analysis of digital skills in EU online job advertisements, Publications Office of the European Union, Luxembourg, 2024, doi:10.2760/197497, JRC137060</a:t>
            </a:r>
            <a:endParaRPr sz="1000" b="0" i="0" u="none" strike="noStrike" cap="none" dirty="0">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329f623bc3f_0_37"/>
          <p:cNvSpPr txBox="1">
            <a:spLocks noGrp="1"/>
          </p:cNvSpPr>
          <p:nvPr>
            <p:ph type="title"/>
          </p:nvPr>
        </p:nvSpPr>
        <p:spPr>
          <a:xfrm>
            <a:off x="97970" y="81642"/>
            <a:ext cx="11944500" cy="715800"/>
          </a:xfrm>
          <a:prstGeom prst="rect">
            <a:avLst/>
          </a:prstGeom>
          <a:noFill/>
          <a:ln>
            <a:noFill/>
          </a:ln>
        </p:spPr>
        <p:txBody>
          <a:bodyPr spcFirstLastPara="1" wrap="square" lIns="91425" tIns="54000" rIns="54000" bIns="54000" anchor="ctr" anchorCtr="0">
            <a:noAutofit/>
          </a:bodyPr>
          <a:lstStyle/>
          <a:p>
            <a:pPr lvl="0">
              <a:buClr>
                <a:schemeClr val="accent4"/>
              </a:buClr>
              <a:buSzPts val="1800"/>
            </a:pPr>
            <a:r>
              <a:rPr lang="it-IT" sz="2800" b="1" dirty="0">
                <a:solidFill>
                  <a:srgbClr val="FFFFFF"/>
                </a:solidFill>
              </a:rPr>
              <a:t>A cosa serve un Piano d'azione per le competenze digitali</a:t>
            </a:r>
            <a:endParaRPr sz="2800" b="1" dirty="0">
              <a:solidFill>
                <a:srgbClr val="FFFFFF"/>
              </a:solidFill>
            </a:endParaRPr>
          </a:p>
        </p:txBody>
      </p:sp>
      <p:sp>
        <p:nvSpPr>
          <p:cNvPr id="185" name="Google Shape;185;g329f623bc3f_0_37"/>
          <p:cNvSpPr txBox="1"/>
          <p:nvPr/>
        </p:nvSpPr>
        <p:spPr>
          <a:xfrm>
            <a:off x="315600" y="2277100"/>
            <a:ext cx="4360500" cy="867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1" i="1" u="none" strike="noStrike" cap="none" dirty="0">
                <a:solidFill>
                  <a:srgbClr val="1D1D1B"/>
                </a:solidFill>
                <a:latin typeface="Calibri"/>
                <a:ea typeface="Calibri"/>
                <a:cs typeface="Calibri"/>
                <a:sym typeface="Calibri"/>
              </a:rPr>
              <a:t>Nel 2021 </a:t>
            </a:r>
            <a:r>
              <a:rPr lang="en-US" sz="1800" b="1" i="1" u="none" strike="noStrike" cap="none" dirty="0" err="1">
                <a:solidFill>
                  <a:srgbClr val="1D1D1B"/>
                </a:solidFill>
                <a:latin typeface="Calibri"/>
                <a:ea typeface="Calibri"/>
                <a:cs typeface="Calibri"/>
                <a:sym typeface="Calibri"/>
              </a:rPr>
              <a:t>il</a:t>
            </a:r>
            <a:r>
              <a:rPr lang="en-US" sz="1800" b="1" i="1" u="none" strike="noStrike" cap="none" dirty="0">
                <a:solidFill>
                  <a:srgbClr val="1D1D1B"/>
                </a:solidFill>
                <a:latin typeface="Calibri"/>
                <a:ea typeface="Calibri"/>
                <a:cs typeface="Calibri"/>
                <a:sym typeface="Calibri"/>
              </a:rPr>
              <a:t> </a:t>
            </a:r>
            <a:r>
              <a:rPr lang="en-US" sz="1800" b="1" i="1" u="none" strike="noStrike" cap="none" dirty="0" err="1">
                <a:solidFill>
                  <a:srgbClr val="1D1D1B"/>
                </a:solidFill>
                <a:latin typeface="Calibri"/>
                <a:ea typeface="Calibri"/>
                <a:cs typeface="Calibri"/>
                <a:sym typeface="Calibri"/>
              </a:rPr>
              <a:t>livello</a:t>
            </a:r>
            <a:r>
              <a:rPr lang="en-US" sz="1800" b="1" i="1" u="none" strike="noStrike" cap="none" dirty="0">
                <a:solidFill>
                  <a:srgbClr val="1D1D1B"/>
                </a:solidFill>
                <a:latin typeface="Calibri"/>
                <a:ea typeface="Calibri"/>
                <a:cs typeface="Calibri"/>
                <a:sym typeface="Calibri"/>
              </a:rPr>
              <a:t> medio di </a:t>
            </a:r>
            <a:r>
              <a:rPr lang="en-US" sz="1800" b="1" i="1" u="none" strike="noStrike" cap="none" dirty="0" err="1">
                <a:solidFill>
                  <a:srgbClr val="1D1D1B"/>
                </a:solidFill>
                <a:latin typeface="Calibri"/>
                <a:ea typeface="Calibri"/>
                <a:cs typeface="Calibri"/>
                <a:sym typeface="Calibri"/>
              </a:rPr>
              <a:t>competenze</a:t>
            </a:r>
            <a:r>
              <a:rPr lang="en-US" sz="1800" b="1" i="1" u="none" strike="noStrike" cap="none" dirty="0">
                <a:solidFill>
                  <a:srgbClr val="1D1D1B"/>
                </a:solidFill>
                <a:latin typeface="Calibri"/>
                <a:ea typeface="Calibri"/>
                <a:cs typeface="Calibri"/>
                <a:sym typeface="Calibri"/>
              </a:rPr>
              <a:t> </a:t>
            </a:r>
            <a:r>
              <a:rPr lang="en-US" sz="1800" b="1" i="1" u="none" strike="noStrike" cap="none" dirty="0" err="1">
                <a:solidFill>
                  <a:srgbClr val="1D1D1B"/>
                </a:solidFill>
                <a:latin typeface="Calibri"/>
                <a:ea typeface="Calibri"/>
                <a:cs typeface="Calibri"/>
                <a:sym typeface="Calibri"/>
              </a:rPr>
              <a:t>digitali</a:t>
            </a:r>
            <a:r>
              <a:rPr lang="en-US" sz="1800" b="1" i="1" u="none" strike="noStrike" cap="none" dirty="0">
                <a:solidFill>
                  <a:srgbClr val="1D1D1B"/>
                </a:solidFill>
                <a:latin typeface="Calibri"/>
                <a:ea typeface="Calibri"/>
                <a:cs typeface="Calibri"/>
                <a:sym typeface="Calibri"/>
              </a:rPr>
              <a:t> era </a:t>
            </a:r>
            <a:r>
              <a:rPr lang="en-US" sz="1800" b="1" i="1" u="none" strike="noStrike" cap="none" dirty="0" err="1">
                <a:solidFill>
                  <a:srgbClr val="1D1D1B"/>
                </a:solidFill>
                <a:latin typeface="Calibri"/>
                <a:ea typeface="Calibri"/>
                <a:cs typeface="Calibri"/>
                <a:sym typeface="Calibri"/>
              </a:rPr>
              <a:t>stimato</a:t>
            </a:r>
            <a:r>
              <a:rPr lang="en-US" sz="1800" b="1" i="1" u="none" strike="noStrike" cap="none" dirty="0">
                <a:solidFill>
                  <a:srgbClr val="1D1D1B"/>
                </a:solidFill>
                <a:latin typeface="Calibri"/>
                <a:ea typeface="Calibri"/>
                <a:cs typeface="Calibri"/>
                <a:sym typeface="Calibri"/>
              </a:rPr>
              <a:t> al 34,5%</a:t>
            </a:r>
            <a:r>
              <a:rPr lang="en-US" sz="1800" b="0" i="1" u="none" strike="noStrike" cap="none" dirty="0">
                <a:solidFill>
                  <a:srgbClr val="1D1D1B"/>
                </a:solidFill>
                <a:latin typeface="Calibri"/>
                <a:ea typeface="Calibri"/>
                <a:cs typeface="Calibri"/>
                <a:sym typeface="Calibri"/>
              </a:rPr>
              <a:t>. </a:t>
            </a:r>
            <a:endParaRPr sz="1800" b="0" i="1" u="none" strike="noStrike" cap="none" dirty="0">
              <a:solidFill>
                <a:srgbClr val="1D1D1B"/>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800"/>
              <a:buFont typeface="Arial"/>
              <a:buNone/>
            </a:pPr>
            <a:endParaRPr sz="1800" b="0" i="1" u="none" strike="noStrike" cap="none" dirty="0">
              <a:solidFill>
                <a:srgbClr val="1D1D1B"/>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800"/>
              <a:buFont typeface="Arial"/>
              <a:buNone/>
            </a:pPr>
            <a:r>
              <a:rPr lang="en-US" sz="1800" b="0" i="1" u="none" strike="noStrike" cap="none" dirty="0">
                <a:solidFill>
                  <a:srgbClr val="1D1D1B"/>
                </a:solidFill>
                <a:latin typeface="Calibri"/>
                <a:ea typeface="Calibri"/>
                <a:cs typeface="Calibri"/>
                <a:sym typeface="Calibri"/>
              </a:rPr>
              <a:t>Il </a:t>
            </a:r>
            <a:r>
              <a:rPr lang="en-US" sz="1800" b="0" i="1" u="none" strike="noStrike" cap="none" dirty="0" err="1">
                <a:solidFill>
                  <a:srgbClr val="1D1D1B"/>
                </a:solidFill>
                <a:latin typeface="Calibri"/>
                <a:ea typeface="Calibri"/>
                <a:cs typeface="Calibri"/>
                <a:sym typeface="Calibri"/>
              </a:rPr>
              <a:t>dato</a:t>
            </a:r>
            <a:r>
              <a:rPr lang="en-US" sz="1800" b="0" i="1" u="none" strike="noStrike" cap="none" dirty="0">
                <a:solidFill>
                  <a:srgbClr val="1D1D1B"/>
                </a:solidFill>
                <a:latin typeface="Calibri"/>
                <a:ea typeface="Calibri"/>
                <a:cs typeface="Calibri"/>
                <a:sym typeface="Calibri"/>
              </a:rPr>
              <a:t> </a:t>
            </a:r>
            <a:r>
              <a:rPr lang="en-US" sz="1800" b="0" i="1" u="none" strike="noStrike" cap="none" dirty="0" err="1">
                <a:solidFill>
                  <a:srgbClr val="1D1D1B"/>
                </a:solidFill>
                <a:latin typeface="Calibri"/>
                <a:ea typeface="Calibri"/>
                <a:cs typeface="Calibri"/>
                <a:sym typeface="Calibri"/>
              </a:rPr>
              <a:t>più</a:t>
            </a:r>
            <a:r>
              <a:rPr lang="en-US" sz="1800" b="0" i="1" u="none" strike="noStrike" cap="none" dirty="0">
                <a:solidFill>
                  <a:srgbClr val="1D1D1B"/>
                </a:solidFill>
                <a:latin typeface="Calibri"/>
                <a:ea typeface="Calibri"/>
                <a:cs typeface="Calibri"/>
                <a:sym typeface="Calibri"/>
              </a:rPr>
              <a:t> basso era </a:t>
            </a:r>
            <a:r>
              <a:rPr lang="en-US" sz="1800" b="0" i="1" u="none" strike="noStrike" cap="none" dirty="0" err="1">
                <a:solidFill>
                  <a:srgbClr val="1D1D1B"/>
                </a:solidFill>
                <a:latin typeface="Calibri"/>
                <a:ea typeface="Calibri"/>
                <a:cs typeface="Calibri"/>
                <a:sym typeface="Calibri"/>
              </a:rPr>
              <a:t>registrato</a:t>
            </a:r>
            <a:r>
              <a:rPr lang="en-US" sz="1800" b="0" i="1" u="none" strike="noStrike" cap="none" dirty="0">
                <a:solidFill>
                  <a:srgbClr val="1D1D1B"/>
                </a:solidFill>
                <a:latin typeface="Calibri"/>
                <a:ea typeface="Calibri"/>
                <a:cs typeface="Calibri"/>
                <a:sym typeface="Calibri"/>
              </a:rPr>
              <a:t> in Romania (10,9%), </a:t>
            </a:r>
            <a:r>
              <a:rPr lang="en-US" sz="1800" b="0" i="1" u="none" strike="noStrike" cap="none" dirty="0" err="1">
                <a:solidFill>
                  <a:srgbClr val="1D1D1B"/>
                </a:solidFill>
                <a:latin typeface="Calibri"/>
                <a:ea typeface="Calibri"/>
                <a:cs typeface="Calibri"/>
                <a:sym typeface="Calibri"/>
              </a:rPr>
              <a:t>mentre</a:t>
            </a:r>
            <a:r>
              <a:rPr lang="en-US" sz="1800" b="0" i="1" u="none" strike="noStrike" cap="none" dirty="0">
                <a:solidFill>
                  <a:srgbClr val="1D1D1B"/>
                </a:solidFill>
                <a:latin typeface="Calibri"/>
                <a:ea typeface="Calibri"/>
                <a:cs typeface="Calibri"/>
                <a:sym typeface="Calibri"/>
              </a:rPr>
              <a:t> </a:t>
            </a:r>
            <a:r>
              <a:rPr lang="en-US" sz="1800" b="0" i="1" u="none" strike="noStrike" cap="none" dirty="0" err="1">
                <a:solidFill>
                  <a:srgbClr val="1D1D1B"/>
                </a:solidFill>
                <a:latin typeface="Calibri"/>
                <a:ea typeface="Calibri"/>
                <a:cs typeface="Calibri"/>
                <a:sym typeface="Calibri"/>
              </a:rPr>
              <a:t>quello</a:t>
            </a:r>
            <a:r>
              <a:rPr lang="en-US" sz="1800" b="0" i="1" u="none" strike="noStrike" cap="none" dirty="0">
                <a:solidFill>
                  <a:srgbClr val="1D1D1B"/>
                </a:solidFill>
                <a:latin typeface="Calibri"/>
                <a:ea typeface="Calibri"/>
                <a:cs typeface="Calibri"/>
                <a:sym typeface="Calibri"/>
              </a:rPr>
              <a:t> </a:t>
            </a:r>
            <a:r>
              <a:rPr lang="en-US" sz="1800" b="0" i="1" u="none" strike="noStrike" cap="none" dirty="0" err="1">
                <a:solidFill>
                  <a:srgbClr val="1D1D1B"/>
                </a:solidFill>
                <a:latin typeface="Calibri"/>
                <a:ea typeface="Calibri"/>
                <a:cs typeface="Calibri"/>
                <a:sym typeface="Calibri"/>
              </a:rPr>
              <a:t>più</a:t>
            </a:r>
            <a:r>
              <a:rPr lang="en-US" sz="1800" b="0" i="1" u="none" strike="noStrike" cap="none" dirty="0">
                <a:solidFill>
                  <a:srgbClr val="1D1D1B"/>
                </a:solidFill>
                <a:latin typeface="Calibri"/>
                <a:ea typeface="Calibri"/>
                <a:cs typeface="Calibri"/>
                <a:sym typeface="Calibri"/>
              </a:rPr>
              <a:t> alto </a:t>
            </a:r>
            <a:r>
              <a:rPr lang="en-US" sz="1800" b="0" i="1" u="none" strike="noStrike" cap="none" dirty="0" err="1">
                <a:solidFill>
                  <a:srgbClr val="1D1D1B"/>
                </a:solidFill>
                <a:latin typeface="Calibri"/>
                <a:ea typeface="Calibri"/>
                <a:cs typeface="Calibri"/>
                <a:sym typeface="Calibri"/>
              </a:rPr>
              <a:t>nei</a:t>
            </a:r>
            <a:r>
              <a:rPr lang="en-US" sz="1800" b="0" i="1" u="none" strike="noStrike" cap="none" dirty="0">
                <a:solidFill>
                  <a:srgbClr val="1D1D1B"/>
                </a:solidFill>
                <a:latin typeface="Calibri"/>
                <a:ea typeface="Calibri"/>
                <a:cs typeface="Calibri"/>
                <a:sym typeface="Calibri"/>
              </a:rPr>
              <a:t> </a:t>
            </a:r>
            <a:r>
              <a:rPr lang="en-US" sz="1800" b="0" i="1" u="none" strike="noStrike" cap="none" dirty="0" err="1">
                <a:solidFill>
                  <a:srgbClr val="1D1D1B"/>
                </a:solidFill>
                <a:latin typeface="Calibri"/>
                <a:ea typeface="Calibri"/>
                <a:cs typeface="Calibri"/>
                <a:sym typeface="Calibri"/>
              </a:rPr>
              <a:t>Paesi</a:t>
            </a:r>
            <a:r>
              <a:rPr lang="en-US" sz="1800" b="0" i="1" u="none" strike="noStrike" cap="none" dirty="0">
                <a:solidFill>
                  <a:srgbClr val="1D1D1B"/>
                </a:solidFill>
                <a:latin typeface="Calibri"/>
                <a:ea typeface="Calibri"/>
                <a:cs typeface="Calibri"/>
                <a:sym typeface="Calibri"/>
              </a:rPr>
              <a:t> </a:t>
            </a:r>
            <a:r>
              <a:rPr lang="en-US" sz="1800" b="0" i="1" u="none" strike="noStrike" cap="none" dirty="0" err="1">
                <a:solidFill>
                  <a:srgbClr val="1D1D1B"/>
                </a:solidFill>
                <a:latin typeface="Calibri"/>
                <a:ea typeface="Calibri"/>
                <a:cs typeface="Calibri"/>
                <a:sym typeface="Calibri"/>
              </a:rPr>
              <a:t>Bassi</a:t>
            </a:r>
            <a:r>
              <a:rPr lang="en-US" sz="1800" b="0" i="1" u="none" strike="noStrike" cap="none" dirty="0">
                <a:solidFill>
                  <a:srgbClr val="1D1D1B"/>
                </a:solidFill>
                <a:latin typeface="Calibri"/>
                <a:ea typeface="Calibri"/>
                <a:cs typeface="Calibri"/>
                <a:sym typeface="Calibri"/>
              </a:rPr>
              <a:t> (59%). </a:t>
            </a:r>
            <a:endParaRPr sz="1800" b="0" i="1" u="none" strike="noStrike" cap="none" dirty="0">
              <a:solidFill>
                <a:srgbClr val="1D1D1B"/>
              </a:solidFill>
              <a:latin typeface="Calibri"/>
              <a:ea typeface="Calibri"/>
              <a:cs typeface="Calibri"/>
              <a:sym typeface="Calibri"/>
            </a:endParaRPr>
          </a:p>
        </p:txBody>
      </p:sp>
      <p:sp>
        <p:nvSpPr>
          <p:cNvPr id="186" name="Google Shape;186;g329f623bc3f_0_37"/>
          <p:cNvSpPr txBox="1"/>
          <p:nvPr/>
        </p:nvSpPr>
        <p:spPr>
          <a:xfrm>
            <a:off x="127025" y="4358350"/>
            <a:ext cx="4297800" cy="10923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1000"/>
              </a:spcAft>
              <a:buClr>
                <a:srgbClr val="000000"/>
              </a:buClr>
              <a:buSzPts val="1800"/>
              <a:buFont typeface="Arial"/>
              <a:buNone/>
            </a:pPr>
            <a:r>
              <a:rPr lang="en-US" sz="1800" b="0" i="1" u="none" strike="noStrike" cap="none" dirty="0">
                <a:solidFill>
                  <a:srgbClr val="1D1D1B"/>
                </a:solidFill>
                <a:latin typeface="Calibri"/>
                <a:ea typeface="Calibri"/>
                <a:cs typeface="Calibri"/>
                <a:sym typeface="Calibri"/>
              </a:rPr>
              <a:t>“</a:t>
            </a:r>
            <a:r>
              <a:rPr lang="en-US" sz="1800" b="0" i="1" u="none" strike="noStrike" cap="none" dirty="0" err="1">
                <a:solidFill>
                  <a:srgbClr val="1D1D1B"/>
                </a:solidFill>
                <a:latin typeface="Calibri"/>
                <a:ea typeface="Calibri"/>
                <a:cs typeface="Calibri"/>
                <a:sym typeface="Calibri"/>
              </a:rPr>
              <a:t>Ogni</a:t>
            </a:r>
            <a:r>
              <a:rPr lang="en-US" sz="1800" b="0" i="1" u="none" strike="noStrike" cap="none" dirty="0">
                <a:solidFill>
                  <a:srgbClr val="1D1D1B"/>
                </a:solidFill>
                <a:latin typeface="Calibri"/>
                <a:ea typeface="Calibri"/>
                <a:cs typeface="Calibri"/>
                <a:sym typeface="Calibri"/>
              </a:rPr>
              <a:t> </a:t>
            </a:r>
            <a:r>
              <a:rPr lang="en-US" sz="1800" b="0" i="1" u="none" strike="noStrike" cap="none" dirty="0" err="1">
                <a:solidFill>
                  <a:srgbClr val="1D1D1B"/>
                </a:solidFill>
                <a:latin typeface="Calibri"/>
                <a:ea typeface="Calibri"/>
                <a:cs typeface="Calibri"/>
                <a:sym typeface="Calibri"/>
              </a:rPr>
              <a:t>studente</a:t>
            </a:r>
            <a:r>
              <a:rPr lang="en-US" sz="1800" b="0" i="1" u="none" strike="noStrike" cap="none" dirty="0">
                <a:solidFill>
                  <a:srgbClr val="1D1D1B"/>
                </a:solidFill>
                <a:latin typeface="Calibri"/>
                <a:ea typeface="Calibri"/>
                <a:cs typeface="Calibri"/>
                <a:sym typeface="Calibri"/>
              </a:rPr>
              <a:t> </a:t>
            </a:r>
            <a:r>
              <a:rPr lang="en-US" sz="1800" b="0" i="1" u="none" strike="noStrike" cap="none" dirty="0" err="1">
                <a:solidFill>
                  <a:srgbClr val="1D1D1B"/>
                </a:solidFill>
                <a:latin typeface="Calibri"/>
                <a:ea typeface="Calibri"/>
                <a:cs typeface="Calibri"/>
                <a:sym typeface="Calibri"/>
              </a:rPr>
              <a:t>sviluppa</a:t>
            </a:r>
            <a:r>
              <a:rPr lang="en-US" sz="1800" b="0" i="1" u="none" strike="noStrike" cap="none" dirty="0">
                <a:solidFill>
                  <a:srgbClr val="1D1D1B"/>
                </a:solidFill>
                <a:latin typeface="Calibri"/>
                <a:ea typeface="Calibri"/>
                <a:cs typeface="Calibri"/>
                <a:sym typeface="Calibri"/>
              </a:rPr>
              <a:t> nel </a:t>
            </a:r>
            <a:r>
              <a:rPr lang="en-US" sz="1800" b="0" i="1" u="none" strike="noStrike" cap="none" dirty="0" err="1">
                <a:solidFill>
                  <a:srgbClr val="1D1D1B"/>
                </a:solidFill>
                <a:latin typeface="Calibri"/>
                <a:ea typeface="Calibri"/>
                <a:cs typeface="Calibri"/>
                <a:sym typeface="Calibri"/>
              </a:rPr>
              <a:t>corso</a:t>
            </a:r>
            <a:r>
              <a:rPr lang="en-US" sz="1800" b="0" i="1" u="none" strike="noStrike" cap="none" dirty="0">
                <a:solidFill>
                  <a:srgbClr val="1D1D1B"/>
                </a:solidFill>
                <a:latin typeface="Calibri"/>
                <a:ea typeface="Calibri"/>
                <a:cs typeface="Calibri"/>
                <a:sym typeface="Calibri"/>
              </a:rPr>
              <a:t> del proprio </a:t>
            </a:r>
            <a:r>
              <a:rPr lang="en-US" sz="1800" b="0" i="1" u="none" strike="noStrike" cap="none" dirty="0" err="1">
                <a:solidFill>
                  <a:srgbClr val="1D1D1B"/>
                </a:solidFill>
                <a:latin typeface="Calibri"/>
                <a:ea typeface="Calibri"/>
                <a:cs typeface="Calibri"/>
                <a:sym typeface="Calibri"/>
              </a:rPr>
              <a:t>percorso</a:t>
            </a:r>
            <a:r>
              <a:rPr lang="en-US" sz="1800" b="0" i="1" u="none" strike="noStrike" cap="none" dirty="0">
                <a:solidFill>
                  <a:srgbClr val="1D1D1B"/>
                </a:solidFill>
                <a:latin typeface="Calibri"/>
                <a:ea typeface="Calibri"/>
                <a:cs typeface="Calibri"/>
                <a:sym typeface="Calibri"/>
              </a:rPr>
              <a:t> di </a:t>
            </a:r>
            <a:r>
              <a:rPr lang="en-US" sz="1800" b="0" i="1" u="none" strike="noStrike" cap="none" dirty="0" err="1">
                <a:solidFill>
                  <a:srgbClr val="1D1D1B"/>
                </a:solidFill>
                <a:latin typeface="Calibri"/>
                <a:ea typeface="Calibri"/>
                <a:cs typeface="Calibri"/>
                <a:sym typeface="Calibri"/>
              </a:rPr>
              <a:t>formazione</a:t>
            </a:r>
            <a:r>
              <a:rPr lang="en-US" sz="1800" b="0" i="1" u="none" strike="noStrike" cap="none" dirty="0">
                <a:solidFill>
                  <a:srgbClr val="1D1D1B"/>
                </a:solidFill>
                <a:latin typeface="Calibri"/>
                <a:ea typeface="Calibri"/>
                <a:cs typeface="Calibri"/>
                <a:sym typeface="Calibri"/>
              </a:rPr>
              <a:t> le </a:t>
            </a:r>
            <a:r>
              <a:rPr lang="en-US" sz="1800" b="0" i="1" u="none" strike="noStrike" cap="none" dirty="0" err="1">
                <a:solidFill>
                  <a:srgbClr val="1D1D1B"/>
                </a:solidFill>
                <a:latin typeface="Calibri"/>
                <a:ea typeface="Calibri"/>
                <a:cs typeface="Calibri"/>
                <a:sym typeface="Calibri"/>
              </a:rPr>
              <a:t>competenze</a:t>
            </a:r>
            <a:r>
              <a:rPr lang="en-US" sz="1800" b="0" i="1" u="none" strike="noStrike" cap="none" dirty="0">
                <a:solidFill>
                  <a:srgbClr val="1D1D1B"/>
                </a:solidFill>
                <a:latin typeface="Calibri"/>
                <a:ea typeface="Calibri"/>
                <a:cs typeface="Calibri"/>
                <a:sym typeface="Calibri"/>
              </a:rPr>
              <a:t> </a:t>
            </a:r>
            <a:r>
              <a:rPr lang="en-US" sz="1800" b="0" i="1" u="none" strike="noStrike" cap="none" dirty="0" err="1">
                <a:solidFill>
                  <a:srgbClr val="1D1D1B"/>
                </a:solidFill>
                <a:latin typeface="Calibri"/>
                <a:ea typeface="Calibri"/>
                <a:cs typeface="Calibri"/>
                <a:sym typeface="Calibri"/>
              </a:rPr>
              <a:t>digitali</a:t>
            </a:r>
            <a:r>
              <a:rPr lang="en-US" sz="1800" b="0" i="1" u="none" strike="noStrike" cap="none" dirty="0">
                <a:solidFill>
                  <a:srgbClr val="1D1D1B"/>
                </a:solidFill>
                <a:latin typeface="Calibri"/>
                <a:ea typeface="Calibri"/>
                <a:cs typeface="Calibri"/>
                <a:sym typeface="Calibri"/>
              </a:rPr>
              <a:t> </a:t>
            </a:r>
            <a:r>
              <a:rPr lang="en-US" sz="1800" b="0" i="1" u="none" strike="noStrike" cap="none" dirty="0" err="1">
                <a:solidFill>
                  <a:srgbClr val="1D1D1B"/>
                </a:solidFill>
                <a:latin typeface="Calibri"/>
                <a:ea typeface="Calibri"/>
                <a:cs typeface="Calibri"/>
                <a:sym typeface="Calibri"/>
              </a:rPr>
              <a:t>atte</a:t>
            </a:r>
            <a:r>
              <a:rPr lang="en-US" sz="1800" b="0" i="1" u="none" strike="noStrike" cap="none" dirty="0">
                <a:solidFill>
                  <a:srgbClr val="1D1D1B"/>
                </a:solidFill>
                <a:latin typeface="Calibri"/>
                <a:ea typeface="Calibri"/>
                <a:cs typeface="Calibri"/>
                <a:sym typeface="Calibri"/>
              </a:rPr>
              <a:t> a </a:t>
            </a:r>
            <a:r>
              <a:rPr lang="en-US" sz="1800" b="0" i="1" u="none" strike="noStrike" cap="none" dirty="0" err="1">
                <a:solidFill>
                  <a:srgbClr val="1D1D1B"/>
                </a:solidFill>
                <a:latin typeface="Calibri"/>
                <a:ea typeface="Calibri"/>
                <a:cs typeface="Calibri"/>
                <a:sym typeface="Calibri"/>
              </a:rPr>
              <a:t>consentire</a:t>
            </a:r>
            <a:r>
              <a:rPr lang="en-US" sz="1800" b="0" i="1" u="none" strike="noStrike" cap="none" dirty="0">
                <a:solidFill>
                  <a:srgbClr val="1D1D1B"/>
                </a:solidFill>
                <a:latin typeface="Calibri"/>
                <a:ea typeface="Calibri"/>
                <a:cs typeface="Calibri"/>
                <a:sym typeface="Calibri"/>
              </a:rPr>
              <a:t> un </a:t>
            </a:r>
            <a:r>
              <a:rPr lang="en-US" sz="1800" b="0" i="1" u="none" strike="noStrike" cap="none" dirty="0" err="1">
                <a:solidFill>
                  <a:srgbClr val="1D1D1B"/>
                </a:solidFill>
                <a:latin typeface="Calibri"/>
                <a:ea typeface="Calibri"/>
                <a:cs typeface="Calibri"/>
                <a:sym typeface="Calibri"/>
              </a:rPr>
              <a:t>uso</a:t>
            </a:r>
            <a:r>
              <a:rPr lang="en-US" sz="1800" b="0" i="1" u="none" strike="noStrike" cap="none" dirty="0">
                <a:solidFill>
                  <a:srgbClr val="1D1D1B"/>
                </a:solidFill>
                <a:latin typeface="Calibri"/>
                <a:ea typeface="Calibri"/>
                <a:cs typeface="Calibri"/>
                <a:sym typeface="Calibri"/>
              </a:rPr>
              <a:t> creativo, </a:t>
            </a:r>
            <a:r>
              <a:rPr lang="en-US" sz="1800" b="0" i="1" u="none" strike="noStrike" cap="none" dirty="0" err="1">
                <a:solidFill>
                  <a:srgbClr val="1D1D1B"/>
                </a:solidFill>
                <a:latin typeface="Calibri"/>
                <a:ea typeface="Calibri"/>
                <a:cs typeface="Calibri"/>
                <a:sym typeface="Calibri"/>
              </a:rPr>
              <a:t>sicuro</a:t>
            </a:r>
            <a:r>
              <a:rPr lang="en-US" sz="1800" b="0" i="1" u="none" strike="noStrike" cap="none" dirty="0">
                <a:solidFill>
                  <a:srgbClr val="1D1D1B"/>
                </a:solidFill>
                <a:latin typeface="Calibri"/>
                <a:ea typeface="Calibri"/>
                <a:cs typeface="Calibri"/>
                <a:sym typeface="Calibri"/>
              </a:rPr>
              <a:t>, </a:t>
            </a:r>
            <a:r>
              <a:rPr lang="en-US" sz="1800" i="1" dirty="0" err="1">
                <a:solidFill>
                  <a:srgbClr val="1D1D1B"/>
                </a:solidFill>
                <a:latin typeface="Calibri"/>
                <a:ea typeface="Calibri"/>
                <a:cs typeface="Calibri"/>
                <a:sym typeface="Calibri"/>
              </a:rPr>
              <a:t>critico</a:t>
            </a:r>
            <a:r>
              <a:rPr lang="en-US" sz="1800" i="1" dirty="0">
                <a:solidFill>
                  <a:srgbClr val="1D1D1B"/>
                </a:solidFill>
                <a:latin typeface="Calibri"/>
                <a:ea typeface="Calibri"/>
                <a:cs typeface="Calibri"/>
                <a:sym typeface="Calibri"/>
              </a:rPr>
              <a:t> e </a:t>
            </a:r>
            <a:r>
              <a:rPr lang="en-US" sz="1800" i="1" dirty="0" err="1">
                <a:solidFill>
                  <a:srgbClr val="1D1D1B"/>
                </a:solidFill>
                <a:latin typeface="Calibri"/>
                <a:ea typeface="Calibri"/>
                <a:cs typeface="Calibri"/>
                <a:sym typeface="Calibri"/>
              </a:rPr>
              <a:t>responsabile</a:t>
            </a:r>
            <a:r>
              <a:rPr lang="en-US" sz="1800" i="1" dirty="0">
                <a:solidFill>
                  <a:srgbClr val="1D1D1B"/>
                </a:solidFill>
                <a:latin typeface="Calibri"/>
                <a:ea typeface="Calibri"/>
                <a:cs typeface="Calibri"/>
                <a:sym typeface="Calibri"/>
              </a:rPr>
              <a:t> </a:t>
            </a:r>
            <a:r>
              <a:rPr lang="en-US" sz="1800" b="0" i="1" u="none" strike="noStrike" cap="none" dirty="0" err="1">
                <a:solidFill>
                  <a:srgbClr val="1D1D1B"/>
                </a:solidFill>
                <a:latin typeface="Calibri"/>
                <a:ea typeface="Calibri"/>
                <a:cs typeface="Calibri"/>
                <a:sym typeface="Calibri"/>
              </a:rPr>
              <a:t>delle</a:t>
            </a:r>
            <a:r>
              <a:rPr lang="en-US" sz="1800" b="0" i="1" u="none" strike="noStrike" cap="none" dirty="0">
                <a:solidFill>
                  <a:srgbClr val="1D1D1B"/>
                </a:solidFill>
                <a:latin typeface="Calibri"/>
                <a:ea typeface="Calibri"/>
                <a:cs typeface="Calibri"/>
                <a:sym typeface="Calibri"/>
              </a:rPr>
              <a:t> </a:t>
            </a:r>
            <a:r>
              <a:rPr lang="en-US" sz="1800" b="0" i="1" u="none" strike="noStrike" cap="none" dirty="0" err="1">
                <a:solidFill>
                  <a:srgbClr val="1D1D1B"/>
                </a:solidFill>
                <a:latin typeface="Calibri"/>
                <a:ea typeface="Calibri"/>
                <a:cs typeface="Calibri"/>
                <a:sym typeface="Calibri"/>
              </a:rPr>
              <a:t>tecnologie</a:t>
            </a:r>
            <a:r>
              <a:rPr lang="en-US" sz="1800" b="0" i="1" u="none" strike="noStrike" cap="none" dirty="0">
                <a:solidFill>
                  <a:srgbClr val="1D1D1B"/>
                </a:solidFill>
                <a:latin typeface="Calibri"/>
                <a:ea typeface="Calibri"/>
                <a:cs typeface="Calibri"/>
                <a:sym typeface="Calibri"/>
              </a:rPr>
              <a:t> </a:t>
            </a:r>
            <a:r>
              <a:rPr lang="en-US" sz="1800" b="0" i="1" u="none" strike="noStrike" cap="none" dirty="0" err="1">
                <a:solidFill>
                  <a:srgbClr val="1D1D1B"/>
                </a:solidFill>
                <a:latin typeface="Calibri"/>
                <a:ea typeface="Calibri"/>
                <a:cs typeface="Calibri"/>
                <a:sym typeface="Calibri"/>
              </a:rPr>
              <a:t>digitali</a:t>
            </a:r>
            <a:r>
              <a:rPr lang="en-US" sz="1800" b="0" i="1" u="none" strike="noStrike" cap="none" dirty="0">
                <a:solidFill>
                  <a:srgbClr val="1D1D1B"/>
                </a:solidFill>
                <a:latin typeface="Calibri"/>
                <a:ea typeface="Calibri"/>
                <a:cs typeface="Calibri"/>
                <a:sym typeface="Calibri"/>
              </a:rPr>
              <a:t> </a:t>
            </a:r>
            <a:r>
              <a:rPr lang="en-US" sz="1800" b="0" i="1" u="none" strike="noStrike" cap="none" dirty="0" err="1">
                <a:solidFill>
                  <a:srgbClr val="1D1D1B"/>
                </a:solidFill>
                <a:latin typeface="Calibri"/>
                <a:ea typeface="Calibri"/>
                <a:cs typeface="Calibri"/>
                <a:sym typeface="Calibri"/>
              </a:rPr>
              <a:t>necessarie</a:t>
            </a:r>
            <a:r>
              <a:rPr lang="en-US" sz="1800" b="0" i="1" u="none" strike="noStrike" cap="none" dirty="0">
                <a:solidFill>
                  <a:srgbClr val="1D1D1B"/>
                </a:solidFill>
                <a:latin typeface="Calibri"/>
                <a:ea typeface="Calibri"/>
                <a:cs typeface="Calibri"/>
                <a:sym typeface="Calibri"/>
              </a:rPr>
              <a:t> per </a:t>
            </a:r>
            <a:r>
              <a:rPr lang="en-US" sz="1800" b="0" i="1" u="none" strike="noStrike" cap="none" dirty="0" err="1">
                <a:solidFill>
                  <a:srgbClr val="1D1D1B"/>
                </a:solidFill>
                <a:latin typeface="Calibri"/>
                <a:ea typeface="Calibri"/>
                <a:cs typeface="Calibri"/>
                <a:sym typeface="Calibri"/>
              </a:rPr>
              <a:t>imparare</a:t>
            </a:r>
            <a:r>
              <a:rPr lang="en-US" sz="1800" b="0" i="1" u="none" strike="noStrike" cap="none" dirty="0">
                <a:solidFill>
                  <a:srgbClr val="1D1D1B"/>
                </a:solidFill>
                <a:latin typeface="Calibri"/>
                <a:ea typeface="Calibri"/>
                <a:cs typeface="Calibri"/>
                <a:sym typeface="Calibri"/>
              </a:rPr>
              <a:t>, </a:t>
            </a:r>
            <a:r>
              <a:rPr lang="en-US" sz="1800" b="0" i="1" u="none" strike="noStrike" cap="none" dirty="0" err="1">
                <a:solidFill>
                  <a:srgbClr val="1D1D1B"/>
                </a:solidFill>
                <a:latin typeface="Calibri"/>
                <a:ea typeface="Calibri"/>
                <a:cs typeface="Calibri"/>
                <a:sym typeface="Calibri"/>
              </a:rPr>
              <a:t>lavorare</a:t>
            </a:r>
            <a:r>
              <a:rPr lang="en-US" sz="1800" b="0" i="1" u="none" strike="noStrike" cap="none" dirty="0">
                <a:solidFill>
                  <a:srgbClr val="1D1D1B"/>
                </a:solidFill>
                <a:latin typeface="Calibri"/>
                <a:ea typeface="Calibri"/>
                <a:cs typeface="Calibri"/>
                <a:sym typeface="Calibri"/>
              </a:rPr>
              <a:t> e </a:t>
            </a:r>
            <a:r>
              <a:rPr lang="en-US" sz="1800" b="0" i="1" u="none" strike="noStrike" cap="none" dirty="0" err="1">
                <a:solidFill>
                  <a:srgbClr val="1D1D1B"/>
                </a:solidFill>
                <a:latin typeface="Calibri"/>
                <a:ea typeface="Calibri"/>
                <a:cs typeface="Calibri"/>
                <a:sym typeface="Calibri"/>
              </a:rPr>
              <a:t>partecipare</a:t>
            </a:r>
            <a:r>
              <a:rPr lang="en-US" sz="1800" b="0" i="1" u="none" strike="noStrike" cap="none" dirty="0">
                <a:solidFill>
                  <a:srgbClr val="1D1D1B"/>
                </a:solidFill>
                <a:latin typeface="Calibri"/>
                <a:ea typeface="Calibri"/>
                <a:cs typeface="Calibri"/>
                <a:sym typeface="Calibri"/>
              </a:rPr>
              <a:t> </a:t>
            </a:r>
            <a:r>
              <a:rPr lang="en-US" sz="1800" b="0" i="1" u="none" strike="noStrike" cap="none" dirty="0" err="1">
                <a:solidFill>
                  <a:srgbClr val="1D1D1B"/>
                </a:solidFill>
                <a:latin typeface="Calibri"/>
                <a:ea typeface="Calibri"/>
                <a:cs typeface="Calibri"/>
                <a:sym typeface="Calibri"/>
              </a:rPr>
              <a:t>alla</a:t>
            </a:r>
            <a:r>
              <a:rPr lang="en-US" sz="1800" b="0" i="1" u="none" strike="noStrike" cap="none" dirty="0">
                <a:solidFill>
                  <a:srgbClr val="1D1D1B"/>
                </a:solidFill>
                <a:latin typeface="Calibri"/>
                <a:ea typeface="Calibri"/>
                <a:cs typeface="Calibri"/>
                <a:sym typeface="Calibri"/>
              </a:rPr>
              <a:t> vita </a:t>
            </a:r>
            <a:r>
              <a:rPr lang="en-US" sz="1800" b="0" i="1" u="none" strike="noStrike" cap="none" dirty="0" err="1">
                <a:solidFill>
                  <a:srgbClr val="1D1D1B"/>
                </a:solidFill>
                <a:latin typeface="Calibri"/>
                <a:ea typeface="Calibri"/>
                <a:cs typeface="Calibri"/>
                <a:sym typeface="Calibri"/>
              </a:rPr>
              <a:t>sociale</a:t>
            </a:r>
            <a:r>
              <a:rPr lang="en-US" sz="1800" b="0" i="1" u="none" strike="noStrike" cap="none" dirty="0">
                <a:solidFill>
                  <a:srgbClr val="1D1D1B"/>
                </a:solidFill>
                <a:latin typeface="Calibri"/>
                <a:ea typeface="Calibri"/>
                <a:cs typeface="Calibri"/>
                <a:sym typeface="Calibri"/>
              </a:rPr>
              <a:t>.”</a:t>
            </a:r>
            <a:endParaRPr sz="1800" b="0" i="1" u="none" strike="noStrike" cap="none" dirty="0">
              <a:solidFill>
                <a:srgbClr val="1D1D1B"/>
              </a:solidFill>
              <a:latin typeface="Calibri"/>
              <a:ea typeface="Calibri"/>
              <a:cs typeface="Calibri"/>
              <a:sym typeface="Calibri"/>
            </a:endParaRPr>
          </a:p>
        </p:txBody>
      </p:sp>
      <p:grpSp>
        <p:nvGrpSpPr>
          <p:cNvPr id="187" name="Google Shape;187;g329f623bc3f_0_37"/>
          <p:cNvGrpSpPr/>
          <p:nvPr/>
        </p:nvGrpSpPr>
        <p:grpSpPr>
          <a:xfrm>
            <a:off x="4299600" y="1600524"/>
            <a:ext cx="7829550" cy="4841762"/>
            <a:chOff x="4299600" y="1600563"/>
            <a:chExt cx="7829550" cy="5191125"/>
          </a:xfrm>
        </p:grpSpPr>
        <p:pic>
          <p:nvPicPr>
            <p:cNvPr id="188" name="Google Shape;188;g329f623bc3f_0_37"/>
            <p:cNvPicPr preferRelativeResize="0"/>
            <p:nvPr/>
          </p:nvPicPr>
          <p:blipFill rotWithShape="1">
            <a:blip r:embed="rId3">
              <a:alphaModFix/>
            </a:blip>
            <a:srcRect/>
            <a:stretch/>
          </p:blipFill>
          <p:spPr>
            <a:xfrm>
              <a:off x="4299600" y="1600563"/>
              <a:ext cx="7829550" cy="5191125"/>
            </a:xfrm>
            <a:prstGeom prst="rect">
              <a:avLst/>
            </a:prstGeom>
            <a:noFill/>
            <a:ln>
              <a:noFill/>
            </a:ln>
          </p:spPr>
        </p:pic>
        <p:sp>
          <p:nvSpPr>
            <p:cNvPr id="189" name="Google Shape;189;g329f623bc3f_0_37"/>
            <p:cNvSpPr/>
            <p:nvPr/>
          </p:nvSpPr>
          <p:spPr>
            <a:xfrm>
              <a:off x="4424675" y="1644425"/>
              <a:ext cx="3099000" cy="7668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90" name="Google Shape;190;g329f623bc3f_0_37"/>
          <p:cNvSpPr txBox="1"/>
          <p:nvPr/>
        </p:nvSpPr>
        <p:spPr>
          <a:xfrm>
            <a:off x="4526925" y="6442275"/>
            <a:ext cx="7374900" cy="349200"/>
          </a:xfrm>
          <a:prstGeom prst="rect">
            <a:avLst/>
          </a:prstGeom>
          <a:noFill/>
          <a:ln>
            <a:noFill/>
          </a:ln>
        </p:spPr>
        <p:txBody>
          <a:bodyPr spcFirstLastPara="1" wrap="square" lIns="91425" tIns="91425" rIns="91425" bIns="91425" anchor="t" anchorCtr="0">
            <a:noAutofit/>
          </a:bodyPr>
          <a:lstStyle/>
          <a:p>
            <a:pPr marL="0" marR="0" lvl="0" indent="0" algn="l" rtl="0">
              <a:lnSpc>
                <a:spcPct val="130000"/>
              </a:lnSpc>
              <a:spcBef>
                <a:spcPts val="0"/>
              </a:spcBef>
              <a:spcAft>
                <a:spcPts val="0"/>
              </a:spcAft>
              <a:buClr>
                <a:srgbClr val="000000"/>
              </a:buClr>
              <a:buSzPts val="900"/>
              <a:buFont typeface="Arial"/>
              <a:buNone/>
            </a:pPr>
            <a:r>
              <a:rPr lang="en-US" sz="900" b="0" i="0" u="none" strike="noStrike" cap="none" dirty="0">
                <a:solidFill>
                  <a:srgbClr val="111111"/>
                </a:solidFill>
                <a:highlight>
                  <a:srgbClr val="FFFFFF"/>
                </a:highlight>
                <a:latin typeface="Roboto"/>
                <a:ea typeface="Roboto"/>
                <a:cs typeface="Roboto"/>
                <a:sym typeface="Roboto"/>
              </a:rPr>
              <a:t>Fonte: &lt;https://ec.europa.eu/education/sites/ default/files/document-library-docs/deap-factsheet-sept2020_en.pdf (2023-03-15)</a:t>
            </a:r>
            <a:endParaRPr sz="900" b="0" i="0" u="none" strike="noStrike" cap="none" dirty="0">
              <a:solidFill>
                <a:srgbClr val="111111"/>
              </a:solidFill>
              <a:highlight>
                <a:srgbClr val="FFFFFF"/>
              </a:highlight>
              <a:latin typeface="Roboto"/>
              <a:ea typeface="Roboto"/>
              <a:cs typeface="Roboto"/>
              <a:sym typeface="Roboto"/>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CARDET Course template - Cover pag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ARDET Course template - Cover pag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754</TotalTime>
  <Words>8511</Words>
  <Application>Microsoft Office PowerPoint</Application>
  <PresentationFormat>Widescreen</PresentationFormat>
  <Paragraphs>353</Paragraphs>
  <Slides>29</Slides>
  <Notes>29</Notes>
  <HiddenSlides>0</HiddenSlides>
  <MMClips>0</MMClips>
  <ScaleCrop>false</ScaleCrop>
  <HeadingPairs>
    <vt:vector size="6" baseType="variant">
      <vt:variant>
        <vt:lpstr>Caratteri utilizzati</vt:lpstr>
      </vt:variant>
      <vt:variant>
        <vt:i4>4</vt:i4>
      </vt:variant>
      <vt:variant>
        <vt:lpstr>Tema</vt:lpstr>
      </vt:variant>
      <vt:variant>
        <vt:i4>4</vt:i4>
      </vt:variant>
      <vt:variant>
        <vt:lpstr>Titoli diapositive</vt:lpstr>
      </vt:variant>
      <vt:variant>
        <vt:i4>29</vt:i4>
      </vt:variant>
    </vt:vector>
  </HeadingPairs>
  <TitlesOfParts>
    <vt:vector size="37" baseType="lpstr">
      <vt:lpstr>Calibri</vt:lpstr>
      <vt:lpstr>Roboto</vt:lpstr>
      <vt:lpstr>Arial</vt:lpstr>
      <vt:lpstr>Open Sans</vt:lpstr>
      <vt:lpstr>CARDET Course template - Cover page</vt:lpstr>
      <vt:lpstr>CARDET Course template</vt:lpstr>
      <vt:lpstr>CARDET Course template - Cover page</vt:lpstr>
      <vt:lpstr>CARDET Course template</vt:lpstr>
      <vt:lpstr>WP3: Formazione del personale decente per una didattica dell’informatica autentica e inclusiva in termini di genere </vt:lpstr>
      <vt:lpstr>Modulo 4: Il percorso di apprendimento: l’insegnamento dell’informatica dalla scuola primaria a quella secondaria di primo grado</vt:lpstr>
      <vt:lpstr>Risultati di apprendimento</vt:lpstr>
      <vt:lpstr>Presentazione standard di PowerPoint</vt:lpstr>
      <vt:lpstr>Presentazione standard di PowerPoint</vt:lpstr>
      <vt:lpstr>Introduzione</vt:lpstr>
      <vt:lpstr>Introduzione</vt:lpstr>
      <vt:lpstr>A cosa serve un Piano d'azione per le competenze digitali</vt:lpstr>
      <vt:lpstr>A cosa serve un Piano d'azione per le competenze digitali</vt:lpstr>
      <vt:lpstr>Da cosa nasce il Piano d'azione per le competenze digitali</vt:lpstr>
      <vt:lpstr>Aspetti chiave del piano d'azione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#1 Attività di gruppo e riflessione personale</vt:lpstr>
      <vt:lpstr>Gli otto livelli di padronanza del Quadro delle competenze digitali</vt:lpstr>
      <vt:lpstr>Presentazione standard di PowerPoint</vt:lpstr>
      <vt:lpstr>Mettere in relazione gli elementi del Quadro delle competenze digitali, con esempi(1/5)</vt:lpstr>
      <vt:lpstr>Mettere in relazione gli elementi del Quadro delle competenze digitali, con esempi (2/5) </vt:lpstr>
      <vt:lpstr>Mettere in relazione gli elementi del Quadro delle competenze digitali, con esempi (3/5)</vt:lpstr>
      <vt:lpstr>Mettere in relazione gli elementi del Quadro delle competenze digitali, con esempi (4/5)</vt:lpstr>
      <vt:lpstr>Mettere in relazione gli elementi del Quadro delle competenze digitali, con esempi (5/5)</vt:lpstr>
      <vt:lpstr>Riflessioni e conclusioni</vt:lpstr>
      <vt:lpstr>Compiti a casa</vt:lpstr>
      <vt:lpstr>Risorse aggiuntive</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WP3: Formazione del personale decente per una didattica dell’informatica autentica e inclusiva in termini di genere </dc:title>
  <dc:creator>2Fast4u</dc:creator>
  <cp:lastModifiedBy>Maria Luisa Cerniglia – CESIE ETS</cp:lastModifiedBy>
  <cp:revision>5</cp:revision>
  <dcterms:created xsi:type="dcterms:W3CDTF">2014-07-11T09:12:14Z</dcterms:created>
  <dcterms:modified xsi:type="dcterms:W3CDTF">2025-07-04T18:16:24Z</dcterms:modified>
</cp:coreProperties>
</file>